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0"/>
  </p:notesMasterIdLst>
  <p:sldIdLst>
    <p:sldId id="274" r:id="rId3"/>
    <p:sldId id="265" r:id="rId4"/>
    <p:sldId id="258" r:id="rId5"/>
    <p:sldId id="275" r:id="rId6"/>
    <p:sldId id="269" r:id="rId7"/>
    <p:sldId id="270" r:id="rId8"/>
    <p:sldId id="271" r:id="rId9"/>
    <p:sldId id="266" r:id="rId10"/>
    <p:sldId id="267" r:id="rId11"/>
    <p:sldId id="268" r:id="rId12"/>
    <p:sldId id="262" r:id="rId13"/>
    <p:sldId id="272" r:id="rId14"/>
    <p:sldId id="273" r:id="rId15"/>
    <p:sldId id="277" r:id="rId16"/>
    <p:sldId id="278" r:id="rId17"/>
    <p:sldId id="263" r:id="rId18"/>
    <p:sldId id="279"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3BCDF8-ED74-4094-AFA4-7E3353CE7FA6}" type="datetimeFigureOut">
              <a:rPr lang="el-GR" smtClean="0"/>
              <a:pPr/>
              <a:t>7/11/2021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A2DED-1D11-43B0-A2D1-C923FDA0926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88C450-572B-4DC6-94CB-B7718DEC9199}" type="slidenum">
              <a:rPr lang="el-GR">
                <a:solidFill>
                  <a:prstClr val="black"/>
                </a:solidFill>
              </a:rPr>
              <a:pPr/>
              <a:t>3</a:t>
            </a:fld>
            <a:endParaRPr lang="el-GR">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721F5-14F4-43E7-B383-DDC1867BCFB4}" type="slidenum">
              <a:rPr lang="el-GR"/>
              <a:pPr/>
              <a:t>5</a:t>
            </a:fld>
            <a:endParaRPr lang="el-GR"/>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CAF67-9BB0-472F-8AE7-1A9A6A421B3D}" type="slidenum">
              <a:rPr lang="el-GR"/>
              <a:pPr/>
              <a:t>6</a:t>
            </a:fld>
            <a:endParaRPr lang="el-GR"/>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45D40-2FBF-4869-A227-7D8BA7621937}" type="slidenum">
              <a:rPr lang="el-GR"/>
              <a:pPr/>
              <a:t>7</a:t>
            </a:fld>
            <a:endParaRPr lang="el-GR"/>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Στη </a:t>
            </a:r>
            <a:r>
              <a:rPr lang="el-GR" dirty="0" err="1" smtClean="0"/>
              <a:t>μιναμάτα</a:t>
            </a:r>
            <a:endParaRPr lang="el-GR" dirty="0"/>
          </a:p>
        </p:txBody>
      </p:sp>
      <p:sp>
        <p:nvSpPr>
          <p:cNvPr id="4" name="3 - Θέση αριθμού διαφάνειας"/>
          <p:cNvSpPr>
            <a:spLocks noGrp="1"/>
          </p:cNvSpPr>
          <p:nvPr>
            <p:ph type="sldNum" sz="quarter" idx="10"/>
          </p:nvPr>
        </p:nvSpPr>
        <p:spPr/>
        <p:txBody>
          <a:bodyPr/>
          <a:lstStyle/>
          <a:p>
            <a:fld id="{CC0ECADB-886A-42B8-9873-D0E6DF2C05E6}" type="slidenum">
              <a:rPr lang="el-GR" smtClean="0"/>
              <a:pPr/>
              <a:t>12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r>
              <a:rPr lang="el-GR" smtClean="0">
                <a:solidFill>
                  <a:prstClr val="black">
                    <a:tint val="75000"/>
                  </a:prstClr>
                </a:solidFill>
              </a:rPr>
              <a:t>8/11/2020</a:t>
            </a:r>
            <a:endParaRPr lang="el-GR">
              <a:solidFill>
                <a:prstClr val="black">
                  <a:tint val="75000"/>
                </a:prstClr>
              </a:solidFill>
            </a:endParaRP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l-GR">
              <a:solidFill>
                <a:prstClr val="black">
                  <a:tint val="75000"/>
                </a:prstClr>
              </a:solidFill>
            </a:endParaRP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6EA8CA21-97BD-4DAB-B57F-F426A5370394}" type="slidenum">
              <a:rPr lang="el-GR">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r>
              <a:rPr lang="el-GR" smtClean="0">
                <a:solidFill>
                  <a:prstClr val="black">
                    <a:tint val="75000"/>
                  </a:prstClr>
                </a:solidFill>
              </a:rPr>
              <a:t>8/11/2020</a:t>
            </a:r>
            <a:endParaRPr lang="el-GR">
              <a:solidFill>
                <a:prstClr val="black">
                  <a:tint val="75000"/>
                </a:prstClr>
              </a:solidFill>
            </a:endParaRP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l-GR">
              <a:solidFill>
                <a:prstClr val="black">
                  <a:tint val="75000"/>
                </a:prstClr>
              </a:solidFill>
            </a:endParaRP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6EA8CA21-97BD-4DAB-B57F-F426A5370394}" type="slidenum">
              <a:rPr lang="el-GR">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8/11/2020</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l-GR" smtClean="0">
                <a:solidFill>
                  <a:prstClr val="black">
                    <a:tint val="75000"/>
                  </a:prstClr>
                </a:solidFill>
              </a:rPr>
              <a:t>8/11/2020</a:t>
            </a:r>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l-GR" smtClean="0">
                <a:solidFill>
                  <a:prstClr val="black">
                    <a:tint val="75000"/>
                  </a:prstClr>
                </a:solidFill>
              </a:rPr>
              <a:t>8/11/2020</a:t>
            </a:r>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595B0-8452-412D-AEEA-3C54016327F8}" type="slidenum">
              <a:rPr lang="el-GR" smtClean="0">
                <a:solidFill>
                  <a:prstClr val="black">
                    <a:tint val="75000"/>
                  </a:prstClr>
                </a:solidFill>
              </a:rPr>
              <a:pPr/>
              <a:t>‹#›</a:t>
            </a:fld>
            <a:endParaRPr lang="el-G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3" Type="http://schemas.openxmlformats.org/officeDocument/2006/relationships/notesSlide" Target="../notesSlides/notesSlide3.xml"/><Relationship Id="rId7" Type="http://schemas.openxmlformats.org/officeDocument/2006/relationships/oleObject" Target="../embeddings/oleObject2.bin"/><Relationship Id="rId12" Type="http://schemas.openxmlformats.org/officeDocument/2006/relationships/oleObject" Target="../embeddings/oleObject7.bin"/><Relationship Id="rId2" Type="http://schemas.openxmlformats.org/officeDocument/2006/relationships/slideLayout" Target="../slideLayouts/slideLayout12.xml"/><Relationship Id="rId16" Type="http://schemas.openxmlformats.org/officeDocument/2006/relationships/image" Target="../media/image20.gi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6.bin"/><Relationship Id="rId5" Type="http://schemas.openxmlformats.org/officeDocument/2006/relationships/image" Target="../media/image19.gif"/><Relationship Id="rId15" Type="http://schemas.openxmlformats.org/officeDocument/2006/relationships/oleObject" Target="../embeddings/oleObject10.bin"/><Relationship Id="rId10" Type="http://schemas.openxmlformats.org/officeDocument/2006/relationships/oleObject" Target="../embeddings/oleObject5.bin"/><Relationship Id="rId4" Type="http://schemas.openxmlformats.org/officeDocument/2006/relationships/image" Target="../media/image18.png"/><Relationship Id="rId9" Type="http://schemas.openxmlformats.org/officeDocument/2006/relationships/oleObject" Target="../embeddings/oleObject4.bin"/><Relationship Id="rId1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23728" y="2636912"/>
            <a:ext cx="4945649" cy="461665"/>
          </a:xfrm>
          <a:prstGeom prst="rect">
            <a:avLst/>
          </a:prstGeom>
        </p:spPr>
        <p:txBody>
          <a:bodyPr wrap="none">
            <a:spAutoFit/>
          </a:bodyPr>
          <a:lstStyle/>
          <a:p>
            <a:r>
              <a:rPr lang="el-GR" sz="2400" b="1" dirty="0" smtClean="0"/>
              <a:t>Ισορροπία στα βιολογικά συστήματα</a:t>
            </a:r>
            <a:endParaRPr lang="el-GR" sz="2400" b="1" dirty="0"/>
          </a:p>
        </p:txBody>
      </p:sp>
      <p:sp>
        <p:nvSpPr>
          <p:cNvPr id="3" name="2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1</a:t>
            </a:fld>
            <a:endParaRPr lang="el-GR">
              <a:solidFill>
                <a:prstClr val="black">
                  <a:tint val="75000"/>
                </a:prstClr>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692696"/>
            <a:ext cx="8496944" cy="2246769"/>
          </a:xfrm>
          <a:prstGeom prst="rect">
            <a:avLst/>
          </a:prstGeom>
        </p:spPr>
        <p:txBody>
          <a:bodyPr wrap="square">
            <a:spAutoFit/>
          </a:bodyPr>
          <a:lstStyle/>
          <a:p>
            <a:r>
              <a:rPr lang="el-GR" sz="2000" dirty="0" smtClean="0"/>
              <a:t>   Εξάλλου</a:t>
            </a:r>
            <a:r>
              <a:rPr lang="el-GR" sz="2000" dirty="0"/>
              <a:t>, στον ίδιο βιότοπο είναι πιθανό να ζουν και άλλοι οργανισμοί που τρέφονται με ποντικούς, όπως είναι τα φίδια, οι αλεπούδες, οι κουκουβάγιες, καθώς επίσης και τα γεράκια, που τρέφονται με φίδια και ποντίκια. Έτσι, μια αύξηση του αριθμού των ποντικών θα οδηγούσε παράλληλα σε αύξηση των ζώων που τρέφονται με ποντικούς. Το γεγονός αυτό θα περιόριζε τον αριθμό των ποντικών και θα καταλήγαμε πάλι στο Δ, </a:t>
            </a:r>
            <a:r>
              <a:rPr lang="el-GR" sz="2000" b="1" dirty="0"/>
              <a:t>δηλαδή θα είχαμε μια σταδιακή αποκατάσταση της ισορροπίας του οικοσυστήματος</a:t>
            </a:r>
            <a:r>
              <a:rPr lang="el-GR" sz="2000" dirty="0"/>
              <a:t>.</a:t>
            </a:r>
          </a:p>
        </p:txBody>
      </p:sp>
      <p:sp>
        <p:nvSpPr>
          <p:cNvPr id="3" name="2 - Ορθογώνιο"/>
          <p:cNvSpPr/>
          <p:nvPr/>
        </p:nvSpPr>
        <p:spPr>
          <a:xfrm>
            <a:off x="395536" y="3284984"/>
            <a:ext cx="8496944" cy="2554545"/>
          </a:xfrm>
          <a:prstGeom prst="rect">
            <a:avLst/>
          </a:prstGeom>
        </p:spPr>
        <p:txBody>
          <a:bodyPr wrap="square">
            <a:spAutoFit/>
          </a:bodyPr>
          <a:lstStyle/>
          <a:p>
            <a:r>
              <a:rPr lang="el-GR" dirty="0" smtClean="0"/>
              <a:t>   </a:t>
            </a:r>
            <a:r>
              <a:rPr lang="el-GR" sz="2000" dirty="0" smtClean="0"/>
              <a:t>Αυτές </a:t>
            </a:r>
            <a:r>
              <a:rPr lang="el-GR" sz="2000" dirty="0"/>
              <a:t>οι αλληλεπιδράσεις μεταξύ των διάφορων παραγόντων ενός οικοσυστήματος λειτουργούν </a:t>
            </a:r>
            <a:r>
              <a:rPr lang="el-GR" sz="2000" dirty="0" smtClean="0"/>
              <a:t>ως </a:t>
            </a:r>
            <a:r>
              <a:rPr lang="el-GR" sz="2000" b="1" dirty="0" smtClean="0"/>
              <a:t>ρυθμιστικοί </a:t>
            </a:r>
            <a:r>
              <a:rPr lang="el-GR" sz="2000" b="1" dirty="0"/>
              <a:t>μηχανισμοί</a:t>
            </a:r>
            <a:r>
              <a:rPr lang="el-GR" sz="2000" dirty="0"/>
              <a:t> που ελέγχουν την ισορροπία του. </a:t>
            </a:r>
            <a:endParaRPr lang="el-GR" sz="2000" dirty="0" smtClean="0"/>
          </a:p>
          <a:p>
            <a:r>
              <a:rPr lang="el-GR" sz="2000" dirty="0" smtClean="0"/>
              <a:t>   Αυτή </a:t>
            </a:r>
            <a:r>
              <a:rPr lang="el-GR" sz="2000" dirty="0"/>
              <a:t>η ισορροπία δεν είναι στατική. Οι συνθήκες του άβιου περιβάλλοντος (θερμοκρασία, φως κ.ά.) μεταβάλλονται διαρκώς, όπως αλλάζει και ο αριθμός των ατόμων των διάφορων πληθυσμών που ζουν σε αυτό. </a:t>
            </a:r>
            <a:r>
              <a:rPr lang="el-GR" sz="2000" b="1" dirty="0"/>
              <a:t>Όσο όμως οι μεταβολές κυμαίνονται μέσα σε κάποια όρια, η ισορροπία μπορεί να αποκαθίσταται.</a:t>
            </a:r>
          </a:p>
        </p:txBody>
      </p:sp>
      <p:sp>
        <p:nvSpPr>
          <p:cNvPr id="4" name="3 - Θέση αριθμού διαφάνειας"/>
          <p:cNvSpPr>
            <a:spLocks noGrp="1"/>
          </p:cNvSpPr>
          <p:nvPr>
            <p:ph type="sldNum" sz="quarter" idx="12"/>
          </p:nvPr>
        </p:nvSpPr>
        <p:spPr/>
        <p:txBody>
          <a:bodyPr/>
          <a:lstStyle/>
          <a:p>
            <a:fld id="{0205981A-80C6-46DA-80A3-B6035AF39BEA}" type="slidenum">
              <a:rPr lang="el-GR" smtClean="0"/>
              <a:pPr/>
              <a:t>10</a:t>
            </a:fld>
            <a:endParaRPr lang="el-G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908720"/>
            <a:ext cx="8352928" cy="4247317"/>
          </a:xfrm>
          <a:prstGeom prst="rect">
            <a:avLst/>
          </a:prstGeom>
        </p:spPr>
        <p:txBody>
          <a:bodyPr wrap="square">
            <a:spAutoFit/>
          </a:bodyPr>
          <a:lstStyle/>
          <a:p>
            <a:r>
              <a:rPr lang="el-GR" b="1" dirty="0" smtClean="0"/>
              <a:t>Τα εντομοκτόνα έχουν διαταράξει αυτό που αποκαλείται «ισορροπία της φύσεως.» </a:t>
            </a:r>
          </a:p>
          <a:p>
            <a:endParaRPr lang="el-GR" b="1" dirty="0" smtClean="0"/>
          </a:p>
          <a:p>
            <a:r>
              <a:rPr lang="el-GR" dirty="0" smtClean="0"/>
              <a:t>   Ένα τέτοιο παράδειγμα  αναφέρθηκε από τον Δρα </a:t>
            </a:r>
            <a:r>
              <a:rPr lang="el-GR" dirty="0" err="1" smtClean="0"/>
              <a:t>Λαμόν</a:t>
            </a:r>
            <a:r>
              <a:rPr lang="el-GR" dirty="0" smtClean="0"/>
              <a:t> Κ. </a:t>
            </a:r>
            <a:r>
              <a:rPr lang="el-GR" dirty="0" err="1" smtClean="0"/>
              <a:t>Κόλε</a:t>
            </a:r>
            <a:r>
              <a:rPr lang="el-GR" dirty="0" smtClean="0"/>
              <a:t> του Πανεπιστημίου </a:t>
            </a:r>
            <a:r>
              <a:rPr lang="el-GR" dirty="0" err="1" smtClean="0"/>
              <a:t>Κορνέλ</a:t>
            </a:r>
            <a:r>
              <a:rPr lang="el-GR" dirty="0" smtClean="0"/>
              <a:t>, όπως γράφτηκε  από τα </a:t>
            </a:r>
            <a:r>
              <a:rPr lang="el-GR" i="1" dirty="0" err="1" smtClean="0"/>
              <a:t>Γιουνάιτεντ</a:t>
            </a:r>
            <a:r>
              <a:rPr lang="el-GR" i="1" dirty="0" smtClean="0"/>
              <a:t> </a:t>
            </a:r>
            <a:r>
              <a:rPr lang="el-GR" i="1" dirty="0" err="1" smtClean="0"/>
              <a:t>Σταίητς</a:t>
            </a:r>
            <a:r>
              <a:rPr lang="el-GR" i="1" dirty="0" smtClean="0"/>
              <a:t> Νιους </a:t>
            </a:r>
            <a:r>
              <a:rPr lang="el-GR" i="1" dirty="0" err="1" smtClean="0"/>
              <a:t>Εντ</a:t>
            </a:r>
            <a:r>
              <a:rPr lang="el-GR" i="1" dirty="0" smtClean="0"/>
              <a:t> </a:t>
            </a:r>
            <a:r>
              <a:rPr lang="el-GR" i="1" dirty="0" err="1" smtClean="0"/>
              <a:t>Ουόρλντ</a:t>
            </a:r>
            <a:r>
              <a:rPr lang="el-GR" i="1" dirty="0" smtClean="0"/>
              <a:t> </a:t>
            </a:r>
            <a:r>
              <a:rPr lang="el-GR" i="1" dirty="0" err="1" smtClean="0"/>
              <a:t>Ρηπόρτ</a:t>
            </a:r>
            <a:r>
              <a:rPr lang="el-GR" i="1" dirty="0" smtClean="0"/>
              <a:t> </a:t>
            </a:r>
            <a:r>
              <a:rPr lang="el-GR" dirty="0" smtClean="0"/>
              <a:t>της 24 Νοεμβρίου 1969: </a:t>
            </a:r>
          </a:p>
          <a:p>
            <a:endParaRPr lang="el-GR" dirty="0" smtClean="0"/>
          </a:p>
          <a:p>
            <a:r>
              <a:rPr lang="el-GR" dirty="0" smtClean="0"/>
              <a:t>«Ο Παγκόσμιος Οργανισμός Υγείας </a:t>
            </a:r>
            <a:r>
              <a:rPr lang="el-GR" dirty="0" smtClean="0">
                <a:solidFill>
                  <a:srgbClr val="FF0000"/>
                </a:solidFill>
              </a:rPr>
              <a:t>έστειλε DDT στη Βόρνεο για την εξόντωση των κουνουπιών</a:t>
            </a:r>
            <a:r>
              <a:rPr lang="el-GR" dirty="0" smtClean="0"/>
              <a:t>. Έκαμε πολύ καλά τη δουλειά του. </a:t>
            </a:r>
          </a:p>
          <a:p>
            <a:r>
              <a:rPr lang="el-GR" dirty="0" smtClean="0"/>
              <a:t> </a:t>
            </a:r>
            <a:r>
              <a:rPr lang="el-GR" dirty="0" err="1" smtClean="0"/>
              <a:t>Αλλ</a:t>
            </a:r>
            <a:r>
              <a:rPr lang="el-GR" dirty="0" smtClean="0"/>
              <a:t>’ αυτό δεν πείραξε τις </a:t>
            </a:r>
            <a:r>
              <a:rPr lang="el-GR" dirty="0" smtClean="0">
                <a:solidFill>
                  <a:srgbClr val="FF0000"/>
                </a:solidFill>
              </a:rPr>
              <a:t>κατσαρίδες</a:t>
            </a:r>
            <a:r>
              <a:rPr lang="el-GR" dirty="0" smtClean="0"/>
              <a:t>, οι οποίες συσσώρευσαν DDT στα σώματά τους. </a:t>
            </a:r>
            <a:r>
              <a:rPr lang="el-GR" dirty="0" smtClean="0">
                <a:solidFill>
                  <a:srgbClr val="FF0000"/>
                </a:solidFill>
              </a:rPr>
              <a:t>Σαύρες </a:t>
            </a:r>
            <a:r>
              <a:rPr lang="el-GR" dirty="0" smtClean="0"/>
              <a:t>που ζούσαν στις καλύβες έφαγαν τις κατσαρίδες. </a:t>
            </a:r>
          </a:p>
          <a:p>
            <a:r>
              <a:rPr lang="el-GR" dirty="0" smtClean="0"/>
              <a:t>  Το DDT έκαμε τις σαύρες δυσκίνητες. Οι </a:t>
            </a:r>
            <a:r>
              <a:rPr lang="el-GR" dirty="0" smtClean="0">
                <a:solidFill>
                  <a:srgbClr val="FF0000"/>
                </a:solidFill>
              </a:rPr>
              <a:t>γάτες </a:t>
            </a:r>
            <a:r>
              <a:rPr lang="el-GR" dirty="0" smtClean="0"/>
              <a:t>έπειτα εύκολα έπιαναν τις σαύρες. </a:t>
            </a:r>
          </a:p>
          <a:p>
            <a:r>
              <a:rPr lang="el-GR" dirty="0" smtClean="0"/>
              <a:t>   </a:t>
            </a:r>
            <a:r>
              <a:rPr lang="el-GR" dirty="0" err="1" smtClean="0"/>
              <a:t>Αλλ</a:t>
            </a:r>
            <a:r>
              <a:rPr lang="el-GR" dirty="0" smtClean="0"/>
              <a:t>’ οι γάτες ψόφησαν. . . . Με τις γάτες εκτός σκηνής, ήλθαν τα </a:t>
            </a:r>
            <a:r>
              <a:rPr lang="el-GR" dirty="0" smtClean="0">
                <a:solidFill>
                  <a:srgbClr val="FF0000"/>
                </a:solidFill>
              </a:rPr>
              <a:t>ποντίκια</a:t>
            </a:r>
            <a:r>
              <a:rPr lang="el-GR" dirty="0" smtClean="0"/>
              <a:t> φέροντας την απειλή μιας πληγής. Και με απούσες τις σαύρες οι </a:t>
            </a:r>
            <a:r>
              <a:rPr lang="el-GR" dirty="0" smtClean="0">
                <a:solidFill>
                  <a:srgbClr val="FF0000"/>
                </a:solidFill>
              </a:rPr>
              <a:t>κάμπιες</a:t>
            </a:r>
            <a:r>
              <a:rPr lang="el-GR" dirty="0" smtClean="0"/>
              <a:t> πολλαπλασιάσθηκαν στις καλύβες όπου έτρωγαν την καλαμωτή των καλυβών. Έπειτα οι στέγες άρχισαν να καταρρέουν.»</a:t>
            </a:r>
            <a:endParaRPr lang="el-GR" dirty="0"/>
          </a:p>
        </p:txBody>
      </p:sp>
      <p:sp>
        <p:nvSpPr>
          <p:cNvPr id="3" name="2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11</a:t>
            </a:fld>
            <a:endParaRPr lang="el-GR">
              <a:solidFill>
                <a:prstClr val="black">
                  <a:tint val="75000"/>
                </a:prstClr>
              </a:solidFill>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683568" y="1700808"/>
            <a:ext cx="8136904" cy="3416320"/>
          </a:xfrm>
          <a:prstGeom prst="rect">
            <a:avLst/>
          </a:prstGeom>
        </p:spPr>
        <p:txBody>
          <a:bodyPr wrap="square">
            <a:spAutoFit/>
          </a:bodyPr>
          <a:lstStyle/>
          <a:p>
            <a:r>
              <a:rPr lang="el-GR" dirty="0" smtClean="0"/>
              <a:t> Στη </a:t>
            </a:r>
            <a:r>
              <a:rPr lang="el-GR" dirty="0" err="1" smtClean="0"/>
              <a:t>Μιναμάτα</a:t>
            </a:r>
            <a:r>
              <a:rPr lang="el-GR" dirty="0" smtClean="0"/>
              <a:t> της Ιαπωνίας έπεσε από το 1953 ως το 1966 </a:t>
            </a:r>
            <a:r>
              <a:rPr lang="el-GR" dirty="0" smtClean="0">
                <a:solidFill>
                  <a:srgbClr val="FF0000"/>
                </a:solidFill>
              </a:rPr>
              <a:t>μια παράξενη επιδημία παραλύσεων </a:t>
            </a:r>
            <a:r>
              <a:rPr lang="el-GR" dirty="0" smtClean="0"/>
              <a:t>με θύματα, σε έναν πληθυσμό 10.000, 48 νεκρούς και 68 ανίατα παραμορφωμένους. </a:t>
            </a:r>
          </a:p>
          <a:p>
            <a:r>
              <a:rPr lang="el-GR" dirty="0" smtClean="0"/>
              <a:t>  Πέρασαν πολλά χρόνια μέχρι να παρατηρήσουν ότι ένα χημικό εργοστάσιο εκεί κοντά, πέταγε στη θάλασσα, μαζί με άλλα απόβλητα και </a:t>
            </a:r>
            <a:r>
              <a:rPr lang="el-GR" dirty="0" smtClean="0">
                <a:solidFill>
                  <a:srgbClr val="FF0000"/>
                </a:solidFill>
              </a:rPr>
              <a:t>υδράργυρο</a:t>
            </a:r>
            <a:r>
              <a:rPr lang="el-GR" dirty="0" smtClean="0"/>
              <a:t> (επέμβαση στο θαλάσσιο οικοσύστημα).</a:t>
            </a:r>
          </a:p>
          <a:p>
            <a:r>
              <a:rPr lang="el-GR" dirty="0" smtClean="0"/>
              <a:t>   Αυτά όμως τα απόβλητα, ήταν ανόργανες ουσίες και η ελάχιστη τοξικότητά τους δεν μπορούσε να δικαιολογήσει την έκταση και την ένταση της επιδημίας. Δέκα χρόνια αργότερα, οι έρευνες που έγιναν, ιδιαίτερα στη Σουηδία, φανέρωσαν ότι </a:t>
            </a:r>
            <a:r>
              <a:rPr lang="el-GR" dirty="0" smtClean="0">
                <a:solidFill>
                  <a:srgbClr val="FF0000"/>
                </a:solidFill>
              </a:rPr>
              <a:t>μερικοί υδρόβιοι οργανισμοί μετατρέπουν τον ανόργανο υδράργυρο σε οργανικές ενώσεις ιδιαίτερα επικίνδυνες</a:t>
            </a:r>
            <a:r>
              <a:rPr lang="el-GR" dirty="0" smtClean="0"/>
              <a:t>. Οι άνθρωποι που θα τραφούν στη συνέχεια με αυτούς τους θαλάσσιους οργανισμούς (ψάρια κλπ.) είναι καταδικασμένοι.</a:t>
            </a:r>
            <a:endParaRPr lang="el-GR" dirty="0"/>
          </a:p>
        </p:txBody>
      </p:sp>
      <p:sp>
        <p:nvSpPr>
          <p:cNvPr id="37890" name="AutoShape 2" descr="https://upload.wikimedia.org/wikipedia/en/8/8d/Tomokos_hand.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 name="4 - Ορθογώνιο"/>
          <p:cNvSpPr/>
          <p:nvPr/>
        </p:nvSpPr>
        <p:spPr>
          <a:xfrm>
            <a:off x="899592" y="908720"/>
            <a:ext cx="6390456" cy="400110"/>
          </a:xfrm>
          <a:prstGeom prst="rect">
            <a:avLst/>
          </a:prstGeom>
        </p:spPr>
        <p:txBody>
          <a:bodyPr wrap="square">
            <a:spAutoFit/>
          </a:bodyPr>
          <a:lstStyle/>
          <a:p>
            <a:r>
              <a:rPr lang="el-GR" sz="2000" b="1" dirty="0" smtClean="0"/>
              <a:t>Η μυστηριώδης επιδημία στη </a:t>
            </a:r>
            <a:r>
              <a:rPr lang="el-GR" sz="2000" b="1" dirty="0" err="1" smtClean="0"/>
              <a:t>Μιναμάτα</a:t>
            </a:r>
            <a:r>
              <a:rPr lang="el-GR" sz="2000" b="1" dirty="0" smtClean="0"/>
              <a:t>.</a:t>
            </a:r>
            <a:endParaRPr lang="el-GR" sz="2000" b="1" dirty="0"/>
          </a:p>
        </p:txBody>
      </p:sp>
      <p:sp>
        <p:nvSpPr>
          <p:cNvPr id="6" name="5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12</a:t>
            </a:fld>
            <a:endParaRPr lang="el-GR">
              <a:solidFill>
                <a:prstClr val="black">
                  <a:tint val="75000"/>
                </a:prstClr>
              </a:solidFill>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l="7759" t="48912" r="13855" b="2541"/>
          <a:stretch>
            <a:fillRect/>
          </a:stretch>
        </p:blipFill>
        <p:spPr bwMode="auto">
          <a:xfrm>
            <a:off x="1547664" y="332656"/>
            <a:ext cx="7128792" cy="3851877"/>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l="9147" t="54901" r="56963" b="17337"/>
          <a:stretch>
            <a:fillRect/>
          </a:stretch>
        </p:blipFill>
        <p:spPr bwMode="auto">
          <a:xfrm>
            <a:off x="323528" y="3645024"/>
            <a:ext cx="4107981" cy="2421149"/>
          </a:xfrm>
          <a:prstGeom prst="rect">
            <a:avLst/>
          </a:prstGeom>
          <a:noFill/>
          <a:ln w="9525">
            <a:noFill/>
            <a:miter lim="800000"/>
            <a:headEnd/>
            <a:tailEnd/>
          </a:ln>
        </p:spPr>
      </p:pic>
      <p:sp>
        <p:nvSpPr>
          <p:cNvPr id="4" name="3 - Ορθογώνιο"/>
          <p:cNvSpPr/>
          <p:nvPr/>
        </p:nvSpPr>
        <p:spPr>
          <a:xfrm>
            <a:off x="4572000" y="5805264"/>
            <a:ext cx="4572000" cy="369332"/>
          </a:xfrm>
          <a:prstGeom prst="rect">
            <a:avLst/>
          </a:prstGeom>
        </p:spPr>
        <p:txBody>
          <a:bodyPr>
            <a:spAutoFit/>
          </a:bodyPr>
          <a:lstStyle/>
          <a:p>
            <a:r>
              <a:rPr lang="el-GR" dirty="0" err="1" smtClean="0"/>
              <a:t>Μιναμάτα</a:t>
            </a:r>
            <a:r>
              <a:rPr lang="el-GR" dirty="0" smtClean="0"/>
              <a:t>   1953  - 1966 </a:t>
            </a:r>
            <a:endParaRPr lang="el-GR" dirty="0"/>
          </a:p>
        </p:txBody>
      </p:sp>
      <p:sp>
        <p:nvSpPr>
          <p:cNvPr id="5" name="4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13</a:t>
            </a:fld>
            <a:endParaRPr lang="el-GR">
              <a:solidFill>
                <a:prstClr val="black">
                  <a:tint val="75000"/>
                </a:prstClr>
              </a:solidFil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83568" y="1340768"/>
            <a:ext cx="7920880" cy="2800767"/>
          </a:xfrm>
          <a:prstGeom prst="rect">
            <a:avLst/>
          </a:prstGeom>
        </p:spPr>
        <p:txBody>
          <a:bodyPr wrap="square">
            <a:spAutoFit/>
          </a:bodyPr>
          <a:lstStyle/>
          <a:p>
            <a:r>
              <a:rPr lang="el-GR" sz="2000" i="1" dirty="0" smtClean="0"/>
              <a:t>1</a:t>
            </a:r>
            <a:r>
              <a:rPr lang="el-GR" sz="2000" i="1" dirty="0" smtClean="0"/>
              <a:t> </a:t>
            </a:r>
            <a:r>
              <a:rPr lang="el-GR" sz="2000" i="1" dirty="0" smtClean="0"/>
              <a:t>(σελ. 42</a:t>
            </a:r>
            <a:r>
              <a:rPr lang="el-GR" sz="2000" i="1" dirty="0" smtClean="0"/>
              <a:t>)</a:t>
            </a:r>
            <a:r>
              <a:rPr lang="el-GR" sz="2000" i="1" dirty="0" smtClean="0"/>
              <a:t> </a:t>
            </a:r>
            <a:endParaRPr lang="el-GR" sz="2000" i="1" dirty="0" smtClean="0"/>
          </a:p>
          <a:p>
            <a:r>
              <a:rPr lang="el-GR" sz="2000" i="1" dirty="0" smtClean="0"/>
              <a:t> </a:t>
            </a:r>
            <a:r>
              <a:rPr lang="el-GR" sz="2000" i="1" dirty="0" smtClean="0"/>
              <a:t>  Να </a:t>
            </a:r>
            <a:r>
              <a:rPr lang="el-GR" sz="2000" i="1" dirty="0" smtClean="0"/>
              <a:t>τοποθετήσετε τις παρακάτω κατηγορίες σχέσεων στη σωστή στήλη: αναπαραγωγικές, ανταγωνιστικές, συμβιωτικές, τροφικές</a:t>
            </a:r>
            <a:r>
              <a:rPr lang="el-GR" sz="2000" i="1" dirty="0" smtClean="0"/>
              <a:t>.</a:t>
            </a:r>
          </a:p>
          <a:p>
            <a:endParaRPr lang="el-GR" sz="2000" b="1" dirty="0" smtClean="0"/>
          </a:p>
          <a:p>
            <a:r>
              <a:rPr lang="el-GR" sz="2000" dirty="0" smtClean="0"/>
              <a:t/>
            </a:r>
            <a:br>
              <a:rPr lang="el-GR" sz="2000" dirty="0" smtClean="0"/>
            </a:br>
            <a:endParaRPr lang="el-GR" sz="2000" i="1" dirty="0" smtClean="0"/>
          </a:p>
          <a:p>
            <a:r>
              <a:rPr lang="el-GR" sz="2000" i="1" dirty="0" smtClean="0"/>
              <a:t>    </a:t>
            </a:r>
            <a:endParaRPr lang="el-GR" sz="2000" b="1" dirty="0" smtClean="0"/>
          </a:p>
          <a:p>
            <a:r>
              <a:rPr lang="el-GR" dirty="0" smtClean="0"/>
              <a:t/>
            </a:r>
            <a:br>
              <a:rPr lang="el-GR" dirty="0" smtClean="0"/>
            </a:br>
            <a:endParaRPr lang="el-GR" dirty="0"/>
          </a:p>
        </p:txBody>
      </p:sp>
      <p:sp>
        <p:nvSpPr>
          <p:cNvPr id="3" name="2 - Ορθογώνιο"/>
          <p:cNvSpPr/>
          <p:nvPr/>
        </p:nvSpPr>
        <p:spPr>
          <a:xfrm>
            <a:off x="539552" y="404664"/>
            <a:ext cx="1529586" cy="461665"/>
          </a:xfrm>
          <a:prstGeom prst="rect">
            <a:avLst/>
          </a:prstGeom>
        </p:spPr>
        <p:txBody>
          <a:bodyPr wrap="none">
            <a:spAutoFit/>
          </a:bodyPr>
          <a:lstStyle/>
          <a:p>
            <a:r>
              <a:rPr lang="el-GR" sz="2400" b="1" dirty="0" smtClean="0"/>
              <a:t>Ερωτήσεις</a:t>
            </a:r>
            <a:endParaRPr lang="el-GR" sz="2400" dirty="0"/>
          </a:p>
        </p:txBody>
      </p:sp>
      <p:sp>
        <p:nvSpPr>
          <p:cNvPr id="4" name="3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14</a:t>
            </a:fld>
            <a:endParaRPr lang="el-GR">
              <a:solidFill>
                <a:prstClr val="black">
                  <a:tint val="75000"/>
                </a:prstClr>
              </a:solidFill>
            </a:endParaRPr>
          </a:p>
        </p:txBody>
      </p:sp>
      <p:graphicFrame>
        <p:nvGraphicFramePr>
          <p:cNvPr id="6" name="5 - Πίνακας"/>
          <p:cNvGraphicFramePr>
            <a:graphicFrameLocks noGrp="1"/>
          </p:cNvGraphicFramePr>
          <p:nvPr/>
        </p:nvGraphicFramePr>
        <p:xfrm>
          <a:off x="1331640" y="2996952"/>
          <a:ext cx="6096000" cy="2448272"/>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ΟΡΓΑΝΙΣΜΟΙ ΠΟY ΑΝΗΚΟYΝ</a:t>
                      </a:r>
                      <a:br>
                        <a:rPr lang="el-GR" dirty="0" smtClean="0"/>
                      </a:br>
                      <a:r>
                        <a:rPr lang="el-GR" dirty="0" smtClean="0"/>
                        <a:t>ΣΤΟΝ ΙΔΙΟ ΠΛΗΘYΣΜΟ</a:t>
                      </a:r>
                    </a:p>
                    <a:p>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ΟΡΓΑΝΙΣΜΟΙ ΠΟY ΑΝΗΚΟYΝ</a:t>
                      </a:r>
                      <a:br>
                        <a:rPr lang="el-GR" dirty="0" smtClean="0"/>
                      </a:br>
                      <a:r>
                        <a:rPr lang="el-GR" dirty="0" smtClean="0"/>
                        <a:t>ΣΕ ΔΙΑΦΟΡΕΤΙΚΟYΣ ΠΛΗΘYΣΜΟYΣ</a:t>
                      </a:r>
                    </a:p>
                    <a:p>
                      <a:endParaRPr lang="el-GR" dirty="0"/>
                    </a:p>
                  </a:txBody>
                  <a:tcPr/>
                </a:tc>
              </a:tr>
              <a:tr h="1259552">
                <a:tc>
                  <a:txBody>
                    <a:bodyPr/>
                    <a:lstStyle/>
                    <a:p>
                      <a:endParaRPr lang="el-GR" dirty="0"/>
                    </a:p>
                  </a:txBody>
                  <a:tcPr/>
                </a:tc>
                <a:tc>
                  <a:txBody>
                    <a:bodyPr/>
                    <a:lstStyle/>
                    <a:p>
                      <a:endParaRPr lang="el-GR" dirty="0"/>
                    </a:p>
                  </a:txBody>
                  <a:tcPr/>
                </a:tc>
              </a:tr>
            </a:tbl>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83568" y="1340768"/>
            <a:ext cx="7920880" cy="2800767"/>
          </a:xfrm>
          <a:prstGeom prst="rect">
            <a:avLst/>
          </a:prstGeom>
        </p:spPr>
        <p:txBody>
          <a:bodyPr wrap="square">
            <a:spAutoFit/>
          </a:bodyPr>
          <a:lstStyle/>
          <a:p>
            <a:r>
              <a:rPr lang="el-GR" sz="2000" i="1" dirty="0" smtClean="0"/>
              <a:t>1</a:t>
            </a:r>
            <a:r>
              <a:rPr lang="el-GR" sz="2000" i="1" dirty="0" smtClean="0"/>
              <a:t> </a:t>
            </a:r>
            <a:r>
              <a:rPr lang="el-GR" sz="2000" i="1" dirty="0" smtClean="0"/>
              <a:t>(σελ. 42</a:t>
            </a:r>
            <a:r>
              <a:rPr lang="el-GR" sz="2000" i="1" dirty="0" smtClean="0"/>
              <a:t>)</a:t>
            </a:r>
            <a:r>
              <a:rPr lang="el-GR" sz="2000" i="1" dirty="0" smtClean="0"/>
              <a:t> </a:t>
            </a:r>
            <a:endParaRPr lang="el-GR" sz="2000" i="1" dirty="0" smtClean="0"/>
          </a:p>
          <a:p>
            <a:r>
              <a:rPr lang="el-GR" sz="2000" i="1" dirty="0" smtClean="0"/>
              <a:t> </a:t>
            </a:r>
            <a:r>
              <a:rPr lang="el-GR" sz="2000" i="1" dirty="0" smtClean="0"/>
              <a:t>  Να </a:t>
            </a:r>
            <a:r>
              <a:rPr lang="el-GR" sz="2000" i="1" dirty="0" smtClean="0"/>
              <a:t>τοποθετήσετε τις παρακάτω κατηγορίες σχέσεων στη σωστή στήλη: αναπαραγωγικές, ανταγωνιστικές, συμβιωτικές, τροφικές</a:t>
            </a:r>
            <a:r>
              <a:rPr lang="el-GR" sz="2000" i="1" dirty="0" smtClean="0"/>
              <a:t>.</a:t>
            </a:r>
          </a:p>
          <a:p>
            <a:endParaRPr lang="el-GR" sz="2000" b="1" dirty="0" smtClean="0"/>
          </a:p>
          <a:p>
            <a:r>
              <a:rPr lang="el-GR" sz="2000" dirty="0" smtClean="0"/>
              <a:t/>
            </a:r>
            <a:br>
              <a:rPr lang="el-GR" sz="2000" dirty="0" smtClean="0"/>
            </a:br>
            <a:endParaRPr lang="el-GR" sz="2000" i="1" dirty="0" smtClean="0"/>
          </a:p>
          <a:p>
            <a:r>
              <a:rPr lang="el-GR" sz="2000" i="1" dirty="0" smtClean="0"/>
              <a:t>    </a:t>
            </a:r>
            <a:endParaRPr lang="el-GR" sz="2000" b="1" dirty="0" smtClean="0"/>
          </a:p>
          <a:p>
            <a:r>
              <a:rPr lang="el-GR" dirty="0" smtClean="0"/>
              <a:t/>
            </a:r>
            <a:br>
              <a:rPr lang="el-GR" dirty="0" smtClean="0"/>
            </a:br>
            <a:endParaRPr lang="el-GR" dirty="0"/>
          </a:p>
        </p:txBody>
      </p:sp>
      <p:sp>
        <p:nvSpPr>
          <p:cNvPr id="3" name="2 - Ορθογώνιο"/>
          <p:cNvSpPr/>
          <p:nvPr/>
        </p:nvSpPr>
        <p:spPr>
          <a:xfrm>
            <a:off x="539552" y="404664"/>
            <a:ext cx="1529586" cy="461665"/>
          </a:xfrm>
          <a:prstGeom prst="rect">
            <a:avLst/>
          </a:prstGeom>
        </p:spPr>
        <p:txBody>
          <a:bodyPr wrap="none">
            <a:spAutoFit/>
          </a:bodyPr>
          <a:lstStyle/>
          <a:p>
            <a:r>
              <a:rPr lang="el-GR" sz="2400" b="1" dirty="0" smtClean="0"/>
              <a:t>Ερωτήσεις</a:t>
            </a:r>
            <a:endParaRPr lang="el-GR" sz="2400" dirty="0"/>
          </a:p>
        </p:txBody>
      </p:sp>
      <p:sp>
        <p:nvSpPr>
          <p:cNvPr id="4" name="3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15</a:t>
            </a:fld>
            <a:endParaRPr lang="el-GR">
              <a:solidFill>
                <a:prstClr val="black">
                  <a:tint val="75000"/>
                </a:prstClr>
              </a:solidFill>
            </a:endParaRPr>
          </a:p>
        </p:txBody>
      </p:sp>
      <p:graphicFrame>
        <p:nvGraphicFramePr>
          <p:cNvPr id="6" name="5 - Πίνακας"/>
          <p:cNvGraphicFramePr>
            <a:graphicFrameLocks noGrp="1"/>
          </p:cNvGraphicFramePr>
          <p:nvPr/>
        </p:nvGraphicFramePr>
        <p:xfrm>
          <a:off x="1331640" y="2996952"/>
          <a:ext cx="6096000" cy="2448272"/>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ΟΡΓΑΝΙΣΜΟΙ ΠΟY ΑΝΗΚΟYΝ</a:t>
                      </a:r>
                      <a:br>
                        <a:rPr lang="el-GR" dirty="0" smtClean="0"/>
                      </a:br>
                      <a:r>
                        <a:rPr lang="el-GR" dirty="0" smtClean="0"/>
                        <a:t>ΣΤΟΝ ΙΔΙΟ ΠΛΗΘYΣΜΟ</a:t>
                      </a:r>
                    </a:p>
                    <a:p>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ΟΡΓΑΝΙΣΜΟΙ ΠΟY ΑΝΗΚΟYΝ</a:t>
                      </a:r>
                      <a:br>
                        <a:rPr lang="el-GR" dirty="0" smtClean="0"/>
                      </a:br>
                      <a:r>
                        <a:rPr lang="el-GR" dirty="0" smtClean="0"/>
                        <a:t>ΣΕ ΔΙΑΦΟΡΕΤΙΚΟYΣ ΠΛΗΘYΣΜΟYΣ</a:t>
                      </a:r>
                    </a:p>
                    <a:p>
                      <a:endParaRPr lang="el-GR" dirty="0"/>
                    </a:p>
                  </a:txBody>
                  <a:tcPr/>
                </a:tc>
              </a:tr>
              <a:tr h="1259552">
                <a:tc>
                  <a:txBody>
                    <a:bodyPr/>
                    <a:lstStyle/>
                    <a:p>
                      <a:pPr algn="ctr"/>
                      <a:r>
                        <a:rPr lang="el-GR" dirty="0" smtClean="0"/>
                        <a:t>αναπαραγωγικές</a:t>
                      </a:r>
                    </a:p>
                    <a:p>
                      <a:pPr algn="ctr"/>
                      <a:r>
                        <a:rPr lang="el-GR" dirty="0" smtClean="0"/>
                        <a:t>ανταγωνιστικές</a:t>
                      </a:r>
                    </a:p>
                    <a:p>
                      <a:endParaRPr lang="el-GR" dirty="0"/>
                    </a:p>
                  </a:txBody>
                  <a:tcPr/>
                </a:tc>
                <a:tc>
                  <a:txBody>
                    <a:bodyPr/>
                    <a:lstStyle/>
                    <a:p>
                      <a:pPr algn="ctr"/>
                      <a:r>
                        <a:rPr lang="el-GR" dirty="0" smtClean="0"/>
                        <a:t>ανταγωνιστικές</a:t>
                      </a:r>
                    </a:p>
                    <a:p>
                      <a:pPr algn="ctr"/>
                      <a:r>
                        <a:rPr lang="el-GR" dirty="0" smtClean="0"/>
                        <a:t>συμβιωτικές</a:t>
                      </a:r>
                    </a:p>
                    <a:p>
                      <a:pPr algn="ctr"/>
                      <a:r>
                        <a:rPr lang="el-GR" dirty="0" smtClean="0"/>
                        <a:t>τροφικές</a:t>
                      </a:r>
                      <a:endParaRPr lang="el-GR" dirty="0"/>
                    </a:p>
                  </a:txBody>
                  <a:tcPr/>
                </a:tc>
              </a:tr>
            </a:tbl>
          </a:graphicData>
        </a:graphic>
      </p:graphicFrame>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83568" y="1916832"/>
            <a:ext cx="7920880" cy="1877437"/>
          </a:xfrm>
          <a:prstGeom prst="rect">
            <a:avLst/>
          </a:prstGeom>
        </p:spPr>
        <p:txBody>
          <a:bodyPr wrap="square">
            <a:spAutoFit/>
          </a:bodyPr>
          <a:lstStyle/>
          <a:p>
            <a:r>
              <a:rPr lang="el-GR" sz="2000" i="1" dirty="0" smtClean="0"/>
              <a:t>2 (σελ. 42)</a:t>
            </a:r>
          </a:p>
          <a:p>
            <a:r>
              <a:rPr lang="el-GR" sz="2000" i="1" dirty="0" smtClean="0"/>
              <a:t>    Στο παράδειγμα του οικοσυστήματος του λιβαδιού παρατηρήθηκαν μεταβολές στον πληθυσμό των ποντικών. Να αναφέρετε δύο λόγους για τους οποίους συνέβησαν αυτές οι μεταβολές.</a:t>
            </a:r>
            <a:endParaRPr lang="el-GR" sz="2000" b="1" dirty="0" smtClean="0"/>
          </a:p>
          <a:p>
            <a:r>
              <a:rPr lang="el-GR" dirty="0" smtClean="0"/>
              <a:t/>
            </a:r>
            <a:br>
              <a:rPr lang="el-GR" dirty="0" smtClean="0"/>
            </a:br>
            <a:endParaRPr lang="el-GR" dirty="0"/>
          </a:p>
        </p:txBody>
      </p:sp>
      <p:sp>
        <p:nvSpPr>
          <p:cNvPr id="3" name="2 - Ορθογώνιο"/>
          <p:cNvSpPr/>
          <p:nvPr/>
        </p:nvSpPr>
        <p:spPr>
          <a:xfrm>
            <a:off x="539552" y="404664"/>
            <a:ext cx="1529586" cy="461665"/>
          </a:xfrm>
          <a:prstGeom prst="rect">
            <a:avLst/>
          </a:prstGeom>
        </p:spPr>
        <p:txBody>
          <a:bodyPr wrap="none">
            <a:spAutoFit/>
          </a:bodyPr>
          <a:lstStyle/>
          <a:p>
            <a:r>
              <a:rPr lang="el-GR" sz="2400" b="1" dirty="0" smtClean="0"/>
              <a:t>Ερωτήσεις</a:t>
            </a:r>
            <a:endParaRPr lang="el-GR" sz="2400" dirty="0"/>
          </a:p>
        </p:txBody>
      </p:sp>
      <p:sp>
        <p:nvSpPr>
          <p:cNvPr id="4" name="3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16</a:t>
            </a:fld>
            <a:endParaRPr lang="el-GR">
              <a:solidFill>
                <a:prstClr val="black">
                  <a:tint val="75000"/>
                </a:prstClr>
              </a:solid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83568" y="1916832"/>
            <a:ext cx="7920880" cy="4031873"/>
          </a:xfrm>
          <a:prstGeom prst="rect">
            <a:avLst/>
          </a:prstGeom>
        </p:spPr>
        <p:txBody>
          <a:bodyPr wrap="square">
            <a:spAutoFit/>
          </a:bodyPr>
          <a:lstStyle/>
          <a:p>
            <a:r>
              <a:rPr lang="el-GR" sz="2000" i="1" dirty="0" smtClean="0"/>
              <a:t>2 (σελ. 42)</a:t>
            </a:r>
          </a:p>
          <a:p>
            <a:r>
              <a:rPr lang="el-GR" sz="2000" i="1" dirty="0" smtClean="0"/>
              <a:t>    Στο παράδειγμα του οικοσυστήματος του λιβαδιού παρατηρήθηκαν μεταβολές στον πληθυσμό των ποντικών. Να αναφέρετε δύο λόγους για τους οποίους συνέβησαν αυτές οι μεταβολές</a:t>
            </a:r>
            <a:r>
              <a:rPr lang="el-GR" sz="2000" i="1" dirty="0" smtClean="0"/>
              <a:t>.</a:t>
            </a:r>
          </a:p>
          <a:p>
            <a:endParaRPr lang="el-GR" sz="2000" b="1" i="1" dirty="0" smtClean="0"/>
          </a:p>
          <a:p>
            <a:r>
              <a:rPr lang="el-GR" sz="2000" b="1" i="1" dirty="0" smtClean="0"/>
              <a:t>  </a:t>
            </a:r>
            <a:r>
              <a:rPr lang="el-GR" sz="2000" dirty="0" smtClean="0">
                <a:solidFill>
                  <a:srgbClr val="C00000"/>
                </a:solidFill>
              </a:rPr>
              <a:t>Οι ποντικοί θα αυξηθούν :</a:t>
            </a:r>
          </a:p>
          <a:p>
            <a:pPr>
              <a:buFont typeface="Arial" pitchFamily="34" charset="0"/>
              <a:buChar char="•"/>
            </a:pPr>
            <a:r>
              <a:rPr lang="el-GR" sz="2000" b="1" dirty="0" smtClean="0">
                <a:solidFill>
                  <a:srgbClr val="C00000"/>
                </a:solidFill>
              </a:rPr>
              <a:t> </a:t>
            </a:r>
            <a:r>
              <a:rPr lang="el-GR" sz="2000" dirty="0" smtClean="0">
                <a:solidFill>
                  <a:srgbClr val="C00000"/>
                </a:solidFill>
              </a:rPr>
              <a:t>αν αυξηθεί η τροφή τους</a:t>
            </a:r>
          </a:p>
          <a:p>
            <a:pPr>
              <a:buFont typeface="Arial" pitchFamily="34" charset="0"/>
              <a:buChar char="•"/>
            </a:pPr>
            <a:endParaRPr lang="el-GR" sz="2000" b="1" dirty="0" smtClean="0">
              <a:solidFill>
                <a:srgbClr val="C00000"/>
              </a:solidFill>
            </a:endParaRPr>
          </a:p>
          <a:p>
            <a:r>
              <a:rPr lang="el-GR" sz="2000" b="1" dirty="0" smtClean="0">
                <a:solidFill>
                  <a:srgbClr val="C00000"/>
                </a:solidFill>
              </a:rPr>
              <a:t> </a:t>
            </a:r>
            <a:r>
              <a:rPr lang="el-GR" sz="2000" dirty="0" smtClean="0">
                <a:solidFill>
                  <a:srgbClr val="C00000"/>
                </a:solidFill>
              </a:rPr>
              <a:t>Οι ποντικοί θα </a:t>
            </a:r>
            <a:r>
              <a:rPr lang="el-GR" sz="2000" dirty="0" smtClean="0">
                <a:solidFill>
                  <a:srgbClr val="C00000"/>
                </a:solidFill>
              </a:rPr>
              <a:t>μειωθούν :</a:t>
            </a:r>
          </a:p>
          <a:p>
            <a:pPr>
              <a:buFont typeface="Arial" pitchFamily="34" charset="0"/>
              <a:buChar char="•"/>
            </a:pPr>
            <a:r>
              <a:rPr lang="el-GR" sz="2000" b="1" dirty="0" smtClean="0">
                <a:solidFill>
                  <a:srgbClr val="C00000"/>
                </a:solidFill>
              </a:rPr>
              <a:t> </a:t>
            </a:r>
            <a:r>
              <a:rPr lang="el-GR" sz="2000" dirty="0" smtClean="0">
                <a:solidFill>
                  <a:srgbClr val="C00000"/>
                </a:solidFill>
              </a:rPr>
              <a:t>αν υπάρχει μεταξύ τους ανταγωνισμός για την τροφή</a:t>
            </a:r>
          </a:p>
          <a:p>
            <a:pPr>
              <a:buFont typeface="Arial" pitchFamily="34" charset="0"/>
              <a:buChar char="•"/>
            </a:pPr>
            <a:r>
              <a:rPr lang="el-GR" sz="2000" b="1" dirty="0" smtClean="0">
                <a:solidFill>
                  <a:srgbClr val="C00000"/>
                </a:solidFill>
              </a:rPr>
              <a:t> </a:t>
            </a:r>
            <a:r>
              <a:rPr lang="el-GR" sz="2000" dirty="0" smtClean="0">
                <a:solidFill>
                  <a:srgbClr val="C00000"/>
                </a:solidFill>
              </a:rPr>
              <a:t>αν αυξηθεί ο αριθμός των ζώων που τρέφονται με ποντικούς</a:t>
            </a:r>
            <a:endParaRPr lang="el-GR" sz="2000" b="1" dirty="0" smtClean="0"/>
          </a:p>
          <a:p>
            <a:r>
              <a:rPr lang="el-GR" dirty="0" smtClean="0"/>
              <a:t/>
            </a:r>
            <a:br>
              <a:rPr lang="el-GR" dirty="0" smtClean="0"/>
            </a:br>
            <a:endParaRPr lang="el-GR" dirty="0"/>
          </a:p>
        </p:txBody>
      </p:sp>
      <p:sp>
        <p:nvSpPr>
          <p:cNvPr id="3" name="2 - Ορθογώνιο"/>
          <p:cNvSpPr/>
          <p:nvPr/>
        </p:nvSpPr>
        <p:spPr>
          <a:xfrm>
            <a:off x="539552" y="404664"/>
            <a:ext cx="1529586" cy="461665"/>
          </a:xfrm>
          <a:prstGeom prst="rect">
            <a:avLst/>
          </a:prstGeom>
        </p:spPr>
        <p:txBody>
          <a:bodyPr wrap="none">
            <a:spAutoFit/>
          </a:bodyPr>
          <a:lstStyle/>
          <a:p>
            <a:r>
              <a:rPr lang="el-GR" sz="2400" b="1" dirty="0" smtClean="0"/>
              <a:t>Ερωτήσεις</a:t>
            </a:r>
            <a:endParaRPr lang="el-GR" sz="2400" dirty="0"/>
          </a:p>
        </p:txBody>
      </p:sp>
      <p:sp>
        <p:nvSpPr>
          <p:cNvPr id="4" name="3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17</a:t>
            </a:fld>
            <a:endParaRPr lang="el-GR">
              <a:solidFill>
                <a:prstClr val="black">
                  <a:tint val="75000"/>
                </a:prstClr>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67544" y="260648"/>
            <a:ext cx="4792594" cy="400110"/>
          </a:xfrm>
          <a:prstGeom prst="rect">
            <a:avLst/>
          </a:prstGeom>
        </p:spPr>
        <p:txBody>
          <a:bodyPr wrap="none">
            <a:spAutoFit/>
          </a:bodyPr>
          <a:lstStyle/>
          <a:p>
            <a:r>
              <a:rPr lang="el-GR" sz="2000" b="1" dirty="0" smtClean="0"/>
              <a:t>Προηγούμενες γνώσεις που θα χρειαστώ...</a:t>
            </a:r>
            <a:endParaRPr lang="el-GR" sz="2000" b="1" dirty="0"/>
          </a:p>
        </p:txBody>
      </p:sp>
      <p:pic>
        <p:nvPicPr>
          <p:cNvPr id="24578" name="Picture 2" descr="εικόνα"/>
          <p:cNvPicPr>
            <a:picLocks noChangeAspect="1" noChangeArrowheads="1"/>
          </p:cNvPicPr>
          <p:nvPr/>
        </p:nvPicPr>
        <p:blipFill>
          <a:blip r:embed="rId2" cstate="print"/>
          <a:srcRect/>
          <a:stretch>
            <a:fillRect/>
          </a:stretch>
        </p:blipFill>
        <p:spPr bwMode="auto">
          <a:xfrm>
            <a:off x="611560" y="908720"/>
            <a:ext cx="3238500" cy="1699260"/>
          </a:xfrm>
          <a:prstGeom prst="rect">
            <a:avLst/>
          </a:prstGeom>
          <a:noFill/>
        </p:spPr>
      </p:pic>
      <p:sp>
        <p:nvSpPr>
          <p:cNvPr id="4" name="3 - Ορθογώνιο"/>
          <p:cNvSpPr/>
          <p:nvPr/>
        </p:nvSpPr>
        <p:spPr>
          <a:xfrm>
            <a:off x="611560" y="2780928"/>
            <a:ext cx="3096344" cy="646331"/>
          </a:xfrm>
          <a:prstGeom prst="rect">
            <a:avLst/>
          </a:prstGeom>
        </p:spPr>
        <p:txBody>
          <a:bodyPr wrap="square">
            <a:spAutoFit/>
          </a:bodyPr>
          <a:lstStyle/>
          <a:p>
            <a:r>
              <a:rPr lang="el-GR" i="1" dirty="0" smtClean="0"/>
              <a:t>Σ‘</a:t>
            </a:r>
            <a:r>
              <a:rPr lang="en-US" i="1" dirty="0" smtClean="0"/>
              <a:t> </a:t>
            </a:r>
            <a:r>
              <a:rPr lang="el-GR" i="1" dirty="0" smtClean="0"/>
              <a:t>ένα οικοσύστημα παρατηρούμε...</a:t>
            </a:r>
            <a:endParaRPr lang="el-GR" dirty="0"/>
          </a:p>
        </p:txBody>
      </p:sp>
      <p:pic>
        <p:nvPicPr>
          <p:cNvPr id="24580" name="Picture 4" descr="εικόνα"/>
          <p:cNvPicPr>
            <a:picLocks noChangeAspect="1" noChangeArrowheads="1"/>
          </p:cNvPicPr>
          <p:nvPr/>
        </p:nvPicPr>
        <p:blipFill>
          <a:blip r:embed="rId3" cstate="print"/>
          <a:srcRect/>
          <a:stretch>
            <a:fillRect/>
          </a:stretch>
        </p:blipFill>
        <p:spPr bwMode="auto">
          <a:xfrm>
            <a:off x="3923928" y="908720"/>
            <a:ext cx="2796540" cy="1775460"/>
          </a:xfrm>
          <a:prstGeom prst="rect">
            <a:avLst/>
          </a:prstGeom>
          <a:noFill/>
        </p:spPr>
      </p:pic>
      <p:sp>
        <p:nvSpPr>
          <p:cNvPr id="6" name="5 - Ορθογώνιο"/>
          <p:cNvSpPr/>
          <p:nvPr/>
        </p:nvSpPr>
        <p:spPr>
          <a:xfrm>
            <a:off x="3923928" y="2924944"/>
            <a:ext cx="2727093" cy="369332"/>
          </a:xfrm>
          <a:prstGeom prst="rect">
            <a:avLst/>
          </a:prstGeom>
        </p:spPr>
        <p:txBody>
          <a:bodyPr wrap="none">
            <a:spAutoFit/>
          </a:bodyPr>
          <a:lstStyle/>
          <a:p>
            <a:r>
              <a:rPr lang="el-GR" i="1" dirty="0" smtClean="0"/>
              <a:t>...παράγοντες αβιοτικούς...</a:t>
            </a:r>
            <a:endParaRPr lang="el-GR" dirty="0"/>
          </a:p>
        </p:txBody>
      </p:sp>
      <p:pic>
        <p:nvPicPr>
          <p:cNvPr id="7" name="Picture 2" descr="εικόνα"/>
          <p:cNvPicPr>
            <a:picLocks noChangeAspect="1" noChangeArrowheads="1"/>
          </p:cNvPicPr>
          <p:nvPr/>
        </p:nvPicPr>
        <p:blipFill>
          <a:blip r:embed="rId4" cstate="print"/>
          <a:srcRect/>
          <a:stretch>
            <a:fillRect/>
          </a:stretch>
        </p:blipFill>
        <p:spPr bwMode="auto">
          <a:xfrm>
            <a:off x="6948264" y="980728"/>
            <a:ext cx="1809750" cy="1609726"/>
          </a:xfrm>
          <a:prstGeom prst="rect">
            <a:avLst/>
          </a:prstGeom>
          <a:noFill/>
        </p:spPr>
      </p:pic>
      <p:sp>
        <p:nvSpPr>
          <p:cNvPr id="8" name="7 - Ορθογώνιο"/>
          <p:cNvSpPr/>
          <p:nvPr/>
        </p:nvSpPr>
        <p:spPr>
          <a:xfrm>
            <a:off x="7020272" y="2924944"/>
            <a:ext cx="1768241" cy="369332"/>
          </a:xfrm>
          <a:prstGeom prst="rect">
            <a:avLst/>
          </a:prstGeom>
        </p:spPr>
        <p:txBody>
          <a:bodyPr wrap="none">
            <a:spAutoFit/>
          </a:bodyPr>
          <a:lstStyle/>
          <a:p>
            <a:r>
              <a:rPr lang="el-GR" i="1" dirty="0" smtClean="0"/>
              <a:t>...βιοτικούς και...</a:t>
            </a:r>
            <a:endParaRPr lang="el-GR" dirty="0"/>
          </a:p>
        </p:txBody>
      </p:sp>
      <p:pic>
        <p:nvPicPr>
          <p:cNvPr id="9" name="Picture 4" descr="εικόνα"/>
          <p:cNvPicPr>
            <a:picLocks noChangeAspect="1" noChangeArrowheads="1"/>
          </p:cNvPicPr>
          <p:nvPr/>
        </p:nvPicPr>
        <p:blipFill>
          <a:blip r:embed="rId5" cstate="print"/>
          <a:srcRect/>
          <a:stretch>
            <a:fillRect/>
          </a:stretch>
        </p:blipFill>
        <p:spPr bwMode="auto">
          <a:xfrm>
            <a:off x="539552" y="3573016"/>
            <a:ext cx="3095625" cy="2362200"/>
          </a:xfrm>
          <a:prstGeom prst="rect">
            <a:avLst/>
          </a:prstGeom>
          <a:noFill/>
        </p:spPr>
      </p:pic>
      <p:pic>
        <p:nvPicPr>
          <p:cNvPr id="11" name="Picture 6" descr="εικόνα"/>
          <p:cNvPicPr>
            <a:picLocks noChangeAspect="1" noChangeArrowheads="1"/>
          </p:cNvPicPr>
          <p:nvPr/>
        </p:nvPicPr>
        <p:blipFill>
          <a:blip r:embed="rId6" cstate="print"/>
          <a:srcRect/>
          <a:stretch>
            <a:fillRect/>
          </a:stretch>
        </p:blipFill>
        <p:spPr bwMode="auto">
          <a:xfrm>
            <a:off x="4355976" y="3573016"/>
            <a:ext cx="3648075" cy="2066925"/>
          </a:xfrm>
          <a:prstGeom prst="rect">
            <a:avLst/>
          </a:prstGeom>
          <a:noFill/>
        </p:spPr>
      </p:pic>
      <p:sp>
        <p:nvSpPr>
          <p:cNvPr id="12" name="11 - Ορθογώνιο"/>
          <p:cNvSpPr/>
          <p:nvPr/>
        </p:nvSpPr>
        <p:spPr>
          <a:xfrm>
            <a:off x="611560" y="6021288"/>
            <a:ext cx="2880320" cy="646331"/>
          </a:xfrm>
          <a:prstGeom prst="rect">
            <a:avLst/>
          </a:prstGeom>
        </p:spPr>
        <p:txBody>
          <a:bodyPr wrap="square">
            <a:spAutoFit/>
          </a:bodyPr>
          <a:lstStyle/>
          <a:p>
            <a:r>
              <a:rPr lang="el-GR" i="1" dirty="0" smtClean="0"/>
              <a:t>...σχέσεις μεταξύ βιοτικών και</a:t>
            </a:r>
            <a:r>
              <a:rPr lang="en-US" i="1" dirty="0" smtClean="0"/>
              <a:t> </a:t>
            </a:r>
            <a:r>
              <a:rPr lang="el-GR" i="1" dirty="0" smtClean="0"/>
              <a:t>αβιοτικών παραγόντων...</a:t>
            </a:r>
            <a:endParaRPr lang="el-GR" dirty="0"/>
          </a:p>
        </p:txBody>
      </p:sp>
      <p:sp>
        <p:nvSpPr>
          <p:cNvPr id="13" name="12 - Ορθογώνιο"/>
          <p:cNvSpPr/>
          <p:nvPr/>
        </p:nvSpPr>
        <p:spPr>
          <a:xfrm>
            <a:off x="4427984" y="5949280"/>
            <a:ext cx="3672408" cy="646331"/>
          </a:xfrm>
          <a:prstGeom prst="rect">
            <a:avLst/>
          </a:prstGeom>
        </p:spPr>
        <p:txBody>
          <a:bodyPr wrap="square">
            <a:spAutoFit/>
          </a:bodyPr>
          <a:lstStyle/>
          <a:p>
            <a:r>
              <a:rPr lang="el-GR" i="1" dirty="0" smtClean="0"/>
              <a:t>...και σχέσεις μεταξύ των βιοτικών παραγόντων.</a:t>
            </a:r>
            <a:endParaRPr lang="el-GR" dirty="0"/>
          </a:p>
        </p:txBody>
      </p:sp>
      <p:sp>
        <p:nvSpPr>
          <p:cNvPr id="14" name="13 - Θέση αριθμού διαφάνειας"/>
          <p:cNvSpPr>
            <a:spLocks noGrp="1"/>
          </p:cNvSpPr>
          <p:nvPr>
            <p:ph type="sldNum" sz="quarter" idx="12"/>
          </p:nvPr>
        </p:nvSpPr>
        <p:spPr/>
        <p:txBody>
          <a:bodyPr/>
          <a:lstStyle/>
          <a:p>
            <a:fld id="{0205981A-80C6-46DA-80A3-B6035AF39BEA}" type="slidenum">
              <a:rPr lang="el-GR" smtClean="0"/>
              <a:pPr/>
              <a:t>2</a:t>
            </a:fld>
            <a:endParaRPr lang="el-G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4" name="Text Box 18"/>
          <p:cNvSpPr txBox="1">
            <a:spLocks noChangeArrowheads="1"/>
          </p:cNvSpPr>
          <p:nvPr/>
        </p:nvSpPr>
        <p:spPr bwMode="auto">
          <a:xfrm>
            <a:off x="395536" y="1196752"/>
            <a:ext cx="4032002" cy="4678204"/>
          </a:xfrm>
          <a:prstGeom prst="rect">
            <a:avLst/>
          </a:prstGeom>
          <a:noFill/>
          <a:ln w="9525">
            <a:noFill/>
            <a:miter lim="800000"/>
            <a:headEnd/>
            <a:tailEnd/>
          </a:ln>
          <a:effectLst/>
        </p:spPr>
        <p:txBody>
          <a:bodyPr wrap="square">
            <a:spAutoFit/>
          </a:bodyPr>
          <a:lstStyle/>
          <a:p>
            <a:pPr marL="182563" indent="-182563">
              <a:lnSpc>
                <a:spcPct val="95000"/>
              </a:lnSpc>
              <a:spcBef>
                <a:spcPct val="20000"/>
              </a:spcBef>
            </a:pPr>
            <a:r>
              <a:rPr lang="el-GR" sz="2000" b="1" dirty="0">
                <a:solidFill>
                  <a:srgbClr val="0000FF"/>
                </a:solidFill>
                <a:effectLst>
                  <a:outerShdw blurRad="38100" dist="38100" dir="2700000" algn="tl">
                    <a:srgbClr val="C0C0C0"/>
                  </a:outerShdw>
                </a:effectLst>
              </a:rPr>
              <a:t>Η επιβίωση κάθε οργανισμού </a:t>
            </a:r>
            <a:r>
              <a:rPr lang="el-GR" sz="2000" b="1" dirty="0" smtClean="0">
                <a:solidFill>
                  <a:srgbClr val="0000FF"/>
                </a:solidFill>
                <a:effectLst>
                  <a:outerShdw blurRad="38100" dist="38100" dir="2700000" algn="tl">
                    <a:srgbClr val="C0C0C0"/>
                  </a:outerShdw>
                </a:effectLst>
              </a:rPr>
              <a:t>εξαρτάται</a:t>
            </a:r>
            <a:r>
              <a:rPr lang="en-US" sz="2000" b="1" dirty="0" smtClean="0">
                <a:solidFill>
                  <a:srgbClr val="0000FF"/>
                </a:solidFill>
                <a:effectLst>
                  <a:outerShdw blurRad="38100" dist="38100" dir="2700000" algn="tl">
                    <a:srgbClr val="C0C0C0"/>
                  </a:outerShdw>
                </a:effectLst>
              </a:rPr>
              <a:t>:</a:t>
            </a:r>
            <a:r>
              <a:rPr lang="el-GR" sz="2000" b="1" dirty="0" smtClean="0">
                <a:solidFill>
                  <a:srgbClr val="0000FF"/>
                </a:solidFill>
                <a:effectLst>
                  <a:outerShdw blurRad="38100" dist="38100" dir="2700000" algn="tl">
                    <a:srgbClr val="C0C0C0"/>
                  </a:outerShdw>
                </a:effectLst>
              </a:rPr>
              <a:t>  </a:t>
            </a:r>
            <a:endParaRPr lang="el-GR" sz="2000" b="1" dirty="0">
              <a:solidFill>
                <a:srgbClr val="0000FF"/>
              </a:solidFill>
              <a:effectLst>
                <a:outerShdw blurRad="38100" dist="38100" dir="2700000" algn="tl">
                  <a:srgbClr val="C0C0C0"/>
                </a:outerShdw>
              </a:effectLst>
            </a:endParaRPr>
          </a:p>
          <a:p>
            <a:pPr marL="182563" indent="-182563">
              <a:lnSpc>
                <a:spcPct val="95000"/>
              </a:lnSpc>
              <a:spcBef>
                <a:spcPct val="20000"/>
              </a:spcBef>
            </a:pPr>
            <a:endParaRPr lang="el-GR" sz="800" dirty="0">
              <a:solidFill>
                <a:srgbClr val="0000FF"/>
              </a:solidFill>
              <a:effectLst>
                <a:outerShdw blurRad="38100" dist="38100" dir="2700000" algn="tl">
                  <a:srgbClr val="C0C0C0"/>
                </a:outerShdw>
              </a:effectLst>
            </a:endParaRPr>
          </a:p>
          <a:p>
            <a:pPr marL="625475" lvl="1" indent="-263525">
              <a:lnSpc>
                <a:spcPct val="95000"/>
              </a:lnSpc>
              <a:spcBef>
                <a:spcPct val="20000"/>
              </a:spcBef>
            </a:pPr>
            <a:r>
              <a:rPr lang="el-GR" sz="1600" b="1" dirty="0">
                <a:solidFill>
                  <a:prstClr val="black"/>
                </a:solidFill>
              </a:rPr>
              <a:t>Από την </a:t>
            </a:r>
            <a:r>
              <a:rPr lang="el-GR" sz="1600" b="1" dirty="0">
                <a:solidFill>
                  <a:srgbClr val="0000FF"/>
                </a:solidFill>
                <a:effectLst>
                  <a:outerShdw blurRad="38100" dist="38100" dir="2700000" algn="tl">
                    <a:srgbClr val="C0C0C0"/>
                  </a:outerShdw>
                </a:effectLst>
              </a:rPr>
              <a:t>ομαλή λειτουργία</a:t>
            </a:r>
            <a:r>
              <a:rPr lang="el-GR" sz="1600" b="1" dirty="0">
                <a:solidFill>
                  <a:prstClr val="black"/>
                </a:solidFill>
              </a:rPr>
              <a:t> του </a:t>
            </a:r>
          </a:p>
          <a:p>
            <a:pPr marL="1049338" lvl="2" indent="-244475">
              <a:lnSpc>
                <a:spcPct val="95000"/>
              </a:lnSpc>
              <a:spcBef>
                <a:spcPct val="20000"/>
              </a:spcBef>
            </a:pPr>
            <a:r>
              <a:rPr lang="en-US" sz="1600" dirty="0" smtClean="0">
                <a:solidFill>
                  <a:prstClr val="black"/>
                </a:solidFill>
              </a:rPr>
              <a:t>      </a:t>
            </a:r>
            <a:r>
              <a:rPr lang="el-GR" sz="1600" dirty="0" smtClean="0">
                <a:solidFill>
                  <a:prstClr val="black"/>
                </a:solidFill>
              </a:rPr>
              <a:t>Οι </a:t>
            </a:r>
            <a:r>
              <a:rPr lang="el-GR" sz="1600" dirty="0">
                <a:solidFill>
                  <a:prstClr val="black"/>
                </a:solidFill>
              </a:rPr>
              <a:t>διάφοροι </a:t>
            </a:r>
            <a:r>
              <a:rPr lang="el-GR" sz="1600" dirty="0">
                <a:solidFill>
                  <a:srgbClr val="800080"/>
                </a:solidFill>
                <a:effectLst>
                  <a:outerShdw blurRad="38100" dist="38100" dir="2700000" algn="tl">
                    <a:srgbClr val="C0C0C0"/>
                  </a:outerShdw>
                </a:effectLst>
              </a:rPr>
              <a:t>ιστοί</a:t>
            </a:r>
            <a:r>
              <a:rPr lang="el-GR" sz="1600" dirty="0">
                <a:solidFill>
                  <a:prstClr val="black"/>
                </a:solidFill>
              </a:rPr>
              <a:t>, </a:t>
            </a:r>
            <a:r>
              <a:rPr lang="el-GR" sz="1600" dirty="0">
                <a:solidFill>
                  <a:srgbClr val="800080"/>
                </a:solidFill>
                <a:effectLst>
                  <a:outerShdw blurRad="38100" dist="38100" dir="2700000" algn="tl">
                    <a:srgbClr val="C0C0C0"/>
                  </a:outerShdw>
                </a:effectLst>
              </a:rPr>
              <a:t>όργανα</a:t>
            </a:r>
            <a:r>
              <a:rPr lang="el-GR" sz="1600" dirty="0">
                <a:solidFill>
                  <a:prstClr val="black"/>
                </a:solidFill>
              </a:rPr>
              <a:t> και </a:t>
            </a:r>
            <a:r>
              <a:rPr lang="el-GR" sz="1600" dirty="0">
                <a:solidFill>
                  <a:srgbClr val="800080"/>
                </a:solidFill>
                <a:effectLst>
                  <a:outerShdw blurRad="38100" dist="38100" dir="2700000" algn="tl">
                    <a:srgbClr val="C0C0C0"/>
                  </a:outerShdw>
                </a:effectLst>
              </a:rPr>
              <a:t>συστήματα</a:t>
            </a:r>
            <a:r>
              <a:rPr lang="el-GR" sz="1600" dirty="0">
                <a:solidFill>
                  <a:prstClr val="black"/>
                </a:solidFill>
              </a:rPr>
              <a:t> </a:t>
            </a:r>
            <a:r>
              <a:rPr lang="el-GR" sz="1600" dirty="0" smtClean="0">
                <a:solidFill>
                  <a:srgbClr val="9900FF"/>
                </a:solidFill>
                <a:effectLst>
                  <a:outerShdw blurRad="38100" dist="38100" dir="2700000" algn="tl">
                    <a:srgbClr val="C0C0C0"/>
                  </a:outerShdw>
                </a:effectLst>
              </a:rPr>
              <a:t>συνεργάζονται </a:t>
            </a:r>
            <a:r>
              <a:rPr lang="el-GR" sz="1600" dirty="0">
                <a:solidFill>
                  <a:srgbClr val="9900FF"/>
                </a:solidFill>
                <a:effectLst>
                  <a:outerShdw blurRad="38100" dist="38100" dir="2700000" algn="tl">
                    <a:srgbClr val="C0C0C0"/>
                  </a:outerShdw>
                </a:effectLst>
              </a:rPr>
              <a:t>αρμονικά</a:t>
            </a:r>
            <a:endParaRPr lang="en-US" sz="1600" dirty="0">
              <a:solidFill>
                <a:srgbClr val="9900FF"/>
              </a:solidFill>
              <a:effectLst>
                <a:outerShdw blurRad="38100" dist="38100" dir="2700000" algn="tl">
                  <a:srgbClr val="C0C0C0"/>
                </a:outerShdw>
              </a:effectLst>
            </a:endParaRPr>
          </a:p>
          <a:p>
            <a:pPr marL="625475" lvl="1" indent="-263525">
              <a:lnSpc>
                <a:spcPct val="95000"/>
              </a:lnSpc>
              <a:spcBef>
                <a:spcPct val="20000"/>
              </a:spcBef>
            </a:pPr>
            <a:endParaRPr lang="el-GR" sz="800" dirty="0">
              <a:solidFill>
                <a:srgbClr val="6600FF"/>
              </a:solidFill>
              <a:effectLst>
                <a:outerShdw blurRad="38100" dist="38100" dir="2700000" algn="tl">
                  <a:srgbClr val="C0C0C0"/>
                </a:outerShdw>
              </a:effectLst>
            </a:endParaRPr>
          </a:p>
          <a:p>
            <a:pPr marL="625475" lvl="1" indent="-263525">
              <a:lnSpc>
                <a:spcPct val="95000"/>
              </a:lnSpc>
              <a:spcBef>
                <a:spcPct val="20000"/>
              </a:spcBef>
            </a:pPr>
            <a:r>
              <a:rPr lang="en-US" sz="1600" dirty="0" smtClean="0">
                <a:solidFill>
                  <a:prstClr val="black"/>
                </a:solidFill>
              </a:rPr>
              <a:t>  </a:t>
            </a:r>
            <a:r>
              <a:rPr lang="el-GR" sz="1600" b="1" dirty="0" smtClean="0">
                <a:solidFill>
                  <a:prstClr val="black"/>
                </a:solidFill>
              </a:rPr>
              <a:t>Από </a:t>
            </a:r>
            <a:r>
              <a:rPr lang="el-GR" sz="1600" b="1" dirty="0">
                <a:solidFill>
                  <a:prstClr val="black"/>
                </a:solidFill>
              </a:rPr>
              <a:t>την </a:t>
            </a:r>
            <a:r>
              <a:rPr lang="el-GR" sz="1600" b="1" dirty="0">
                <a:solidFill>
                  <a:srgbClr val="0000FF"/>
                </a:solidFill>
                <a:effectLst>
                  <a:outerShdw blurRad="38100" dist="38100" dir="2700000" algn="tl">
                    <a:srgbClr val="C0C0C0"/>
                  </a:outerShdw>
                </a:effectLst>
              </a:rPr>
              <a:t>ικανότητα </a:t>
            </a:r>
            <a:r>
              <a:rPr lang="el-GR" sz="1600" b="1" dirty="0" smtClean="0">
                <a:solidFill>
                  <a:srgbClr val="0000FF"/>
                </a:solidFill>
                <a:effectLst>
                  <a:outerShdw blurRad="38100" dist="38100" dir="2700000" algn="tl">
                    <a:srgbClr val="C0C0C0"/>
                  </a:outerShdw>
                </a:effectLst>
              </a:rPr>
              <a:t>του </a:t>
            </a:r>
            <a:r>
              <a:rPr lang="el-GR" sz="1600" b="1" dirty="0" smtClean="0">
                <a:solidFill>
                  <a:srgbClr val="0000FF"/>
                </a:solidFill>
                <a:effectLst>
                  <a:outerShdw blurRad="38100" dist="38100" dir="2700000" algn="tl">
                    <a:srgbClr val="C0C0C0"/>
                  </a:outerShdw>
                </a:effectLst>
              </a:rPr>
              <a:t>να προσαρμόζεται στο </a:t>
            </a:r>
            <a:r>
              <a:rPr lang="el-GR" sz="1600" b="1" dirty="0">
                <a:solidFill>
                  <a:srgbClr val="0000FF"/>
                </a:solidFill>
                <a:effectLst>
                  <a:outerShdw blurRad="38100" dist="38100" dir="2700000" algn="tl">
                    <a:srgbClr val="C0C0C0"/>
                  </a:outerShdw>
                </a:effectLst>
              </a:rPr>
              <a:t>περιβάλλον</a:t>
            </a:r>
            <a:r>
              <a:rPr lang="el-GR" sz="1600" b="1" dirty="0">
                <a:solidFill>
                  <a:prstClr val="black"/>
                </a:solidFill>
              </a:rPr>
              <a:t> </a:t>
            </a:r>
            <a:r>
              <a:rPr lang="el-GR" sz="1600" b="1" dirty="0" smtClean="0">
                <a:solidFill>
                  <a:prstClr val="black"/>
                </a:solidFill>
              </a:rPr>
              <a:t> του</a:t>
            </a:r>
            <a:endParaRPr lang="el-GR" sz="800" b="1" dirty="0">
              <a:solidFill>
                <a:srgbClr val="6600FF"/>
              </a:solidFill>
              <a:effectLst>
                <a:outerShdw blurRad="38100" dist="38100" dir="2700000" algn="tl">
                  <a:srgbClr val="C0C0C0"/>
                </a:outerShdw>
              </a:effectLst>
            </a:endParaRPr>
          </a:p>
          <a:p>
            <a:pPr marL="1049338" lvl="2" indent="-244475">
              <a:lnSpc>
                <a:spcPct val="95000"/>
              </a:lnSpc>
              <a:spcBef>
                <a:spcPct val="20000"/>
              </a:spcBef>
            </a:pPr>
            <a:r>
              <a:rPr lang="en-US" sz="1600" dirty="0" smtClean="0">
                <a:solidFill>
                  <a:prstClr val="black"/>
                </a:solidFill>
              </a:rPr>
              <a:t>   </a:t>
            </a:r>
            <a:r>
              <a:rPr lang="el-GR" sz="1600" dirty="0" smtClean="0">
                <a:solidFill>
                  <a:prstClr val="black"/>
                </a:solidFill>
              </a:rPr>
              <a:t>Στο </a:t>
            </a:r>
            <a:r>
              <a:rPr lang="el-GR" sz="1600" dirty="0">
                <a:solidFill>
                  <a:prstClr val="black"/>
                </a:solidFill>
              </a:rPr>
              <a:t>να </a:t>
            </a:r>
            <a:r>
              <a:rPr lang="el-GR" sz="1600" dirty="0">
                <a:solidFill>
                  <a:srgbClr val="800080"/>
                </a:solidFill>
                <a:effectLst>
                  <a:outerShdw blurRad="38100" dist="38100" dir="2700000" algn="tl">
                    <a:srgbClr val="C0C0C0"/>
                  </a:outerShdw>
                </a:effectLst>
              </a:rPr>
              <a:t>εντοπίζει</a:t>
            </a:r>
            <a:r>
              <a:rPr lang="el-GR" sz="1600" dirty="0">
                <a:solidFill>
                  <a:prstClr val="black"/>
                </a:solidFill>
              </a:rPr>
              <a:t> τη</a:t>
            </a:r>
            <a:r>
              <a:rPr lang="el-GR" sz="1600" dirty="0">
                <a:solidFill>
                  <a:srgbClr val="9900FF"/>
                </a:solidFill>
                <a:effectLst>
                  <a:outerShdw blurRad="38100" dist="38100" dir="2700000" algn="tl">
                    <a:srgbClr val="C0C0C0"/>
                  </a:outerShdw>
                </a:effectLst>
              </a:rPr>
              <a:t> </a:t>
            </a:r>
            <a:r>
              <a:rPr lang="el-GR" sz="1600" dirty="0">
                <a:solidFill>
                  <a:srgbClr val="800080"/>
                </a:solidFill>
                <a:effectLst>
                  <a:outerShdw blurRad="38100" dist="38100" dir="2700000" algn="tl">
                    <a:srgbClr val="C0C0C0"/>
                  </a:outerShdw>
                </a:effectLst>
              </a:rPr>
              <a:t>τροφή</a:t>
            </a:r>
            <a:r>
              <a:rPr lang="el-GR" sz="1600" dirty="0">
                <a:solidFill>
                  <a:srgbClr val="9900FF"/>
                </a:solidFill>
                <a:effectLst>
                  <a:outerShdw blurRad="38100" dist="38100" dir="2700000" algn="tl">
                    <a:srgbClr val="C0C0C0"/>
                  </a:outerShdw>
                </a:effectLst>
              </a:rPr>
              <a:t> </a:t>
            </a:r>
            <a:r>
              <a:rPr lang="el-GR" sz="1600" dirty="0">
                <a:solidFill>
                  <a:prstClr val="black"/>
                </a:solidFill>
              </a:rPr>
              <a:t>του</a:t>
            </a:r>
          </a:p>
          <a:p>
            <a:pPr marL="1473200" lvl="3" indent="-244475">
              <a:lnSpc>
                <a:spcPct val="95000"/>
              </a:lnSpc>
              <a:spcBef>
                <a:spcPct val="20000"/>
              </a:spcBef>
            </a:pPr>
            <a:r>
              <a:rPr lang="en-US" sz="1600" dirty="0" smtClean="0">
                <a:solidFill>
                  <a:schemeClr val="tx2">
                    <a:lumMod val="60000"/>
                    <a:lumOff val="40000"/>
                  </a:schemeClr>
                </a:solidFill>
              </a:rPr>
              <a:t>    </a:t>
            </a:r>
            <a:r>
              <a:rPr lang="el-GR" sz="1600" dirty="0" smtClean="0">
                <a:solidFill>
                  <a:schemeClr val="tx2">
                    <a:lumMod val="60000"/>
                    <a:lumOff val="40000"/>
                  </a:schemeClr>
                </a:solidFill>
              </a:rPr>
              <a:t> </a:t>
            </a:r>
            <a:r>
              <a:rPr lang="el-GR" sz="1600" dirty="0" smtClean="0">
                <a:solidFill>
                  <a:schemeClr val="tx2">
                    <a:lumMod val="60000"/>
                    <a:lumOff val="40000"/>
                  </a:schemeClr>
                </a:solidFill>
              </a:rPr>
              <a:t>Ο</a:t>
            </a:r>
            <a:r>
              <a:rPr lang="el-GR" sz="1600" dirty="0" smtClean="0">
                <a:solidFill>
                  <a:prstClr val="black"/>
                </a:solidFill>
              </a:rPr>
              <a:t> </a:t>
            </a:r>
            <a:r>
              <a:rPr lang="el-GR" sz="1600" dirty="0" smtClean="0">
                <a:solidFill>
                  <a:schemeClr val="tx2">
                    <a:lumMod val="60000"/>
                    <a:lumOff val="40000"/>
                  </a:schemeClr>
                </a:solidFill>
                <a:effectLst>
                  <a:outerShdw blurRad="38100" dist="38100" dir="2700000" algn="tl">
                    <a:srgbClr val="C0C0C0"/>
                  </a:outerShdw>
                </a:effectLst>
              </a:rPr>
              <a:t>βάτραχος</a:t>
            </a:r>
            <a:r>
              <a:rPr lang="el-GR" sz="1600" dirty="0" smtClean="0">
                <a:solidFill>
                  <a:srgbClr val="0000FF"/>
                </a:solidFill>
                <a:effectLst>
                  <a:outerShdw blurRad="38100" dist="38100" dir="2700000" algn="tl">
                    <a:srgbClr val="C0C0C0"/>
                  </a:outerShdw>
                </a:effectLst>
              </a:rPr>
              <a:t> </a:t>
            </a:r>
            <a:r>
              <a:rPr lang="el-GR" sz="1600" dirty="0" smtClean="0">
                <a:solidFill>
                  <a:srgbClr val="9900FF"/>
                </a:solidFill>
                <a:effectLst>
                  <a:outerShdw blurRad="38100" dist="38100" dir="2700000" algn="tl">
                    <a:srgbClr val="C0C0C0"/>
                  </a:outerShdw>
                </a:effectLst>
              </a:rPr>
              <a:t> </a:t>
            </a:r>
            <a:r>
              <a:rPr lang="el-GR" sz="1600" dirty="0" smtClean="0">
                <a:solidFill>
                  <a:srgbClr val="9900FF"/>
                </a:solidFill>
                <a:effectLst>
                  <a:outerShdw blurRad="38100" dist="38100" dir="2700000" algn="tl">
                    <a:srgbClr val="C0C0C0"/>
                  </a:outerShdw>
                </a:effectLst>
              </a:rPr>
              <a:t>ανέπτυξε </a:t>
            </a:r>
            <a:r>
              <a:rPr lang="el-GR" sz="1600" dirty="0">
                <a:solidFill>
                  <a:srgbClr val="9900FF"/>
                </a:solidFill>
                <a:effectLst>
                  <a:outerShdw blurRad="38100" dist="38100" dir="2700000" algn="tl">
                    <a:srgbClr val="C0C0C0"/>
                  </a:outerShdw>
                </a:effectLst>
              </a:rPr>
              <a:t>μακριά γλώσσα</a:t>
            </a:r>
            <a:r>
              <a:rPr lang="el-GR" sz="1600" dirty="0">
                <a:solidFill>
                  <a:prstClr val="black"/>
                </a:solidFill>
              </a:rPr>
              <a:t> </a:t>
            </a:r>
          </a:p>
          <a:p>
            <a:pPr marL="1049338" lvl="2" indent="-244475">
              <a:lnSpc>
                <a:spcPct val="95000"/>
              </a:lnSpc>
              <a:spcBef>
                <a:spcPct val="20000"/>
              </a:spcBef>
            </a:pPr>
            <a:r>
              <a:rPr lang="en-US" sz="1600" dirty="0" smtClean="0">
                <a:solidFill>
                  <a:prstClr val="black"/>
                </a:solidFill>
              </a:rPr>
              <a:t>    </a:t>
            </a:r>
            <a:r>
              <a:rPr lang="el-GR" sz="1600" dirty="0" smtClean="0">
                <a:solidFill>
                  <a:prstClr val="black"/>
                </a:solidFill>
              </a:rPr>
              <a:t>Να </a:t>
            </a:r>
            <a:r>
              <a:rPr lang="el-GR" sz="1600" dirty="0">
                <a:solidFill>
                  <a:srgbClr val="800080"/>
                </a:solidFill>
                <a:effectLst>
                  <a:outerShdw blurRad="38100" dist="38100" dir="2700000" algn="tl">
                    <a:srgbClr val="C0C0C0"/>
                  </a:outerShdw>
                </a:effectLst>
              </a:rPr>
              <a:t>αποφεύγει</a:t>
            </a:r>
            <a:r>
              <a:rPr lang="el-GR" sz="1600" dirty="0">
                <a:solidFill>
                  <a:prstClr val="black"/>
                </a:solidFill>
              </a:rPr>
              <a:t> τους </a:t>
            </a:r>
            <a:r>
              <a:rPr lang="el-GR" sz="1600" dirty="0">
                <a:solidFill>
                  <a:srgbClr val="800080"/>
                </a:solidFill>
                <a:effectLst>
                  <a:outerShdw blurRad="38100" dist="38100" dir="2700000" algn="tl">
                    <a:srgbClr val="C0C0C0"/>
                  </a:outerShdw>
                </a:effectLst>
              </a:rPr>
              <a:t>εχθρούς</a:t>
            </a:r>
            <a:r>
              <a:rPr lang="el-GR" sz="1600" dirty="0">
                <a:solidFill>
                  <a:prstClr val="black"/>
                </a:solidFill>
              </a:rPr>
              <a:t> του</a:t>
            </a:r>
          </a:p>
          <a:p>
            <a:pPr marL="1473200" lvl="3" indent="-244475">
              <a:lnSpc>
                <a:spcPct val="95000"/>
              </a:lnSpc>
              <a:spcBef>
                <a:spcPct val="20000"/>
              </a:spcBef>
            </a:pPr>
            <a:r>
              <a:rPr lang="en-US" sz="1600" dirty="0" smtClean="0">
                <a:solidFill>
                  <a:srgbClr val="9900FF"/>
                </a:solidFill>
                <a:effectLst>
                  <a:outerShdw blurRad="38100" dist="38100" dir="2700000" algn="tl">
                    <a:srgbClr val="C0C0C0"/>
                  </a:outerShdw>
                </a:effectLst>
              </a:rPr>
              <a:t>    </a:t>
            </a:r>
            <a:r>
              <a:rPr lang="el-GR" sz="1600" dirty="0" smtClean="0">
                <a:solidFill>
                  <a:srgbClr val="9900FF"/>
                </a:solidFill>
                <a:effectLst>
                  <a:outerShdw blurRad="38100" dist="38100" dir="2700000" algn="tl">
                    <a:srgbClr val="C0C0C0"/>
                  </a:outerShdw>
                </a:effectLst>
              </a:rPr>
              <a:t>Μιμείται </a:t>
            </a:r>
            <a:r>
              <a:rPr lang="el-GR" sz="1600" dirty="0">
                <a:solidFill>
                  <a:srgbClr val="9900FF"/>
                </a:solidFill>
                <a:effectLst>
                  <a:outerShdw blurRad="38100" dist="38100" dir="2700000" algn="tl">
                    <a:srgbClr val="C0C0C0"/>
                  </a:outerShdw>
                </a:effectLst>
              </a:rPr>
              <a:t>το περιβάλλον</a:t>
            </a:r>
            <a:r>
              <a:rPr lang="el-GR" sz="1600" dirty="0">
                <a:solidFill>
                  <a:prstClr val="black"/>
                </a:solidFill>
              </a:rPr>
              <a:t> του</a:t>
            </a:r>
          </a:p>
          <a:p>
            <a:pPr marL="1049338" lvl="2" indent="-244475">
              <a:lnSpc>
                <a:spcPct val="95000"/>
              </a:lnSpc>
              <a:spcBef>
                <a:spcPct val="20000"/>
              </a:spcBef>
            </a:pPr>
            <a:r>
              <a:rPr lang="en-US" sz="1600" dirty="0" smtClean="0">
                <a:solidFill>
                  <a:prstClr val="black"/>
                </a:solidFill>
              </a:rPr>
              <a:t>    </a:t>
            </a:r>
            <a:r>
              <a:rPr lang="el-GR" sz="1600" dirty="0" smtClean="0">
                <a:solidFill>
                  <a:prstClr val="black"/>
                </a:solidFill>
              </a:rPr>
              <a:t>Στο </a:t>
            </a:r>
            <a:r>
              <a:rPr lang="el-GR" sz="1600" dirty="0">
                <a:solidFill>
                  <a:prstClr val="black"/>
                </a:solidFill>
              </a:rPr>
              <a:t>να </a:t>
            </a:r>
            <a:r>
              <a:rPr lang="el-GR" sz="1600" dirty="0" smtClean="0">
                <a:solidFill>
                  <a:srgbClr val="800080"/>
                </a:solidFill>
                <a:effectLst>
                  <a:outerShdw blurRad="38100" dist="38100" dir="2700000" algn="tl">
                    <a:srgbClr val="C0C0C0"/>
                  </a:outerShdw>
                </a:effectLst>
              </a:rPr>
              <a:t>ζευγαρώνει</a:t>
            </a:r>
            <a:r>
              <a:rPr lang="el-GR" sz="1600" dirty="0" smtClean="0">
                <a:solidFill>
                  <a:prstClr val="black"/>
                </a:solidFill>
              </a:rPr>
              <a:t> </a:t>
            </a:r>
            <a:r>
              <a:rPr lang="el-GR" sz="1600" dirty="0">
                <a:solidFill>
                  <a:prstClr val="black"/>
                </a:solidFill>
              </a:rPr>
              <a:t>με επιτυχία </a:t>
            </a:r>
          </a:p>
          <a:p>
            <a:pPr marL="1473200" lvl="3" indent="-244475">
              <a:lnSpc>
                <a:spcPct val="95000"/>
              </a:lnSpc>
              <a:spcBef>
                <a:spcPct val="20000"/>
              </a:spcBef>
            </a:pPr>
            <a:r>
              <a:rPr lang="en-US" sz="1600" dirty="0" smtClean="0">
                <a:solidFill>
                  <a:srgbClr val="9900FF"/>
                </a:solidFill>
                <a:effectLst>
                  <a:outerShdw blurRad="38100" dist="38100" dir="2700000" algn="tl">
                    <a:srgbClr val="C0C0C0"/>
                  </a:outerShdw>
                </a:effectLst>
              </a:rPr>
              <a:t>     </a:t>
            </a:r>
            <a:r>
              <a:rPr lang="el-GR" sz="1600" dirty="0" smtClean="0">
                <a:solidFill>
                  <a:srgbClr val="9900FF"/>
                </a:solidFill>
                <a:effectLst>
                  <a:outerShdw blurRad="38100" dist="38100" dir="2700000" algn="tl">
                    <a:srgbClr val="C0C0C0"/>
                  </a:outerShdw>
                </a:effectLst>
              </a:rPr>
              <a:t>Αναπαράγει </a:t>
            </a:r>
            <a:r>
              <a:rPr lang="el-GR" sz="1600" dirty="0">
                <a:solidFill>
                  <a:prstClr val="black"/>
                </a:solidFill>
              </a:rPr>
              <a:t>συγκεκριμένες </a:t>
            </a:r>
            <a:r>
              <a:rPr lang="el-GR" sz="1600" dirty="0">
                <a:solidFill>
                  <a:srgbClr val="9900FF"/>
                </a:solidFill>
                <a:effectLst>
                  <a:outerShdw blurRad="38100" dist="38100" dir="2700000" algn="tl">
                    <a:srgbClr val="C0C0C0"/>
                  </a:outerShdw>
                </a:effectLst>
              </a:rPr>
              <a:t>κραυγές</a:t>
            </a:r>
            <a:r>
              <a:rPr lang="el-GR" sz="1600" dirty="0">
                <a:solidFill>
                  <a:prstClr val="black"/>
                </a:solidFill>
              </a:rPr>
              <a:t> </a:t>
            </a:r>
          </a:p>
        </p:txBody>
      </p:sp>
      <p:pic>
        <p:nvPicPr>
          <p:cNvPr id="4145" name="Picture 49"/>
          <p:cNvPicPr>
            <a:picLocks noChangeAspect="1" noChangeArrowheads="1"/>
          </p:cNvPicPr>
          <p:nvPr/>
        </p:nvPicPr>
        <p:blipFill>
          <a:blip r:embed="rId3" cstate="print"/>
          <a:srcRect/>
          <a:stretch>
            <a:fillRect/>
          </a:stretch>
        </p:blipFill>
        <p:spPr bwMode="auto">
          <a:xfrm>
            <a:off x="6732240" y="764704"/>
            <a:ext cx="2141537" cy="3136900"/>
          </a:xfrm>
          <a:prstGeom prst="rect">
            <a:avLst/>
          </a:prstGeom>
          <a:noFill/>
          <a:ln w="9525">
            <a:noFill/>
            <a:miter lim="800000"/>
            <a:headEnd/>
            <a:tailEnd/>
          </a:ln>
          <a:effectLst/>
        </p:spPr>
      </p:pic>
      <p:pic>
        <p:nvPicPr>
          <p:cNvPr id="4146" name="Picture 50" descr="froggie"/>
          <p:cNvPicPr>
            <a:picLocks noChangeAspect="1" noChangeArrowheads="1" noCrop="1"/>
          </p:cNvPicPr>
          <p:nvPr/>
        </p:nvPicPr>
        <p:blipFill>
          <a:blip r:embed="rId4" cstate="print"/>
          <a:srcRect/>
          <a:stretch>
            <a:fillRect/>
          </a:stretch>
        </p:blipFill>
        <p:spPr bwMode="auto">
          <a:xfrm>
            <a:off x="4355976" y="4221088"/>
            <a:ext cx="2130425" cy="2301875"/>
          </a:xfrm>
          <a:prstGeom prst="rect">
            <a:avLst/>
          </a:prstGeom>
          <a:noFill/>
        </p:spPr>
      </p:pic>
      <p:pic>
        <p:nvPicPr>
          <p:cNvPr id="4147" name="Picture 51" descr="frosch266"/>
          <p:cNvPicPr>
            <a:picLocks noChangeAspect="1" noChangeArrowheads="1" noCrop="1"/>
          </p:cNvPicPr>
          <p:nvPr/>
        </p:nvPicPr>
        <p:blipFill>
          <a:blip r:embed="rId5" cstate="print"/>
          <a:srcRect/>
          <a:stretch>
            <a:fillRect/>
          </a:stretch>
        </p:blipFill>
        <p:spPr bwMode="auto">
          <a:xfrm>
            <a:off x="6732240" y="4221088"/>
            <a:ext cx="2124075" cy="1401762"/>
          </a:xfrm>
          <a:prstGeom prst="rect">
            <a:avLst/>
          </a:prstGeom>
          <a:noFill/>
        </p:spPr>
      </p:pic>
      <p:pic>
        <p:nvPicPr>
          <p:cNvPr id="4148" name="Picture 52" descr="note"/>
          <p:cNvPicPr>
            <a:picLocks noChangeAspect="1" noChangeArrowheads="1" noCrop="1"/>
          </p:cNvPicPr>
          <p:nvPr/>
        </p:nvPicPr>
        <p:blipFill>
          <a:blip r:embed="rId6" cstate="print"/>
          <a:srcRect/>
          <a:stretch>
            <a:fillRect/>
          </a:stretch>
        </p:blipFill>
        <p:spPr bwMode="auto">
          <a:xfrm>
            <a:off x="6660232" y="5589240"/>
            <a:ext cx="2124075" cy="1016000"/>
          </a:xfrm>
          <a:prstGeom prst="rect">
            <a:avLst/>
          </a:prstGeom>
          <a:noFill/>
        </p:spPr>
      </p:pic>
      <p:pic>
        <p:nvPicPr>
          <p:cNvPr id="4149" name="Picture 53" descr="a5"/>
          <p:cNvPicPr>
            <a:picLocks noChangeAspect="1" noChangeArrowheads="1" noCrop="1"/>
          </p:cNvPicPr>
          <p:nvPr/>
        </p:nvPicPr>
        <p:blipFill>
          <a:blip r:embed="rId7" cstate="print"/>
          <a:srcRect/>
          <a:stretch>
            <a:fillRect/>
          </a:stretch>
        </p:blipFill>
        <p:spPr bwMode="auto">
          <a:xfrm>
            <a:off x="4355976" y="764704"/>
            <a:ext cx="2303463" cy="3167063"/>
          </a:xfrm>
          <a:prstGeom prst="rect">
            <a:avLst/>
          </a:prstGeom>
          <a:noFill/>
        </p:spPr>
      </p:pic>
      <p:sp>
        <p:nvSpPr>
          <p:cNvPr id="8" name="7 - Θέση αριθμού διαφάνειας"/>
          <p:cNvSpPr>
            <a:spLocks noGrp="1"/>
          </p:cNvSpPr>
          <p:nvPr>
            <p:ph type="sldNum" sz="quarter" idx="12"/>
          </p:nvPr>
        </p:nvSpPr>
        <p:spPr/>
        <p:txBody>
          <a:bodyPr/>
          <a:lstStyle/>
          <a:p>
            <a:fld id="{6EA8CA21-97BD-4DAB-B57F-F426A5370394}" type="slidenum">
              <a:rPr lang="el-GR" smtClean="0">
                <a:solidFill>
                  <a:prstClr val="black">
                    <a:tint val="75000"/>
                  </a:prstClr>
                </a:solidFill>
              </a:rPr>
              <a:pPr/>
              <a:t>3</a:t>
            </a:fld>
            <a:endParaRPr lang="el-GR">
              <a:solidFill>
                <a:prstClr val="black">
                  <a:tint val="75000"/>
                </a:prst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114">
                                            <p:txEl>
                                              <p:pRg st="2" end="2"/>
                                            </p:txEl>
                                          </p:spTgt>
                                        </p:tgtEl>
                                        <p:attrNameLst>
                                          <p:attrName>style.visibility</p:attrName>
                                        </p:attrNameLst>
                                      </p:cBhvr>
                                      <p:to>
                                        <p:strVal val="visible"/>
                                      </p:to>
                                    </p:set>
                                    <p:animEffect transition="in" filter="dissolve">
                                      <p:cBhvr>
                                        <p:cTn id="11" dur="500"/>
                                        <p:tgtEl>
                                          <p:spTgt spid="411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114">
                                            <p:txEl>
                                              <p:pRg st="3" end="3"/>
                                            </p:txEl>
                                          </p:spTgt>
                                        </p:tgtEl>
                                        <p:attrNameLst>
                                          <p:attrName>style.visibility</p:attrName>
                                        </p:attrNameLst>
                                      </p:cBhvr>
                                      <p:to>
                                        <p:strVal val="visible"/>
                                      </p:to>
                                    </p:set>
                                    <p:animEffect transition="in" filter="dissolve">
                                      <p:cBhvr>
                                        <p:cTn id="16" dur="500"/>
                                        <p:tgtEl>
                                          <p:spTgt spid="411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149"/>
                                        </p:tgtEl>
                                        <p:attrNameLst>
                                          <p:attrName>style.visibility</p:attrName>
                                        </p:attrNameLst>
                                      </p:cBhvr>
                                      <p:to>
                                        <p:strVal val="visible"/>
                                      </p:to>
                                    </p:set>
                                    <p:animEffect transition="in" filter="dissolve">
                                      <p:cBhvr>
                                        <p:cTn id="19" dur="500"/>
                                        <p:tgtEl>
                                          <p:spTgt spid="414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114">
                                            <p:txEl>
                                              <p:pRg st="5" end="5"/>
                                            </p:txEl>
                                          </p:spTgt>
                                        </p:tgtEl>
                                        <p:attrNameLst>
                                          <p:attrName>style.visibility</p:attrName>
                                        </p:attrNameLst>
                                      </p:cBhvr>
                                      <p:to>
                                        <p:strVal val="visible"/>
                                      </p:to>
                                    </p:set>
                                    <p:animEffect transition="in" filter="dissolve">
                                      <p:cBhvr>
                                        <p:cTn id="24" dur="500"/>
                                        <p:tgtEl>
                                          <p:spTgt spid="4114">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114">
                                            <p:txEl>
                                              <p:pRg st="6" end="6"/>
                                            </p:txEl>
                                          </p:spTgt>
                                        </p:tgtEl>
                                        <p:attrNameLst>
                                          <p:attrName>style.visibility</p:attrName>
                                        </p:attrNameLst>
                                      </p:cBhvr>
                                      <p:to>
                                        <p:strVal val="visible"/>
                                      </p:to>
                                    </p:set>
                                    <p:animEffect transition="in" filter="dissolve">
                                      <p:cBhvr>
                                        <p:cTn id="27" dur="500"/>
                                        <p:tgtEl>
                                          <p:spTgt spid="411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114">
                                            <p:txEl>
                                              <p:pRg st="7" end="7"/>
                                            </p:txEl>
                                          </p:spTgt>
                                        </p:tgtEl>
                                        <p:attrNameLst>
                                          <p:attrName>style.visibility</p:attrName>
                                        </p:attrNameLst>
                                      </p:cBhvr>
                                      <p:to>
                                        <p:strVal val="visible"/>
                                      </p:to>
                                    </p:set>
                                    <p:animEffect transition="in" filter="dissolve">
                                      <p:cBhvr>
                                        <p:cTn id="32" dur="500"/>
                                        <p:tgtEl>
                                          <p:spTgt spid="4114">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4146"/>
                                        </p:tgtEl>
                                        <p:attrNameLst>
                                          <p:attrName>style.visibility</p:attrName>
                                        </p:attrNameLst>
                                      </p:cBhvr>
                                      <p:to>
                                        <p:strVal val="visible"/>
                                      </p:to>
                                    </p:set>
                                    <p:animEffect transition="in" filter="dissolve">
                                      <p:cBhvr>
                                        <p:cTn id="35" dur="500"/>
                                        <p:tgtEl>
                                          <p:spTgt spid="414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4114">
                                            <p:txEl>
                                              <p:pRg st="8" end="8"/>
                                            </p:txEl>
                                          </p:spTgt>
                                        </p:tgtEl>
                                        <p:attrNameLst>
                                          <p:attrName>style.visibility</p:attrName>
                                        </p:attrNameLst>
                                      </p:cBhvr>
                                      <p:to>
                                        <p:strVal val="visible"/>
                                      </p:to>
                                    </p:set>
                                    <p:animEffect transition="in" filter="dissolve">
                                      <p:cBhvr>
                                        <p:cTn id="40" dur="500"/>
                                        <p:tgtEl>
                                          <p:spTgt spid="4114">
                                            <p:txEl>
                                              <p:pRg st="8" end="8"/>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4147"/>
                                        </p:tgtEl>
                                        <p:attrNameLst>
                                          <p:attrName>style.visibility</p:attrName>
                                        </p:attrNameLst>
                                      </p:cBhvr>
                                      <p:to>
                                        <p:strVal val="visible"/>
                                      </p:to>
                                    </p:set>
                                    <p:animEffect transition="in" filter="dissolve">
                                      <p:cBhvr>
                                        <p:cTn id="43" dur="500"/>
                                        <p:tgtEl>
                                          <p:spTgt spid="4147"/>
                                        </p:tgtEl>
                                      </p:cBhvr>
                                    </p:animEffect>
                                  </p:childTnLst>
                                </p:cTn>
                              </p:par>
                              <p:par>
                                <p:cTn id="44" presetID="9" presetClass="entr" presetSubtype="0" fill="hold" nodeType="withEffect">
                                  <p:stCondLst>
                                    <p:cond delay="0"/>
                                  </p:stCondLst>
                                  <p:childTnLst>
                                    <p:set>
                                      <p:cBhvr>
                                        <p:cTn id="45" dur="1" fill="hold">
                                          <p:stCondLst>
                                            <p:cond delay="0"/>
                                          </p:stCondLst>
                                        </p:cTn>
                                        <p:tgtEl>
                                          <p:spTgt spid="4114">
                                            <p:txEl>
                                              <p:pRg st="9" end="9"/>
                                            </p:txEl>
                                          </p:spTgt>
                                        </p:tgtEl>
                                        <p:attrNameLst>
                                          <p:attrName>style.visibility</p:attrName>
                                        </p:attrNameLst>
                                      </p:cBhvr>
                                      <p:to>
                                        <p:strVal val="visible"/>
                                      </p:to>
                                    </p:set>
                                    <p:animEffect transition="in" filter="dissolve">
                                      <p:cBhvr>
                                        <p:cTn id="46" dur="500"/>
                                        <p:tgtEl>
                                          <p:spTgt spid="4114">
                                            <p:txEl>
                                              <p:pRg st="9" end="9"/>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4145"/>
                                        </p:tgtEl>
                                        <p:attrNameLst>
                                          <p:attrName>style.visibility</p:attrName>
                                        </p:attrNameLst>
                                      </p:cBhvr>
                                      <p:to>
                                        <p:strVal val="visible"/>
                                      </p:to>
                                    </p:set>
                                    <p:animEffect transition="in" filter="dissolve">
                                      <p:cBhvr>
                                        <p:cTn id="49" dur="500"/>
                                        <p:tgtEl>
                                          <p:spTgt spid="4145"/>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4114">
                                            <p:txEl>
                                              <p:pRg st="10" end="10"/>
                                            </p:txEl>
                                          </p:spTgt>
                                        </p:tgtEl>
                                        <p:attrNameLst>
                                          <p:attrName>style.visibility</p:attrName>
                                        </p:attrNameLst>
                                      </p:cBhvr>
                                      <p:to>
                                        <p:strVal val="visible"/>
                                      </p:to>
                                    </p:set>
                                    <p:animEffect transition="in" filter="dissolve">
                                      <p:cBhvr>
                                        <p:cTn id="54" dur="500"/>
                                        <p:tgtEl>
                                          <p:spTgt spid="4114">
                                            <p:txEl>
                                              <p:pRg st="10" end="10"/>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4114">
                                            <p:txEl>
                                              <p:pRg st="11" end="11"/>
                                            </p:txEl>
                                          </p:spTgt>
                                        </p:tgtEl>
                                        <p:attrNameLst>
                                          <p:attrName>style.visibility</p:attrName>
                                        </p:attrNameLst>
                                      </p:cBhvr>
                                      <p:to>
                                        <p:strVal val="visible"/>
                                      </p:to>
                                    </p:set>
                                    <p:animEffect transition="in" filter="dissolve">
                                      <p:cBhvr>
                                        <p:cTn id="57" dur="500"/>
                                        <p:tgtEl>
                                          <p:spTgt spid="4114">
                                            <p:txEl>
                                              <p:pRg st="11" end="11"/>
                                            </p:txEl>
                                          </p:spTgt>
                                        </p:tgtEl>
                                      </p:cBhvr>
                                    </p:animEffect>
                                  </p:childTnLst>
                                </p:cTn>
                              </p:par>
                              <p:par>
                                <p:cTn id="58" presetID="9" presetClass="entr" presetSubtype="0" fill="hold" nodeType="withEffect">
                                  <p:stCondLst>
                                    <p:cond delay="0"/>
                                  </p:stCondLst>
                                  <p:childTnLst>
                                    <p:set>
                                      <p:cBhvr>
                                        <p:cTn id="59" dur="1" fill="hold">
                                          <p:stCondLst>
                                            <p:cond delay="0"/>
                                          </p:stCondLst>
                                        </p:cTn>
                                        <p:tgtEl>
                                          <p:spTgt spid="4148"/>
                                        </p:tgtEl>
                                        <p:attrNameLst>
                                          <p:attrName>style.visibility</p:attrName>
                                        </p:attrNameLst>
                                      </p:cBhvr>
                                      <p:to>
                                        <p:strVal val="visible"/>
                                      </p:to>
                                    </p:set>
                                    <p:animEffect transition="in" filter="dissolve">
                                      <p:cBhvr>
                                        <p:cTn id="60" dur="500"/>
                                        <p:tgtEl>
                                          <p:spTgt spid="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67544" y="908720"/>
            <a:ext cx="7632848" cy="1323439"/>
          </a:xfrm>
          <a:prstGeom prst="rect">
            <a:avLst/>
          </a:prstGeom>
        </p:spPr>
        <p:txBody>
          <a:bodyPr wrap="square">
            <a:spAutoFit/>
          </a:bodyPr>
          <a:lstStyle/>
          <a:p>
            <a:r>
              <a:rPr lang="en-US" dirty="0" smtClean="0"/>
              <a:t>    </a:t>
            </a:r>
            <a:r>
              <a:rPr lang="el-GR" sz="2000" dirty="0" smtClean="0"/>
              <a:t>Οι αντιδράσεις ενός οργανισμού σχετίζονται με την πολυπλοκότητά του, επηρεάζουν και επηρεάζονται από το περιβάλλον του και χαρακτηρίζονται επιτυχείς εφόσον του επιτρέπουν να προσαρμόζεται σε αυτό, να επιβιώνει και να αναπαράγεται.</a:t>
            </a:r>
            <a:endParaRPr lang="el-GR" sz="2000" dirty="0"/>
          </a:p>
        </p:txBody>
      </p:sp>
      <p:pic>
        <p:nvPicPr>
          <p:cNvPr id="2050" name="Picture 2" descr="Εικ. 2.2 Η ρίζα ενός φυτού κατευθύνεται προς το κέντρο της Γης. Παρατηρήστε πώς αντιδρά η ρίζα κάθε φορά που στρέφουμε κατά 90ο το φυτικό σπέρμα."/>
          <p:cNvPicPr>
            <a:picLocks noChangeAspect="1" noChangeArrowheads="1"/>
          </p:cNvPicPr>
          <p:nvPr/>
        </p:nvPicPr>
        <p:blipFill>
          <a:blip r:embed="rId2" cstate="print"/>
          <a:srcRect/>
          <a:stretch>
            <a:fillRect/>
          </a:stretch>
        </p:blipFill>
        <p:spPr bwMode="auto">
          <a:xfrm>
            <a:off x="1259632" y="2564904"/>
            <a:ext cx="6477000" cy="1371600"/>
          </a:xfrm>
          <a:prstGeom prst="rect">
            <a:avLst/>
          </a:prstGeom>
          <a:noFill/>
        </p:spPr>
      </p:pic>
      <p:sp>
        <p:nvSpPr>
          <p:cNvPr id="4" name="3 - Ορθογώνιο"/>
          <p:cNvSpPr/>
          <p:nvPr/>
        </p:nvSpPr>
        <p:spPr>
          <a:xfrm>
            <a:off x="971600" y="4005064"/>
            <a:ext cx="7488832" cy="646331"/>
          </a:xfrm>
          <a:prstGeom prst="rect">
            <a:avLst/>
          </a:prstGeom>
        </p:spPr>
        <p:txBody>
          <a:bodyPr wrap="square">
            <a:spAutoFit/>
          </a:bodyPr>
          <a:lstStyle/>
          <a:p>
            <a:r>
              <a:rPr lang="en-US" i="1" dirty="0" smtClean="0"/>
              <a:t>   </a:t>
            </a:r>
            <a:r>
              <a:rPr lang="el-GR" i="1" dirty="0" smtClean="0"/>
              <a:t>Η ρίζα ενός φυτού κατευθύνεται,</a:t>
            </a:r>
            <a:r>
              <a:rPr lang="en-US" i="1" dirty="0" smtClean="0"/>
              <a:t> </a:t>
            </a:r>
            <a:r>
              <a:rPr lang="el-GR" i="1" dirty="0" smtClean="0"/>
              <a:t>προς το κέντρο της Γης. Παρατηρήστε</a:t>
            </a:r>
            <a:r>
              <a:rPr lang="el-GR" dirty="0" smtClean="0"/>
              <a:t/>
            </a:r>
            <a:br>
              <a:rPr lang="el-GR" dirty="0" smtClean="0"/>
            </a:br>
            <a:r>
              <a:rPr lang="el-GR" i="1" dirty="0" smtClean="0"/>
              <a:t>πώς αντιδρά η ρίζα κάθε φορά που</a:t>
            </a:r>
            <a:r>
              <a:rPr lang="en-US" i="1" dirty="0" smtClean="0"/>
              <a:t> </a:t>
            </a:r>
            <a:r>
              <a:rPr lang="el-GR" i="1" dirty="0" smtClean="0"/>
              <a:t>στρέφουμε κατά 90° το φυτικό σπέρμα.</a:t>
            </a:r>
            <a:endParaRPr lang="el-GR" dirty="0"/>
          </a:p>
        </p:txBody>
      </p:sp>
      <p:sp>
        <p:nvSpPr>
          <p:cNvPr id="5" name="4 - Ορθογώνιο"/>
          <p:cNvSpPr/>
          <p:nvPr/>
        </p:nvSpPr>
        <p:spPr>
          <a:xfrm>
            <a:off x="683568" y="5157192"/>
            <a:ext cx="7704856" cy="923330"/>
          </a:xfrm>
          <a:prstGeom prst="rect">
            <a:avLst/>
          </a:prstGeom>
        </p:spPr>
        <p:txBody>
          <a:bodyPr wrap="square">
            <a:spAutoFit/>
          </a:bodyPr>
          <a:lstStyle/>
          <a:p>
            <a:r>
              <a:rPr lang="en-US" dirty="0" smtClean="0"/>
              <a:t>  </a:t>
            </a:r>
            <a:r>
              <a:rPr lang="el-GR" dirty="0" smtClean="0"/>
              <a:t>Όλοι οι οργανισμοί (βιοτικοί παράγοντες) ενός οικοσυστήματος αλληλεπιδρούν μεταξύ τους και με τους αβιοτικούς παράγοντες με ποικίλους τρόπους.</a:t>
            </a:r>
            <a:endParaRPr lang="el-GR" dirty="0"/>
          </a:p>
        </p:txBody>
      </p:sp>
      <p:sp>
        <p:nvSpPr>
          <p:cNvPr id="6" name="5 - Θέση αριθμού διαφάνειας"/>
          <p:cNvSpPr>
            <a:spLocks noGrp="1"/>
          </p:cNvSpPr>
          <p:nvPr>
            <p:ph type="sldNum" sz="quarter" idx="12"/>
          </p:nvPr>
        </p:nvSpPr>
        <p:spPr/>
        <p:txBody>
          <a:bodyPr/>
          <a:lstStyle/>
          <a:p>
            <a:fld id="{4A4595B0-8452-412D-AEEA-3C54016327F8}" type="slidenum">
              <a:rPr lang="el-GR" smtClean="0">
                <a:solidFill>
                  <a:prstClr val="black">
                    <a:tint val="75000"/>
                  </a:prstClr>
                </a:solidFill>
              </a:rPr>
              <a:pPr/>
              <a:t>4</a:t>
            </a:fld>
            <a:endParaRPr lang="el-GR">
              <a:solidFill>
                <a:prstClr val="black">
                  <a:tint val="75000"/>
                </a:prstClr>
              </a:solidFill>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Text Box 3"/>
          <p:cNvSpPr txBox="1">
            <a:spLocks noChangeArrowheads="1"/>
          </p:cNvSpPr>
          <p:nvPr/>
        </p:nvSpPr>
        <p:spPr bwMode="auto">
          <a:xfrm>
            <a:off x="0" y="260648"/>
            <a:ext cx="3563938" cy="6210931"/>
          </a:xfrm>
          <a:prstGeom prst="rect">
            <a:avLst/>
          </a:prstGeom>
          <a:noFill/>
          <a:ln w="9525">
            <a:noFill/>
            <a:miter lim="800000"/>
            <a:headEnd/>
            <a:tailEnd/>
          </a:ln>
          <a:effectLst/>
        </p:spPr>
        <p:txBody>
          <a:bodyPr>
            <a:spAutoFit/>
          </a:bodyPr>
          <a:lstStyle/>
          <a:p>
            <a:pPr marL="182563" indent="-182563">
              <a:spcBef>
                <a:spcPct val="20000"/>
              </a:spcBef>
            </a:pPr>
            <a:endParaRPr lang="el-GR" sz="1600" dirty="0">
              <a:solidFill>
                <a:schemeClr val="hlink"/>
              </a:solidFill>
              <a:effectLst>
                <a:outerShdw blurRad="38100" dist="38100" dir="2700000" algn="tl">
                  <a:srgbClr val="C0C0C0"/>
                </a:outerShdw>
              </a:effectLst>
            </a:endParaRPr>
          </a:p>
          <a:p>
            <a:pPr marL="182563" indent="-182563">
              <a:spcBef>
                <a:spcPct val="20000"/>
              </a:spcBef>
            </a:pPr>
            <a:endParaRPr lang="el-GR" sz="800" dirty="0">
              <a:solidFill>
                <a:schemeClr val="hlink"/>
              </a:solidFill>
              <a:effectLst>
                <a:outerShdw blurRad="38100" dist="38100" dir="2700000" algn="tl">
                  <a:srgbClr val="C0C0C0"/>
                </a:outerShdw>
              </a:effectLst>
            </a:endParaRPr>
          </a:p>
          <a:p>
            <a:pPr marL="625475" lvl="1" indent="-263525">
              <a:spcBef>
                <a:spcPct val="20000"/>
              </a:spcBef>
            </a:pPr>
            <a:r>
              <a:rPr lang="el-GR" sz="2000" dirty="0" smtClean="0"/>
              <a:t>     Τα </a:t>
            </a:r>
            <a:r>
              <a:rPr lang="el-GR" sz="2000" dirty="0">
                <a:solidFill>
                  <a:srgbClr val="800080"/>
                </a:solidFill>
                <a:effectLst>
                  <a:outerShdw blurRad="38100" dist="38100" dir="2700000" algn="tl">
                    <a:srgbClr val="C0C0C0"/>
                  </a:outerShdw>
                </a:effectLst>
              </a:rPr>
              <a:t>μέλη ενός πληθυσμού</a:t>
            </a:r>
            <a:r>
              <a:rPr lang="el-GR" sz="2000" dirty="0"/>
              <a:t> </a:t>
            </a:r>
            <a:r>
              <a:rPr lang="el-GR" sz="2000" dirty="0">
                <a:solidFill>
                  <a:srgbClr val="9900FF"/>
                </a:solidFill>
                <a:effectLst>
                  <a:outerShdw blurRad="38100" dist="38100" dir="2700000" algn="tl">
                    <a:srgbClr val="C0C0C0"/>
                  </a:outerShdw>
                </a:effectLst>
              </a:rPr>
              <a:t>αναπτύσσουν σχέσεις για να </a:t>
            </a:r>
            <a:r>
              <a:rPr lang="el-GR" sz="2000" b="1" u="sng" dirty="0">
                <a:solidFill>
                  <a:srgbClr val="9900FF"/>
                </a:solidFill>
                <a:effectLst>
                  <a:outerShdw blurRad="38100" dist="38100" dir="2700000" algn="tl">
                    <a:srgbClr val="C0C0C0"/>
                  </a:outerShdw>
                </a:effectLst>
              </a:rPr>
              <a:t>αναπαραχθούν</a:t>
            </a:r>
            <a:r>
              <a:rPr lang="el-GR" sz="2000" u="sng" dirty="0"/>
              <a:t> </a:t>
            </a:r>
          </a:p>
          <a:p>
            <a:pPr marL="625475" lvl="1" indent="-263525">
              <a:spcBef>
                <a:spcPct val="20000"/>
              </a:spcBef>
            </a:pPr>
            <a:endParaRPr lang="el-GR" sz="2000" u="sng" dirty="0"/>
          </a:p>
          <a:p>
            <a:pPr marL="625475" lvl="1" indent="-263525">
              <a:spcBef>
                <a:spcPct val="20000"/>
              </a:spcBef>
            </a:pPr>
            <a:r>
              <a:rPr lang="el-GR" sz="2000" dirty="0" smtClean="0"/>
              <a:t>     Τα </a:t>
            </a:r>
            <a:r>
              <a:rPr lang="el-GR" sz="2000" dirty="0">
                <a:solidFill>
                  <a:srgbClr val="800080"/>
                </a:solidFill>
                <a:effectLst>
                  <a:outerShdw blurRad="38100" dist="38100" dir="2700000" algn="tl">
                    <a:srgbClr val="C0C0C0"/>
                  </a:outerShdw>
                </a:effectLst>
              </a:rPr>
              <a:t>μέλη ενός πληθυσμού</a:t>
            </a:r>
            <a:r>
              <a:rPr lang="el-GR" sz="2000" dirty="0"/>
              <a:t> αναπτύσσουν </a:t>
            </a:r>
            <a:r>
              <a:rPr lang="el-GR" sz="2000" b="1" u="sng" dirty="0" smtClean="0">
                <a:solidFill>
                  <a:srgbClr val="9900FF"/>
                </a:solidFill>
                <a:effectLst>
                  <a:outerShdw blurRad="38100" dist="38100" dir="2700000" algn="tl">
                    <a:srgbClr val="C0C0C0"/>
                  </a:outerShdw>
                </a:effectLst>
              </a:rPr>
              <a:t>ανταγωνιστικές</a:t>
            </a:r>
            <a:r>
              <a:rPr lang="en-US" sz="2000" b="1" dirty="0" smtClean="0">
                <a:solidFill>
                  <a:srgbClr val="9900FF"/>
                </a:solidFill>
                <a:effectLst>
                  <a:outerShdw blurRad="38100" dist="38100" dir="2700000" algn="tl">
                    <a:srgbClr val="C0C0C0"/>
                  </a:outerShdw>
                </a:effectLst>
              </a:rPr>
              <a:t>  </a:t>
            </a:r>
            <a:r>
              <a:rPr lang="el-GR" sz="2000" dirty="0" smtClean="0">
                <a:solidFill>
                  <a:srgbClr val="9900FF"/>
                </a:solidFill>
                <a:effectLst>
                  <a:outerShdw blurRad="38100" dist="38100" dir="2700000" algn="tl">
                    <a:srgbClr val="C0C0C0"/>
                  </a:outerShdw>
                </a:effectLst>
              </a:rPr>
              <a:t>σχέσεις</a:t>
            </a:r>
            <a:r>
              <a:rPr lang="el-GR" sz="2000" dirty="0" smtClean="0"/>
              <a:t> </a:t>
            </a:r>
            <a:endParaRPr lang="el-GR" sz="2000" dirty="0"/>
          </a:p>
          <a:p>
            <a:pPr marL="1049338" lvl="2" indent="-244475">
              <a:spcBef>
                <a:spcPct val="20000"/>
              </a:spcBef>
            </a:pPr>
            <a:r>
              <a:rPr lang="en-US" sz="2000" dirty="0" smtClean="0"/>
              <a:t>   </a:t>
            </a:r>
            <a:r>
              <a:rPr lang="el-GR" sz="2000" dirty="0" smtClean="0"/>
              <a:t>Διεκδικούν </a:t>
            </a:r>
            <a:r>
              <a:rPr lang="el-GR" sz="2000" dirty="0"/>
              <a:t>τον ίδιο </a:t>
            </a:r>
            <a:r>
              <a:rPr lang="el-GR" sz="2000" dirty="0">
                <a:solidFill>
                  <a:srgbClr val="0000FF"/>
                </a:solidFill>
                <a:effectLst>
                  <a:outerShdw blurRad="38100" dist="38100" dir="2700000" algn="tl">
                    <a:srgbClr val="C0C0C0"/>
                  </a:outerShdw>
                </a:effectLst>
              </a:rPr>
              <a:t>ερωτικό σύντροφο</a:t>
            </a:r>
          </a:p>
          <a:p>
            <a:pPr marL="1049338" lvl="2" indent="-244475">
              <a:spcBef>
                <a:spcPct val="20000"/>
              </a:spcBef>
            </a:pPr>
            <a:r>
              <a:rPr lang="en-US" sz="2000" dirty="0" smtClean="0"/>
              <a:t>   </a:t>
            </a:r>
            <a:r>
              <a:rPr lang="el-GR" sz="2000" dirty="0" smtClean="0"/>
              <a:t>Διεκδικούν τον</a:t>
            </a:r>
            <a:r>
              <a:rPr lang="en-US" sz="2000" dirty="0" smtClean="0"/>
              <a:t>   </a:t>
            </a:r>
            <a:r>
              <a:rPr lang="el-GR" sz="2000" dirty="0" smtClean="0"/>
              <a:t> </a:t>
            </a:r>
            <a:r>
              <a:rPr lang="el-GR" sz="2000" dirty="0"/>
              <a:t>ίδιο </a:t>
            </a:r>
            <a:r>
              <a:rPr lang="el-GR" sz="2000" dirty="0" smtClean="0"/>
              <a:t> </a:t>
            </a:r>
            <a:r>
              <a:rPr lang="el-GR" sz="2000" dirty="0" smtClean="0">
                <a:solidFill>
                  <a:srgbClr val="0000FF"/>
                </a:solidFill>
                <a:effectLst>
                  <a:outerShdw blurRad="38100" dist="38100" dir="2700000" algn="tl">
                    <a:srgbClr val="C0C0C0"/>
                  </a:outerShdw>
                </a:effectLst>
              </a:rPr>
              <a:t>χώρο </a:t>
            </a:r>
            <a:r>
              <a:rPr lang="el-GR" sz="2000" dirty="0">
                <a:solidFill>
                  <a:srgbClr val="0000FF"/>
                </a:solidFill>
                <a:effectLst>
                  <a:outerShdw blurRad="38100" dist="38100" dir="2700000" algn="tl">
                    <a:srgbClr val="C0C0C0"/>
                  </a:outerShdw>
                </a:effectLst>
              </a:rPr>
              <a:t>που</a:t>
            </a:r>
            <a:r>
              <a:rPr lang="en-US" sz="2000" dirty="0">
                <a:solidFill>
                  <a:srgbClr val="0000FF"/>
                </a:solidFill>
                <a:effectLst>
                  <a:outerShdw blurRad="38100" dist="38100" dir="2700000" algn="tl">
                    <a:srgbClr val="C0C0C0"/>
                  </a:outerShdw>
                </a:effectLst>
              </a:rPr>
              <a:t>    </a:t>
            </a:r>
            <a:r>
              <a:rPr lang="el-GR" sz="2000" dirty="0">
                <a:solidFill>
                  <a:srgbClr val="0000FF"/>
                </a:solidFill>
                <a:effectLst>
                  <a:outerShdw blurRad="38100" dist="38100" dir="2700000" algn="tl">
                    <a:srgbClr val="C0C0C0"/>
                  </a:outerShdw>
                </a:effectLst>
              </a:rPr>
              <a:t> θα φωλιάσουν</a:t>
            </a:r>
          </a:p>
          <a:p>
            <a:pPr marL="1049338" lvl="2" indent="-244475">
              <a:spcBef>
                <a:spcPct val="20000"/>
              </a:spcBef>
            </a:pPr>
            <a:r>
              <a:rPr lang="el-GR" sz="2000" dirty="0" smtClean="0"/>
              <a:t>    Διεκδικούν </a:t>
            </a:r>
            <a:r>
              <a:rPr lang="el-GR" sz="2000" dirty="0"/>
              <a:t>την </a:t>
            </a:r>
            <a:r>
              <a:rPr lang="el-GR" sz="2000" dirty="0" smtClean="0"/>
              <a:t> </a:t>
            </a:r>
            <a:r>
              <a:rPr lang="el-GR" sz="2000" dirty="0" smtClean="0">
                <a:solidFill>
                  <a:srgbClr val="0000FF"/>
                </a:solidFill>
                <a:effectLst>
                  <a:outerShdw blurRad="38100" dist="38100" dir="2700000" algn="tl">
                    <a:srgbClr val="C0C0C0"/>
                  </a:outerShdw>
                </a:effectLst>
              </a:rPr>
              <a:t>ίδια </a:t>
            </a:r>
            <a:r>
              <a:rPr lang="el-GR" sz="2000" dirty="0">
                <a:solidFill>
                  <a:srgbClr val="0000FF"/>
                </a:solidFill>
                <a:effectLst>
                  <a:outerShdw blurRad="38100" dist="38100" dir="2700000" algn="tl">
                    <a:srgbClr val="C0C0C0"/>
                  </a:outerShdw>
                </a:effectLst>
              </a:rPr>
              <a:t>τροφή</a:t>
            </a:r>
            <a:r>
              <a:rPr lang="el-GR" sz="2000" dirty="0"/>
              <a:t> </a:t>
            </a:r>
          </a:p>
          <a:p>
            <a:pPr marL="1049338" lvl="2" indent="-244475">
              <a:spcBef>
                <a:spcPct val="20000"/>
              </a:spcBef>
            </a:pPr>
            <a:r>
              <a:rPr lang="el-GR" sz="2000" dirty="0" smtClean="0"/>
              <a:t>     Διεκδικούν  το </a:t>
            </a:r>
            <a:r>
              <a:rPr lang="el-GR" sz="2000" dirty="0">
                <a:solidFill>
                  <a:srgbClr val="0000FF"/>
                </a:solidFill>
                <a:effectLst>
                  <a:outerShdw blurRad="38100" dist="38100" dir="2700000" algn="tl">
                    <a:srgbClr val="C0C0C0"/>
                  </a:outerShdw>
                </a:effectLst>
              </a:rPr>
              <a:t>οξυγόνο</a:t>
            </a:r>
            <a:r>
              <a:rPr lang="el-GR" sz="2000" dirty="0"/>
              <a:t> </a:t>
            </a:r>
          </a:p>
          <a:p>
            <a:pPr marL="1049338" lvl="2" indent="-244475">
              <a:spcBef>
                <a:spcPct val="20000"/>
              </a:spcBef>
            </a:pPr>
            <a:r>
              <a:rPr lang="el-GR" sz="2000" dirty="0" smtClean="0"/>
              <a:t>     Διεκδικούν  το </a:t>
            </a:r>
            <a:r>
              <a:rPr lang="el-GR" sz="2000" dirty="0">
                <a:solidFill>
                  <a:srgbClr val="0000FF"/>
                </a:solidFill>
                <a:effectLst>
                  <a:outerShdw blurRad="38100" dist="38100" dir="2700000" algn="tl">
                    <a:srgbClr val="C0C0C0"/>
                  </a:outerShdw>
                </a:effectLst>
              </a:rPr>
              <a:t>φως </a:t>
            </a:r>
          </a:p>
        </p:txBody>
      </p:sp>
      <p:pic>
        <p:nvPicPr>
          <p:cNvPr id="363553" name="Picture 33" descr="AFRWL085"/>
          <p:cNvPicPr>
            <a:picLocks noChangeAspect="1" noChangeArrowheads="1"/>
          </p:cNvPicPr>
          <p:nvPr/>
        </p:nvPicPr>
        <p:blipFill>
          <a:blip r:embed="rId3" cstate="print"/>
          <a:srcRect b="12769"/>
          <a:stretch>
            <a:fillRect/>
          </a:stretch>
        </p:blipFill>
        <p:spPr bwMode="auto">
          <a:xfrm>
            <a:off x="3563888" y="2564904"/>
            <a:ext cx="2665412" cy="1798820"/>
          </a:xfrm>
          <a:prstGeom prst="rect">
            <a:avLst/>
          </a:prstGeom>
          <a:noFill/>
        </p:spPr>
      </p:pic>
      <p:pic>
        <p:nvPicPr>
          <p:cNvPr id="363556" name="Picture 36"/>
          <p:cNvPicPr>
            <a:picLocks noChangeAspect="1" noChangeArrowheads="1"/>
          </p:cNvPicPr>
          <p:nvPr/>
        </p:nvPicPr>
        <p:blipFill>
          <a:blip r:embed="rId4" cstate="print"/>
          <a:srcRect/>
          <a:stretch>
            <a:fillRect/>
          </a:stretch>
        </p:blipFill>
        <p:spPr bwMode="auto">
          <a:xfrm>
            <a:off x="3851920" y="548680"/>
            <a:ext cx="2755900" cy="1847850"/>
          </a:xfrm>
          <a:prstGeom prst="rect">
            <a:avLst/>
          </a:prstGeom>
          <a:noFill/>
        </p:spPr>
      </p:pic>
      <p:pic>
        <p:nvPicPr>
          <p:cNvPr id="363561" name="Picture 41" descr="Untitled-1"/>
          <p:cNvPicPr>
            <a:picLocks noChangeAspect="1" noChangeArrowheads="1"/>
          </p:cNvPicPr>
          <p:nvPr/>
        </p:nvPicPr>
        <p:blipFill>
          <a:blip r:embed="rId5" cstate="print">
            <a:lum bright="12000"/>
          </a:blip>
          <a:srcRect/>
          <a:stretch>
            <a:fillRect/>
          </a:stretch>
        </p:blipFill>
        <p:spPr bwMode="auto">
          <a:xfrm>
            <a:off x="6084168" y="4653136"/>
            <a:ext cx="2771775" cy="1944687"/>
          </a:xfrm>
          <a:prstGeom prst="rect">
            <a:avLst/>
          </a:prstGeom>
          <a:noFill/>
          <a:ln w="38100">
            <a:solidFill>
              <a:srgbClr val="6D7E87"/>
            </a:solidFill>
            <a:miter lim="800000"/>
            <a:headEnd/>
            <a:tailEnd/>
          </a:ln>
        </p:spPr>
      </p:pic>
      <p:pic>
        <p:nvPicPr>
          <p:cNvPr id="363562" name="Picture 42" descr="seaanimals"/>
          <p:cNvPicPr>
            <a:picLocks noChangeAspect="1" noChangeArrowheads="1"/>
          </p:cNvPicPr>
          <p:nvPr/>
        </p:nvPicPr>
        <p:blipFill>
          <a:blip r:embed="rId6" cstate="print"/>
          <a:srcRect/>
          <a:stretch>
            <a:fillRect/>
          </a:stretch>
        </p:blipFill>
        <p:spPr bwMode="auto">
          <a:xfrm>
            <a:off x="3923928" y="4725144"/>
            <a:ext cx="1944687" cy="1944687"/>
          </a:xfrm>
          <a:prstGeom prst="rect">
            <a:avLst/>
          </a:prstGeom>
          <a:noFill/>
          <a:ln w="9525">
            <a:noFill/>
            <a:miter lim="800000"/>
            <a:headEnd/>
            <a:tailEnd/>
          </a:ln>
        </p:spPr>
      </p:pic>
      <p:pic>
        <p:nvPicPr>
          <p:cNvPr id="363563" name="Picture 43" descr="male_lion_small_lions_eating.jpg (21106 bytes)"/>
          <p:cNvPicPr>
            <a:picLocks noChangeAspect="1" noChangeArrowheads="1"/>
          </p:cNvPicPr>
          <p:nvPr/>
        </p:nvPicPr>
        <p:blipFill>
          <a:blip r:embed="rId7" cstate="print"/>
          <a:srcRect/>
          <a:stretch>
            <a:fillRect/>
          </a:stretch>
        </p:blipFill>
        <p:spPr bwMode="auto">
          <a:xfrm>
            <a:off x="6300192" y="2708920"/>
            <a:ext cx="2728341" cy="1440180"/>
          </a:xfrm>
          <a:prstGeom prst="rect">
            <a:avLst/>
          </a:prstGeom>
          <a:noFill/>
        </p:spPr>
      </p:pic>
      <p:sp>
        <p:nvSpPr>
          <p:cNvPr id="8" name="7 - Θέση αριθμού διαφάνειας"/>
          <p:cNvSpPr>
            <a:spLocks noGrp="1"/>
          </p:cNvSpPr>
          <p:nvPr>
            <p:ph type="sldNum" sz="quarter" idx="12"/>
          </p:nvPr>
        </p:nvSpPr>
        <p:spPr/>
        <p:txBody>
          <a:bodyPr/>
          <a:lstStyle/>
          <a:p>
            <a:fld id="{6EA8CA21-97BD-4DAB-B57F-F426A5370394}" type="slidenum">
              <a:rPr lang="el-GR" smtClean="0">
                <a:solidFill>
                  <a:prstClr val="black">
                    <a:tint val="75000"/>
                  </a:prstClr>
                </a:solidFill>
              </a:rPr>
              <a:pPr/>
              <a:t>5</a:t>
            </a:fld>
            <a:endParaRPr lang="el-GR">
              <a:solidFill>
                <a:prstClr val="black">
                  <a:tint val="75000"/>
                </a:prst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3523">
                                            <p:txEl>
                                              <p:pRg st="2" end="2"/>
                                            </p:txEl>
                                          </p:spTgt>
                                        </p:tgtEl>
                                        <p:attrNameLst>
                                          <p:attrName>style.visibility</p:attrName>
                                        </p:attrNameLst>
                                      </p:cBhvr>
                                      <p:to>
                                        <p:strVal val="visible"/>
                                      </p:to>
                                    </p:set>
                                    <p:animEffect transition="in" filter="dissolve">
                                      <p:cBhvr>
                                        <p:cTn id="7" dur="500"/>
                                        <p:tgtEl>
                                          <p:spTgt spid="36352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63556"/>
                                        </p:tgtEl>
                                        <p:attrNameLst>
                                          <p:attrName>style.visibility</p:attrName>
                                        </p:attrNameLst>
                                      </p:cBhvr>
                                      <p:to>
                                        <p:strVal val="visible"/>
                                      </p:to>
                                    </p:set>
                                    <p:animEffect transition="in" filter="dissolve">
                                      <p:cBhvr>
                                        <p:cTn id="10" dur="500"/>
                                        <p:tgtEl>
                                          <p:spTgt spid="36355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63523">
                                            <p:txEl>
                                              <p:pRg st="4" end="4"/>
                                            </p:txEl>
                                          </p:spTgt>
                                        </p:tgtEl>
                                        <p:attrNameLst>
                                          <p:attrName>style.visibility</p:attrName>
                                        </p:attrNameLst>
                                      </p:cBhvr>
                                      <p:to>
                                        <p:strVal val="visible"/>
                                      </p:to>
                                    </p:set>
                                    <p:animEffect transition="in" filter="dissolve">
                                      <p:cBhvr>
                                        <p:cTn id="15" dur="500"/>
                                        <p:tgtEl>
                                          <p:spTgt spid="36352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63523">
                                            <p:txEl>
                                              <p:pRg st="5" end="5"/>
                                            </p:txEl>
                                          </p:spTgt>
                                        </p:tgtEl>
                                        <p:attrNameLst>
                                          <p:attrName>style.visibility</p:attrName>
                                        </p:attrNameLst>
                                      </p:cBhvr>
                                      <p:to>
                                        <p:strVal val="visible"/>
                                      </p:to>
                                    </p:set>
                                    <p:animEffect transition="in" filter="dissolve">
                                      <p:cBhvr>
                                        <p:cTn id="20" dur="500"/>
                                        <p:tgtEl>
                                          <p:spTgt spid="36352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63523">
                                            <p:txEl>
                                              <p:pRg st="6" end="6"/>
                                            </p:txEl>
                                          </p:spTgt>
                                        </p:tgtEl>
                                        <p:attrNameLst>
                                          <p:attrName>style.visibility</p:attrName>
                                        </p:attrNameLst>
                                      </p:cBhvr>
                                      <p:to>
                                        <p:strVal val="visible"/>
                                      </p:to>
                                    </p:set>
                                    <p:animEffect transition="in" filter="dissolve">
                                      <p:cBhvr>
                                        <p:cTn id="25" dur="500"/>
                                        <p:tgtEl>
                                          <p:spTgt spid="363523">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63553"/>
                                        </p:tgtEl>
                                        <p:attrNameLst>
                                          <p:attrName>style.visibility</p:attrName>
                                        </p:attrNameLst>
                                      </p:cBhvr>
                                      <p:to>
                                        <p:strVal val="visible"/>
                                      </p:to>
                                    </p:set>
                                    <p:animEffect transition="in" filter="dissolve">
                                      <p:cBhvr>
                                        <p:cTn id="28" dur="500"/>
                                        <p:tgtEl>
                                          <p:spTgt spid="36355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63523">
                                            <p:txEl>
                                              <p:pRg st="7" end="7"/>
                                            </p:txEl>
                                          </p:spTgt>
                                        </p:tgtEl>
                                        <p:attrNameLst>
                                          <p:attrName>style.visibility</p:attrName>
                                        </p:attrNameLst>
                                      </p:cBhvr>
                                      <p:to>
                                        <p:strVal val="visible"/>
                                      </p:to>
                                    </p:set>
                                    <p:animEffect transition="in" filter="dissolve">
                                      <p:cBhvr>
                                        <p:cTn id="33" dur="500"/>
                                        <p:tgtEl>
                                          <p:spTgt spid="363523">
                                            <p:txEl>
                                              <p:pRg st="7" end="7"/>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63563"/>
                                        </p:tgtEl>
                                        <p:attrNameLst>
                                          <p:attrName>style.visibility</p:attrName>
                                        </p:attrNameLst>
                                      </p:cBhvr>
                                      <p:to>
                                        <p:strVal val="visible"/>
                                      </p:to>
                                    </p:set>
                                    <p:animEffect transition="in" filter="dissolve">
                                      <p:cBhvr>
                                        <p:cTn id="36" dur="500"/>
                                        <p:tgtEl>
                                          <p:spTgt spid="36356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63523">
                                            <p:txEl>
                                              <p:pRg st="8" end="8"/>
                                            </p:txEl>
                                          </p:spTgt>
                                        </p:tgtEl>
                                        <p:attrNameLst>
                                          <p:attrName>style.visibility</p:attrName>
                                        </p:attrNameLst>
                                      </p:cBhvr>
                                      <p:to>
                                        <p:strVal val="visible"/>
                                      </p:to>
                                    </p:set>
                                    <p:animEffect transition="in" filter="dissolve">
                                      <p:cBhvr>
                                        <p:cTn id="41" dur="500"/>
                                        <p:tgtEl>
                                          <p:spTgt spid="363523">
                                            <p:txEl>
                                              <p:pRg st="8" end="8"/>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363562"/>
                                        </p:tgtEl>
                                        <p:attrNameLst>
                                          <p:attrName>style.visibility</p:attrName>
                                        </p:attrNameLst>
                                      </p:cBhvr>
                                      <p:to>
                                        <p:strVal val="visible"/>
                                      </p:to>
                                    </p:set>
                                    <p:animEffect transition="in" filter="dissolve">
                                      <p:cBhvr>
                                        <p:cTn id="44" dur="500"/>
                                        <p:tgtEl>
                                          <p:spTgt spid="363562"/>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363523">
                                            <p:txEl>
                                              <p:pRg st="9" end="9"/>
                                            </p:txEl>
                                          </p:spTgt>
                                        </p:tgtEl>
                                        <p:attrNameLst>
                                          <p:attrName>style.visibility</p:attrName>
                                        </p:attrNameLst>
                                      </p:cBhvr>
                                      <p:to>
                                        <p:strVal val="visible"/>
                                      </p:to>
                                    </p:set>
                                    <p:animEffect transition="in" filter="dissolve">
                                      <p:cBhvr>
                                        <p:cTn id="49" dur="500"/>
                                        <p:tgtEl>
                                          <p:spTgt spid="363523">
                                            <p:txEl>
                                              <p:pRg st="9" end="9"/>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363561"/>
                                        </p:tgtEl>
                                        <p:attrNameLst>
                                          <p:attrName>style.visibility</p:attrName>
                                        </p:attrNameLst>
                                      </p:cBhvr>
                                      <p:to>
                                        <p:strVal val="visible"/>
                                      </p:to>
                                    </p:set>
                                    <p:animEffect transition="in" filter="dissolve">
                                      <p:cBhvr>
                                        <p:cTn id="52" dur="500"/>
                                        <p:tgtEl>
                                          <p:spTgt spid="36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5571" name="Text Box 3"/>
          <p:cNvSpPr txBox="1">
            <a:spLocks noChangeArrowheads="1"/>
          </p:cNvSpPr>
          <p:nvPr/>
        </p:nvSpPr>
        <p:spPr bwMode="auto">
          <a:xfrm>
            <a:off x="0" y="620688"/>
            <a:ext cx="3635896" cy="6001643"/>
          </a:xfrm>
          <a:prstGeom prst="rect">
            <a:avLst/>
          </a:prstGeom>
          <a:noFill/>
          <a:ln w="9525">
            <a:noFill/>
            <a:miter lim="800000"/>
            <a:headEnd/>
            <a:tailEnd/>
          </a:ln>
          <a:effectLst/>
        </p:spPr>
        <p:txBody>
          <a:bodyPr wrap="square">
            <a:spAutoFit/>
          </a:bodyPr>
          <a:lstStyle/>
          <a:p>
            <a:pPr marL="182563" indent="-182563">
              <a:spcBef>
                <a:spcPct val="20000"/>
              </a:spcBef>
            </a:pPr>
            <a:endParaRPr lang="el-GR" sz="1600" dirty="0">
              <a:solidFill>
                <a:schemeClr val="hlink"/>
              </a:solidFill>
              <a:effectLst>
                <a:outerShdw blurRad="38100" dist="38100" dir="2700000" algn="tl">
                  <a:srgbClr val="C0C0C0"/>
                </a:outerShdw>
              </a:effectLst>
            </a:endParaRPr>
          </a:p>
          <a:p>
            <a:pPr marL="182563" indent="-182563">
              <a:spcBef>
                <a:spcPct val="20000"/>
              </a:spcBef>
            </a:pPr>
            <a:endParaRPr lang="el-GR" sz="800" dirty="0">
              <a:solidFill>
                <a:schemeClr val="hlink"/>
              </a:solidFill>
              <a:effectLst>
                <a:outerShdw blurRad="38100" dist="38100" dir="2700000" algn="tl">
                  <a:srgbClr val="C0C0C0"/>
                </a:outerShdw>
              </a:effectLst>
            </a:endParaRPr>
          </a:p>
          <a:p>
            <a:pPr marL="625475" lvl="1" indent="-263525">
              <a:spcBef>
                <a:spcPct val="20000"/>
              </a:spcBef>
            </a:pPr>
            <a:r>
              <a:rPr lang="el-GR" sz="2000" dirty="0" smtClean="0"/>
              <a:t>     Τα </a:t>
            </a:r>
            <a:r>
              <a:rPr lang="el-GR" sz="2000" dirty="0">
                <a:solidFill>
                  <a:srgbClr val="800080"/>
                </a:solidFill>
                <a:effectLst>
                  <a:outerShdw blurRad="38100" dist="38100" dir="2700000" algn="tl">
                    <a:srgbClr val="C0C0C0"/>
                  </a:outerShdw>
                </a:effectLst>
              </a:rPr>
              <a:t>μέλη ενός πληθυσμού</a:t>
            </a:r>
            <a:r>
              <a:rPr lang="el-GR" sz="2000" dirty="0"/>
              <a:t> </a:t>
            </a:r>
            <a:r>
              <a:rPr lang="el-GR" sz="2000" dirty="0" smtClean="0"/>
              <a:t> </a:t>
            </a:r>
            <a:r>
              <a:rPr lang="el-GR" sz="2000" b="1" u="sng" dirty="0">
                <a:solidFill>
                  <a:srgbClr val="9900FF"/>
                </a:solidFill>
                <a:effectLst>
                  <a:outerShdw blurRad="38100" dist="38100" dir="2700000" algn="tl">
                    <a:srgbClr val="C0C0C0"/>
                  </a:outerShdw>
                </a:effectLst>
              </a:rPr>
              <a:t>συνεργάζονται</a:t>
            </a:r>
            <a:r>
              <a:rPr lang="el-GR" sz="2000" dirty="0">
                <a:solidFill>
                  <a:srgbClr val="9900FF"/>
                </a:solidFill>
                <a:effectLst>
                  <a:outerShdw blurRad="38100" dist="38100" dir="2700000" algn="tl">
                    <a:srgbClr val="C0C0C0"/>
                  </a:outerShdw>
                </a:effectLst>
              </a:rPr>
              <a:t> για την επίτευξη ενός κοινού στόχου</a:t>
            </a:r>
            <a:r>
              <a:rPr lang="el-GR" sz="2000" dirty="0"/>
              <a:t> </a:t>
            </a:r>
            <a:r>
              <a:rPr lang="el-GR" sz="2000" dirty="0">
                <a:solidFill>
                  <a:srgbClr val="6600FF"/>
                </a:solidFill>
                <a:effectLst>
                  <a:outerShdw blurRad="38100" dist="38100" dir="2700000" algn="tl">
                    <a:srgbClr val="C0C0C0"/>
                  </a:outerShdw>
                </a:effectLst>
              </a:rPr>
              <a:t>  </a:t>
            </a:r>
            <a:endParaRPr lang="en-US" sz="2000" dirty="0">
              <a:solidFill>
                <a:srgbClr val="6600FF"/>
              </a:solidFill>
              <a:effectLst>
                <a:outerShdw blurRad="38100" dist="38100" dir="2700000" algn="tl">
                  <a:srgbClr val="C0C0C0"/>
                </a:outerShdw>
              </a:effectLst>
            </a:endParaRPr>
          </a:p>
          <a:p>
            <a:pPr marL="625475" lvl="1" indent="-263525">
              <a:spcBef>
                <a:spcPct val="20000"/>
              </a:spcBef>
            </a:pPr>
            <a:endParaRPr lang="el-GR" sz="2000" dirty="0">
              <a:solidFill>
                <a:srgbClr val="6600FF"/>
              </a:solidFill>
              <a:effectLst>
                <a:outerShdw blurRad="38100" dist="38100" dir="2700000" algn="tl">
                  <a:srgbClr val="C0C0C0"/>
                </a:outerShdw>
              </a:effectLst>
            </a:endParaRPr>
          </a:p>
          <a:p>
            <a:pPr marL="1049338" lvl="2" indent="-244475">
              <a:spcBef>
                <a:spcPct val="20000"/>
              </a:spcBef>
            </a:pPr>
            <a:r>
              <a:rPr lang="el-GR" sz="2000" dirty="0" smtClean="0">
                <a:solidFill>
                  <a:srgbClr val="0000FF"/>
                </a:solidFill>
                <a:effectLst>
                  <a:outerShdw blurRad="38100" dist="38100" dir="2700000" algn="tl">
                    <a:srgbClr val="C0C0C0"/>
                  </a:outerShdw>
                </a:effectLst>
              </a:rPr>
              <a:t>    Μετανάστευση </a:t>
            </a:r>
            <a:r>
              <a:rPr lang="el-GR" sz="2000" dirty="0"/>
              <a:t>των μεταναστευτικών πουλιών </a:t>
            </a:r>
            <a:endParaRPr lang="en-US" sz="2000" dirty="0"/>
          </a:p>
          <a:p>
            <a:pPr marL="1049338" lvl="2" indent="-244475">
              <a:spcBef>
                <a:spcPct val="20000"/>
              </a:spcBef>
            </a:pPr>
            <a:endParaRPr lang="el-GR" sz="2000" dirty="0"/>
          </a:p>
          <a:p>
            <a:pPr marL="1049338" lvl="2" indent="-244475">
              <a:spcBef>
                <a:spcPct val="20000"/>
              </a:spcBef>
            </a:pPr>
            <a:r>
              <a:rPr lang="el-GR" sz="2000" dirty="0" smtClean="0"/>
              <a:t>    Οι </a:t>
            </a:r>
            <a:r>
              <a:rPr lang="el-GR" sz="2000" dirty="0" smtClean="0">
                <a:solidFill>
                  <a:srgbClr val="0000FF"/>
                </a:solidFill>
                <a:effectLst>
                  <a:outerShdw blurRad="38100" dist="38100" dir="2700000" algn="tl">
                    <a:srgbClr val="C0C0C0"/>
                  </a:outerShdw>
                </a:effectLst>
              </a:rPr>
              <a:t>μέλισσες </a:t>
            </a:r>
            <a:r>
              <a:rPr lang="el-GR" sz="2000" dirty="0" smtClean="0"/>
              <a:t>συνεργάζονται σχηματίζοντας κοινωνίες με σαφή ιεραρχία και υψηλό επίπεδο οργάνωσης</a:t>
            </a:r>
            <a:r>
              <a:rPr lang="el-GR" sz="2000" dirty="0" smtClean="0">
                <a:solidFill>
                  <a:srgbClr val="0000FF"/>
                </a:solidFill>
                <a:effectLst>
                  <a:outerShdw blurRad="38100" dist="38100" dir="2700000" algn="tl">
                    <a:srgbClr val="C0C0C0"/>
                  </a:outerShdw>
                </a:effectLst>
              </a:rPr>
              <a:t> </a:t>
            </a:r>
          </a:p>
          <a:p>
            <a:pPr marL="1049338" lvl="2" indent="-244475">
              <a:spcBef>
                <a:spcPct val="20000"/>
              </a:spcBef>
            </a:pPr>
            <a:endParaRPr lang="el-GR" sz="1600" dirty="0" smtClean="0">
              <a:solidFill>
                <a:srgbClr val="0000FF"/>
              </a:solidFill>
              <a:effectLst>
                <a:outerShdw blurRad="38100" dist="38100" dir="2700000" algn="tl">
                  <a:srgbClr val="C0C0C0"/>
                </a:outerShdw>
              </a:effectLst>
            </a:endParaRPr>
          </a:p>
          <a:p>
            <a:pPr marL="1049338" lvl="2" indent="-244475">
              <a:spcBef>
                <a:spcPct val="20000"/>
              </a:spcBef>
              <a:buFontTx/>
              <a:buBlip>
                <a:blip r:embed="rId4"/>
              </a:buBlip>
            </a:pPr>
            <a:endParaRPr lang="el-GR" sz="1600" dirty="0">
              <a:solidFill>
                <a:srgbClr val="0000FF"/>
              </a:solidFill>
              <a:effectLst>
                <a:outerShdw blurRad="38100" dist="38100" dir="2700000" algn="tl">
                  <a:srgbClr val="C0C0C0"/>
                </a:outerShdw>
              </a:effectLst>
            </a:endParaRPr>
          </a:p>
        </p:txBody>
      </p:sp>
      <p:grpSp>
        <p:nvGrpSpPr>
          <p:cNvPr id="2" name="Group 4"/>
          <p:cNvGrpSpPr>
            <a:grpSpLocks/>
          </p:cNvGrpSpPr>
          <p:nvPr/>
        </p:nvGrpSpPr>
        <p:grpSpPr bwMode="auto">
          <a:xfrm>
            <a:off x="4356100" y="549275"/>
            <a:ext cx="4248150" cy="3097213"/>
            <a:chOff x="3107" y="2069"/>
            <a:chExt cx="2041" cy="1996"/>
          </a:xfrm>
        </p:grpSpPr>
        <p:pic>
          <p:nvPicPr>
            <p:cNvPr id="365573" name="Picture 5" descr="pelargos"/>
            <p:cNvPicPr preferRelativeResize="0">
              <a:picLocks noChangeAspect="1" noChangeArrowheads="1" noCrop="1"/>
            </p:cNvPicPr>
            <p:nvPr/>
          </p:nvPicPr>
          <p:blipFill>
            <a:blip r:embed="rId5" cstate="print"/>
            <a:srcRect/>
            <a:stretch>
              <a:fillRect/>
            </a:stretch>
          </p:blipFill>
          <p:spPr bwMode="auto">
            <a:xfrm>
              <a:off x="4604" y="2854"/>
              <a:ext cx="544" cy="395"/>
            </a:xfrm>
            <a:prstGeom prst="rect">
              <a:avLst/>
            </a:prstGeom>
            <a:noFill/>
          </p:spPr>
        </p:pic>
        <p:pic>
          <p:nvPicPr>
            <p:cNvPr id="365574" name="Picture 6" descr="pelargos"/>
            <p:cNvPicPr preferRelativeResize="0">
              <a:picLocks noChangeAspect="1" noChangeArrowheads="1" noCrop="1"/>
            </p:cNvPicPr>
            <p:nvPr/>
          </p:nvPicPr>
          <p:blipFill>
            <a:blip r:embed="rId5" cstate="print"/>
            <a:srcRect/>
            <a:stretch>
              <a:fillRect/>
            </a:stretch>
          </p:blipFill>
          <p:spPr bwMode="auto">
            <a:xfrm>
              <a:off x="4105" y="3126"/>
              <a:ext cx="519" cy="395"/>
            </a:xfrm>
            <a:prstGeom prst="rect">
              <a:avLst/>
            </a:prstGeom>
            <a:noFill/>
          </p:spPr>
        </p:pic>
        <p:pic>
          <p:nvPicPr>
            <p:cNvPr id="365575" name="Picture 7" descr="pelargos"/>
            <p:cNvPicPr preferRelativeResize="0">
              <a:picLocks noChangeAspect="1" noChangeArrowheads="1" noCrop="1"/>
            </p:cNvPicPr>
            <p:nvPr/>
          </p:nvPicPr>
          <p:blipFill>
            <a:blip r:embed="rId5" cstate="print"/>
            <a:srcRect/>
            <a:stretch>
              <a:fillRect/>
            </a:stretch>
          </p:blipFill>
          <p:spPr bwMode="auto">
            <a:xfrm>
              <a:off x="4105" y="2614"/>
              <a:ext cx="519" cy="395"/>
            </a:xfrm>
            <a:prstGeom prst="rect">
              <a:avLst/>
            </a:prstGeom>
            <a:noFill/>
          </p:spPr>
        </p:pic>
        <p:pic>
          <p:nvPicPr>
            <p:cNvPr id="365576" name="Picture 8" descr="pelargos"/>
            <p:cNvPicPr preferRelativeResize="0">
              <a:picLocks noChangeAspect="1" noChangeArrowheads="1" noCrop="1"/>
            </p:cNvPicPr>
            <p:nvPr/>
          </p:nvPicPr>
          <p:blipFill>
            <a:blip r:embed="rId5" cstate="print"/>
            <a:srcRect/>
            <a:stretch>
              <a:fillRect/>
            </a:stretch>
          </p:blipFill>
          <p:spPr bwMode="auto">
            <a:xfrm>
              <a:off x="3586" y="3398"/>
              <a:ext cx="519" cy="395"/>
            </a:xfrm>
            <a:prstGeom prst="rect">
              <a:avLst/>
            </a:prstGeom>
            <a:noFill/>
          </p:spPr>
        </p:pic>
        <p:pic>
          <p:nvPicPr>
            <p:cNvPr id="365577" name="Picture 9" descr="pelargos"/>
            <p:cNvPicPr preferRelativeResize="0">
              <a:picLocks noChangeAspect="1" noChangeArrowheads="1" noCrop="1"/>
            </p:cNvPicPr>
            <p:nvPr/>
          </p:nvPicPr>
          <p:blipFill>
            <a:blip r:embed="rId5" cstate="print"/>
            <a:srcRect/>
            <a:stretch>
              <a:fillRect/>
            </a:stretch>
          </p:blipFill>
          <p:spPr bwMode="auto">
            <a:xfrm>
              <a:off x="3586" y="2355"/>
              <a:ext cx="519" cy="395"/>
            </a:xfrm>
            <a:prstGeom prst="rect">
              <a:avLst/>
            </a:prstGeom>
            <a:noFill/>
          </p:spPr>
        </p:pic>
        <p:pic>
          <p:nvPicPr>
            <p:cNvPr id="365578" name="Picture 10" descr="pelargos"/>
            <p:cNvPicPr preferRelativeResize="0">
              <a:picLocks noChangeAspect="1" noChangeArrowheads="1" noCrop="1"/>
            </p:cNvPicPr>
            <p:nvPr/>
          </p:nvPicPr>
          <p:blipFill>
            <a:blip r:embed="rId5" cstate="print"/>
            <a:srcRect/>
            <a:stretch>
              <a:fillRect/>
            </a:stretch>
          </p:blipFill>
          <p:spPr bwMode="auto">
            <a:xfrm>
              <a:off x="3107" y="3670"/>
              <a:ext cx="499" cy="395"/>
            </a:xfrm>
            <a:prstGeom prst="rect">
              <a:avLst/>
            </a:prstGeom>
            <a:noFill/>
          </p:spPr>
        </p:pic>
        <p:pic>
          <p:nvPicPr>
            <p:cNvPr id="365579" name="Picture 11" descr="pelargos"/>
            <p:cNvPicPr preferRelativeResize="0">
              <a:picLocks noChangeAspect="1" noChangeArrowheads="1" noCrop="1"/>
            </p:cNvPicPr>
            <p:nvPr/>
          </p:nvPicPr>
          <p:blipFill>
            <a:blip r:embed="rId5" cstate="print"/>
            <a:srcRect/>
            <a:stretch>
              <a:fillRect/>
            </a:stretch>
          </p:blipFill>
          <p:spPr bwMode="auto">
            <a:xfrm>
              <a:off x="3107" y="2069"/>
              <a:ext cx="499" cy="441"/>
            </a:xfrm>
            <a:prstGeom prst="rect">
              <a:avLst/>
            </a:prstGeom>
            <a:noFill/>
          </p:spPr>
        </p:pic>
        <p:graphicFrame>
          <p:nvGraphicFramePr>
            <p:cNvPr id="365580" name="Object 12"/>
            <p:cNvGraphicFramePr>
              <a:graphicFrameLocks noChangeAspect="1"/>
            </p:cNvGraphicFramePr>
            <p:nvPr/>
          </p:nvGraphicFramePr>
          <p:xfrm>
            <a:off x="3107" y="2478"/>
            <a:ext cx="499" cy="672"/>
          </p:xfrm>
          <a:graphic>
            <a:graphicData uri="http://schemas.openxmlformats.org/presentationml/2006/ole">
              <p:oleObj spid="_x0000_s1026" name="Φωτογραφία του Photo Editor" r:id="rId6" imgW="1400000" imgH="1066667" progId="">
                <p:embed/>
              </p:oleObj>
            </a:graphicData>
          </a:graphic>
        </p:graphicFrame>
        <p:graphicFrame>
          <p:nvGraphicFramePr>
            <p:cNvPr id="365581" name="Object 13"/>
            <p:cNvGraphicFramePr>
              <a:graphicFrameLocks noChangeAspect="1"/>
            </p:cNvGraphicFramePr>
            <p:nvPr/>
          </p:nvGraphicFramePr>
          <p:xfrm>
            <a:off x="3107" y="3022"/>
            <a:ext cx="499" cy="672"/>
          </p:xfrm>
          <a:graphic>
            <a:graphicData uri="http://schemas.openxmlformats.org/presentationml/2006/ole">
              <p:oleObj spid="_x0000_s1027" name="Φωτογραφία του Photo Editor" r:id="rId7" imgW="1400000" imgH="1066667" progId="">
                <p:embed/>
              </p:oleObj>
            </a:graphicData>
          </a:graphic>
        </p:graphicFrame>
        <p:graphicFrame>
          <p:nvGraphicFramePr>
            <p:cNvPr id="365582" name="Object 14"/>
            <p:cNvGraphicFramePr>
              <a:graphicFrameLocks noChangeAspect="1"/>
            </p:cNvGraphicFramePr>
            <p:nvPr/>
          </p:nvGraphicFramePr>
          <p:xfrm>
            <a:off x="3606" y="2704"/>
            <a:ext cx="499" cy="718"/>
          </p:xfrm>
          <a:graphic>
            <a:graphicData uri="http://schemas.openxmlformats.org/presentationml/2006/ole">
              <p:oleObj spid="_x0000_s1028" name="Φωτογραφία του Photo Editor" r:id="rId8" imgW="1400000" imgH="1066667" progId="">
                <p:embed/>
              </p:oleObj>
            </a:graphicData>
          </a:graphic>
        </p:graphicFrame>
        <p:graphicFrame>
          <p:nvGraphicFramePr>
            <p:cNvPr id="365583" name="Object 15"/>
            <p:cNvGraphicFramePr>
              <a:graphicFrameLocks noChangeAspect="1"/>
            </p:cNvGraphicFramePr>
            <p:nvPr/>
          </p:nvGraphicFramePr>
          <p:xfrm>
            <a:off x="4105" y="2976"/>
            <a:ext cx="499" cy="182"/>
          </p:xfrm>
          <a:graphic>
            <a:graphicData uri="http://schemas.openxmlformats.org/presentationml/2006/ole">
              <p:oleObj spid="_x0000_s1029" name="Φωτογραφία του Photo Editor" r:id="rId9" imgW="1400000" imgH="1066667" progId="">
                <p:embed/>
              </p:oleObj>
            </a:graphicData>
          </a:graphic>
        </p:graphicFrame>
        <p:graphicFrame>
          <p:nvGraphicFramePr>
            <p:cNvPr id="365584" name="Object 16"/>
            <p:cNvGraphicFramePr>
              <a:graphicFrameLocks noChangeAspect="1"/>
            </p:cNvGraphicFramePr>
            <p:nvPr/>
          </p:nvGraphicFramePr>
          <p:xfrm>
            <a:off x="3606" y="3793"/>
            <a:ext cx="499" cy="272"/>
          </p:xfrm>
          <a:graphic>
            <a:graphicData uri="http://schemas.openxmlformats.org/presentationml/2006/ole">
              <p:oleObj spid="_x0000_s1030" name="Φωτογραφία του Photo Editor" r:id="rId10" imgW="1400000" imgH="1066667" progId="">
                <p:embed/>
              </p:oleObj>
            </a:graphicData>
          </a:graphic>
        </p:graphicFrame>
        <p:graphicFrame>
          <p:nvGraphicFramePr>
            <p:cNvPr id="365585" name="Object 17"/>
            <p:cNvGraphicFramePr>
              <a:graphicFrameLocks noChangeAspect="1"/>
            </p:cNvGraphicFramePr>
            <p:nvPr/>
          </p:nvGraphicFramePr>
          <p:xfrm>
            <a:off x="4105" y="3521"/>
            <a:ext cx="544" cy="544"/>
          </p:xfrm>
          <a:graphic>
            <a:graphicData uri="http://schemas.openxmlformats.org/presentationml/2006/ole">
              <p:oleObj spid="_x0000_s1031" name="Φωτογραφία του Photo Editor" r:id="rId11" imgW="1400000" imgH="1066667" progId="">
                <p:embed/>
              </p:oleObj>
            </a:graphicData>
          </a:graphic>
        </p:graphicFrame>
        <p:graphicFrame>
          <p:nvGraphicFramePr>
            <p:cNvPr id="365586" name="Object 18"/>
            <p:cNvGraphicFramePr>
              <a:graphicFrameLocks noChangeAspect="1"/>
            </p:cNvGraphicFramePr>
            <p:nvPr/>
          </p:nvGraphicFramePr>
          <p:xfrm>
            <a:off x="4604" y="3203"/>
            <a:ext cx="544" cy="862"/>
          </p:xfrm>
          <a:graphic>
            <a:graphicData uri="http://schemas.openxmlformats.org/presentationml/2006/ole">
              <p:oleObj spid="_x0000_s1032" name="Φωτογραφία του Photo Editor" r:id="rId12" imgW="1400000" imgH="1066667" progId="">
                <p:embed/>
              </p:oleObj>
            </a:graphicData>
          </a:graphic>
        </p:graphicFrame>
        <p:graphicFrame>
          <p:nvGraphicFramePr>
            <p:cNvPr id="365587" name="Object 19"/>
            <p:cNvGraphicFramePr>
              <a:graphicFrameLocks noChangeAspect="1"/>
            </p:cNvGraphicFramePr>
            <p:nvPr/>
          </p:nvGraphicFramePr>
          <p:xfrm>
            <a:off x="4604" y="2070"/>
            <a:ext cx="544" cy="816"/>
          </p:xfrm>
          <a:graphic>
            <a:graphicData uri="http://schemas.openxmlformats.org/presentationml/2006/ole">
              <p:oleObj spid="_x0000_s1033" name="Φωτογραφία του Photo Editor" r:id="rId13" imgW="1400000" imgH="1066667" progId="">
                <p:embed/>
              </p:oleObj>
            </a:graphicData>
          </a:graphic>
        </p:graphicFrame>
        <p:graphicFrame>
          <p:nvGraphicFramePr>
            <p:cNvPr id="365588" name="Object 20"/>
            <p:cNvGraphicFramePr>
              <a:graphicFrameLocks noChangeAspect="1"/>
            </p:cNvGraphicFramePr>
            <p:nvPr/>
          </p:nvGraphicFramePr>
          <p:xfrm>
            <a:off x="4059" y="2069"/>
            <a:ext cx="544" cy="544"/>
          </p:xfrm>
          <a:graphic>
            <a:graphicData uri="http://schemas.openxmlformats.org/presentationml/2006/ole">
              <p:oleObj spid="_x0000_s1034" name="Φωτογραφία του Photo Editor" r:id="rId14" imgW="1400000" imgH="1066667" progId="">
                <p:embed/>
              </p:oleObj>
            </a:graphicData>
          </a:graphic>
        </p:graphicFrame>
        <p:graphicFrame>
          <p:nvGraphicFramePr>
            <p:cNvPr id="365589" name="Object 21"/>
            <p:cNvGraphicFramePr>
              <a:graphicFrameLocks noChangeAspect="1"/>
            </p:cNvGraphicFramePr>
            <p:nvPr/>
          </p:nvGraphicFramePr>
          <p:xfrm>
            <a:off x="3560" y="2069"/>
            <a:ext cx="499" cy="318"/>
          </p:xfrm>
          <a:graphic>
            <a:graphicData uri="http://schemas.openxmlformats.org/presentationml/2006/ole">
              <p:oleObj spid="_x0000_s1035" name="Φωτογραφία του Photo Editor" r:id="rId15" imgW="1400000" imgH="1066667" progId="">
                <p:embed/>
              </p:oleObj>
            </a:graphicData>
          </a:graphic>
        </p:graphicFrame>
      </p:grpSp>
      <p:pic>
        <p:nvPicPr>
          <p:cNvPr id="365590" name="Picture 22" descr="beehiveborder"/>
          <p:cNvPicPr preferRelativeResize="0">
            <a:picLocks noChangeAspect="1" noChangeArrowheads="1" noCrop="1"/>
          </p:cNvPicPr>
          <p:nvPr/>
        </p:nvPicPr>
        <p:blipFill>
          <a:blip r:embed="rId16" cstate="print"/>
          <a:srcRect/>
          <a:stretch>
            <a:fillRect/>
          </a:stretch>
        </p:blipFill>
        <p:spPr bwMode="auto">
          <a:xfrm>
            <a:off x="4427984" y="4005064"/>
            <a:ext cx="3024188" cy="2173287"/>
          </a:xfrm>
          <a:prstGeom prst="rect">
            <a:avLst/>
          </a:prstGeom>
          <a:noFill/>
        </p:spPr>
      </p:pic>
      <p:sp>
        <p:nvSpPr>
          <p:cNvPr id="22" name="21 - Θέση αριθμού διαφάνειας"/>
          <p:cNvSpPr>
            <a:spLocks noGrp="1"/>
          </p:cNvSpPr>
          <p:nvPr>
            <p:ph type="sldNum" sz="quarter" idx="12"/>
          </p:nvPr>
        </p:nvSpPr>
        <p:spPr/>
        <p:txBody>
          <a:bodyPr/>
          <a:lstStyle/>
          <a:p>
            <a:fld id="{6EA8CA21-97BD-4DAB-B57F-F426A5370394}" type="slidenum">
              <a:rPr lang="el-GR" smtClean="0">
                <a:solidFill>
                  <a:prstClr val="black">
                    <a:tint val="75000"/>
                  </a:prstClr>
                </a:solidFill>
              </a:rPr>
              <a:pPr/>
              <a:t>6</a:t>
            </a:fld>
            <a:endParaRPr lang="el-GR">
              <a:solidFill>
                <a:prstClr val="black">
                  <a:tint val="75000"/>
                </a:prst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65571">
                                            <p:txEl>
                                              <p:pRg st="2" end="2"/>
                                            </p:txEl>
                                          </p:spTgt>
                                        </p:tgtEl>
                                        <p:attrNameLst>
                                          <p:attrName>style.visibility</p:attrName>
                                        </p:attrNameLst>
                                      </p:cBhvr>
                                      <p:to>
                                        <p:strVal val="visible"/>
                                      </p:to>
                                    </p:set>
                                    <p:animEffect transition="in" filter="dissolve">
                                      <p:cBhvr>
                                        <p:cTn id="7" dur="500"/>
                                        <p:tgtEl>
                                          <p:spTgt spid="3655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65571">
                                            <p:txEl>
                                              <p:pRg st="4" end="4"/>
                                            </p:txEl>
                                          </p:spTgt>
                                        </p:tgtEl>
                                        <p:attrNameLst>
                                          <p:attrName>style.visibility</p:attrName>
                                        </p:attrNameLst>
                                      </p:cBhvr>
                                      <p:to>
                                        <p:strVal val="visible"/>
                                      </p:to>
                                    </p:set>
                                    <p:animEffect transition="in" filter="dissolve">
                                      <p:cBhvr>
                                        <p:cTn id="12" dur="500"/>
                                        <p:tgtEl>
                                          <p:spTgt spid="365571">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65571">
                                            <p:txEl>
                                              <p:pRg st="6" end="6"/>
                                            </p:txEl>
                                          </p:spTgt>
                                        </p:tgtEl>
                                        <p:attrNameLst>
                                          <p:attrName>style.visibility</p:attrName>
                                        </p:attrNameLst>
                                      </p:cBhvr>
                                      <p:to>
                                        <p:strVal val="visible"/>
                                      </p:to>
                                    </p:set>
                                    <p:animEffect transition="in" filter="dissolve">
                                      <p:cBhvr>
                                        <p:cTn id="20" dur="500"/>
                                        <p:tgtEl>
                                          <p:spTgt spid="365571">
                                            <p:txEl>
                                              <p:pRg st="6" end="6"/>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65590"/>
                                        </p:tgtEl>
                                        <p:attrNameLst>
                                          <p:attrName>style.visibility</p:attrName>
                                        </p:attrNameLst>
                                      </p:cBhvr>
                                      <p:to>
                                        <p:strVal val="visible"/>
                                      </p:to>
                                    </p:set>
                                    <p:animEffect transition="in" filter="dissolve">
                                      <p:cBhvr>
                                        <p:cTn id="23" dur="500"/>
                                        <p:tgtEl>
                                          <p:spTgt spid="365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35" name="Picture 19"/>
          <p:cNvPicPr>
            <a:picLocks noChangeAspect="1" noChangeArrowheads="1"/>
          </p:cNvPicPr>
          <p:nvPr/>
        </p:nvPicPr>
        <p:blipFill>
          <a:blip r:embed="rId3" cstate="print"/>
          <a:srcRect b="11453"/>
          <a:stretch>
            <a:fillRect/>
          </a:stretch>
        </p:blipFill>
        <p:spPr bwMode="auto">
          <a:xfrm>
            <a:off x="755576" y="980728"/>
            <a:ext cx="3143250" cy="1836939"/>
          </a:xfrm>
          <a:prstGeom prst="rect">
            <a:avLst/>
          </a:prstGeom>
          <a:noFill/>
        </p:spPr>
      </p:pic>
      <p:sp>
        <p:nvSpPr>
          <p:cNvPr id="7" name="6 - Ορθογώνιο"/>
          <p:cNvSpPr/>
          <p:nvPr/>
        </p:nvSpPr>
        <p:spPr>
          <a:xfrm>
            <a:off x="4139952" y="908720"/>
            <a:ext cx="4392488" cy="1938992"/>
          </a:xfrm>
          <a:prstGeom prst="rect">
            <a:avLst/>
          </a:prstGeom>
        </p:spPr>
        <p:txBody>
          <a:bodyPr wrap="square">
            <a:spAutoFit/>
          </a:bodyPr>
          <a:lstStyle/>
          <a:p>
            <a:r>
              <a:rPr lang="el-GR" sz="2000" dirty="0" smtClean="0"/>
              <a:t>   Οι σχέσεις που αναπτύσσονται ανάμεσα σε άτομα </a:t>
            </a:r>
            <a:r>
              <a:rPr lang="el-GR" sz="2000" b="1" dirty="0" smtClean="0"/>
              <a:t>διαφορετικών πληθυσμών</a:t>
            </a:r>
            <a:r>
              <a:rPr lang="el-GR" sz="2000" dirty="0" smtClean="0"/>
              <a:t> ενός οικοσυστήματος είναι κυρίως </a:t>
            </a:r>
            <a:r>
              <a:rPr lang="el-GR" sz="2000" b="1" dirty="0" smtClean="0"/>
              <a:t>τροφικές</a:t>
            </a:r>
            <a:r>
              <a:rPr lang="el-GR" sz="2000" dirty="0" smtClean="0"/>
              <a:t> (θηρευτής - θήραμα). </a:t>
            </a:r>
          </a:p>
          <a:p>
            <a:r>
              <a:rPr lang="el-GR" sz="2000" dirty="0" smtClean="0"/>
              <a:t>   Αυτό σημαίνει ότι κάποιοι οργανισμοί τρέφονται με κάποιους άλλους. </a:t>
            </a:r>
            <a:endParaRPr lang="el-GR" sz="2000" dirty="0"/>
          </a:p>
        </p:txBody>
      </p:sp>
      <p:sp>
        <p:nvSpPr>
          <p:cNvPr id="4" name="3 - Ορθογώνιο"/>
          <p:cNvSpPr/>
          <p:nvPr/>
        </p:nvSpPr>
        <p:spPr>
          <a:xfrm>
            <a:off x="683568" y="3501008"/>
            <a:ext cx="7632848" cy="2246769"/>
          </a:xfrm>
          <a:prstGeom prst="rect">
            <a:avLst/>
          </a:prstGeom>
        </p:spPr>
        <p:txBody>
          <a:bodyPr wrap="square">
            <a:spAutoFit/>
          </a:bodyPr>
          <a:lstStyle/>
          <a:p>
            <a:r>
              <a:rPr lang="el-GR" dirty="0" smtClean="0"/>
              <a:t>   </a:t>
            </a:r>
            <a:r>
              <a:rPr lang="el-GR" sz="2000" dirty="0" smtClean="0"/>
              <a:t>Αναπτύσσονται όμως και σχέσεις </a:t>
            </a:r>
            <a:r>
              <a:rPr lang="el-GR" sz="2000" b="1" dirty="0" smtClean="0"/>
              <a:t>συμβίωσης</a:t>
            </a:r>
            <a:r>
              <a:rPr lang="el-GR" sz="2000" dirty="0" smtClean="0"/>
              <a:t> και αμοιβαίας προσφοράς μεταξύ διαφορετικών οργανισμών.</a:t>
            </a:r>
          </a:p>
          <a:p>
            <a:r>
              <a:rPr lang="el-GR" sz="2000" dirty="0" smtClean="0"/>
              <a:t>  Για παράδειγμα, σε κοιλότητες του ανθρώπινου σώματος (έντερο, κόλπος κτλ.) φιλοξενούνται ορισμένα βακτήρια που παράγουν χρήσιμες για τον άνθρωπο ουσίες (π.χ. βιταμίνη Κ). Οι μικροοργανισμοί αυτοί ανταγωνίζονται επιπλέον τα παθογόνα μικρόβια, συμβάλλοντας με τον τρόπο αυτό στην άμυνά μας.</a:t>
            </a:r>
            <a:endParaRPr lang="el-GR" sz="2000" dirty="0"/>
          </a:p>
        </p:txBody>
      </p:sp>
      <p:sp>
        <p:nvSpPr>
          <p:cNvPr id="5" name="4 - Θέση αριθμού διαφάνειας"/>
          <p:cNvSpPr>
            <a:spLocks noGrp="1"/>
          </p:cNvSpPr>
          <p:nvPr>
            <p:ph type="sldNum" sz="quarter" idx="12"/>
          </p:nvPr>
        </p:nvSpPr>
        <p:spPr/>
        <p:txBody>
          <a:bodyPr/>
          <a:lstStyle/>
          <a:p>
            <a:fld id="{6EA8CA21-97BD-4DAB-B57F-F426A5370394}" type="slidenum">
              <a:rPr lang="el-GR" smtClean="0">
                <a:solidFill>
                  <a:prstClr val="black">
                    <a:tint val="75000"/>
                  </a:prstClr>
                </a:solidFill>
              </a:rPr>
              <a:pPr/>
              <a:t>7</a:t>
            </a:fld>
            <a:endParaRPr lang="el-GR">
              <a:solidFill>
                <a:prstClr val="black">
                  <a:tint val="75000"/>
                </a:prst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67635"/>
                                        </p:tgtEl>
                                        <p:attrNameLst>
                                          <p:attrName>style.visibility</p:attrName>
                                        </p:attrNameLst>
                                      </p:cBhvr>
                                      <p:to>
                                        <p:strVal val="visible"/>
                                      </p:to>
                                    </p:set>
                                    <p:animEffect transition="in" filter="dissolve">
                                      <p:cBhvr>
                                        <p:cTn id="7" dur="500"/>
                                        <p:tgtEl>
                                          <p:spTgt spid="367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p:cNvPicPr>
            <a:picLocks noChangeAspect="1" noChangeArrowheads="1"/>
          </p:cNvPicPr>
          <p:nvPr/>
        </p:nvPicPr>
        <p:blipFill>
          <a:blip r:embed="rId2" cstate="print"/>
          <a:srcRect/>
          <a:stretch>
            <a:fillRect/>
          </a:stretch>
        </p:blipFill>
        <p:spPr bwMode="auto">
          <a:xfrm>
            <a:off x="5580112" y="836712"/>
            <a:ext cx="2268538" cy="2160587"/>
          </a:xfrm>
          <a:prstGeom prst="rect">
            <a:avLst/>
          </a:prstGeom>
          <a:noFill/>
        </p:spPr>
      </p:pic>
      <p:pic>
        <p:nvPicPr>
          <p:cNvPr id="5" name="Picture 21"/>
          <p:cNvPicPr>
            <a:picLocks noChangeAspect="1" noChangeArrowheads="1"/>
          </p:cNvPicPr>
          <p:nvPr/>
        </p:nvPicPr>
        <p:blipFill>
          <a:blip r:embed="rId3" cstate="print"/>
          <a:srcRect/>
          <a:stretch>
            <a:fillRect/>
          </a:stretch>
        </p:blipFill>
        <p:spPr bwMode="auto">
          <a:xfrm>
            <a:off x="5652120" y="3356992"/>
            <a:ext cx="2808288" cy="1439862"/>
          </a:xfrm>
          <a:prstGeom prst="rect">
            <a:avLst/>
          </a:prstGeom>
          <a:noFill/>
        </p:spPr>
      </p:pic>
      <p:pic>
        <p:nvPicPr>
          <p:cNvPr id="6" name="Picture 12"/>
          <p:cNvPicPr>
            <a:picLocks noChangeAspect="1" noChangeArrowheads="1"/>
          </p:cNvPicPr>
          <p:nvPr/>
        </p:nvPicPr>
        <p:blipFill>
          <a:blip r:embed="rId4" cstate="print"/>
          <a:srcRect/>
          <a:stretch>
            <a:fillRect/>
          </a:stretch>
        </p:blipFill>
        <p:spPr bwMode="auto">
          <a:xfrm>
            <a:off x="5652120" y="5013176"/>
            <a:ext cx="2736850" cy="1465262"/>
          </a:xfrm>
          <a:prstGeom prst="rect">
            <a:avLst/>
          </a:prstGeom>
          <a:noFill/>
          <a:ln w="9525">
            <a:noFill/>
            <a:miter lim="800000"/>
            <a:headEnd/>
            <a:tailEnd/>
          </a:ln>
        </p:spPr>
      </p:pic>
      <p:sp>
        <p:nvSpPr>
          <p:cNvPr id="8" name="7 - Ορθογώνιο"/>
          <p:cNvSpPr/>
          <p:nvPr/>
        </p:nvSpPr>
        <p:spPr>
          <a:xfrm>
            <a:off x="683568" y="3861048"/>
            <a:ext cx="4572000" cy="1938992"/>
          </a:xfrm>
          <a:prstGeom prst="rect">
            <a:avLst/>
          </a:prstGeom>
        </p:spPr>
        <p:txBody>
          <a:bodyPr>
            <a:spAutoFit/>
          </a:bodyPr>
          <a:lstStyle/>
          <a:p>
            <a:r>
              <a:rPr lang="el-GR" dirty="0" smtClean="0"/>
              <a:t>  </a:t>
            </a:r>
            <a:r>
              <a:rPr lang="el-GR" sz="2000" dirty="0" smtClean="0"/>
              <a:t>Σε ένα οικοσύστημα  είναι δυνατόν να αναπτύσσονται και σχέσεις </a:t>
            </a:r>
            <a:r>
              <a:rPr lang="el-GR" sz="2000" b="1" dirty="0" smtClean="0"/>
              <a:t>ανταγωνισμού</a:t>
            </a:r>
            <a:r>
              <a:rPr lang="el-GR" sz="2000" dirty="0" smtClean="0"/>
              <a:t>, όπως ανάμεσα στον σκύλο και τη γάτα, ή </a:t>
            </a:r>
            <a:r>
              <a:rPr lang="el-GR" sz="2000" b="1" dirty="0" smtClean="0"/>
              <a:t>παρασιτισμού</a:t>
            </a:r>
            <a:r>
              <a:rPr lang="el-GR" sz="2000" dirty="0" smtClean="0"/>
              <a:t>, όπως ανάμεσα στον άνθρωπο και τα μικρόβια που του προκαλούν ασθένειες.</a:t>
            </a:r>
            <a:endParaRPr lang="el-GR" sz="2000" dirty="0"/>
          </a:p>
        </p:txBody>
      </p:sp>
      <p:pic>
        <p:nvPicPr>
          <p:cNvPr id="44034" name="Picture 2" descr="εικόνα"/>
          <p:cNvPicPr>
            <a:picLocks noChangeAspect="1" noChangeArrowheads="1"/>
          </p:cNvPicPr>
          <p:nvPr/>
        </p:nvPicPr>
        <p:blipFill>
          <a:blip r:embed="rId5" cstate="print"/>
          <a:srcRect/>
          <a:stretch>
            <a:fillRect/>
          </a:stretch>
        </p:blipFill>
        <p:spPr bwMode="auto">
          <a:xfrm>
            <a:off x="1187624" y="1196752"/>
            <a:ext cx="2495550" cy="2124075"/>
          </a:xfrm>
          <a:prstGeom prst="rect">
            <a:avLst/>
          </a:prstGeom>
          <a:noFill/>
        </p:spPr>
      </p:pic>
      <p:sp>
        <p:nvSpPr>
          <p:cNvPr id="7" name="6 - Θέση αριθμού διαφάνειας"/>
          <p:cNvSpPr>
            <a:spLocks noGrp="1"/>
          </p:cNvSpPr>
          <p:nvPr>
            <p:ph type="sldNum" sz="quarter" idx="12"/>
          </p:nvPr>
        </p:nvSpPr>
        <p:spPr/>
        <p:txBody>
          <a:bodyPr/>
          <a:lstStyle/>
          <a:p>
            <a:fld id="{0205981A-80C6-46DA-80A3-B6035AF39BEA}" type="slidenum">
              <a:rPr lang="el-GR" smtClean="0"/>
              <a:pPr/>
              <a:t>8</a:t>
            </a:fld>
            <a:endParaRPr 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476672"/>
            <a:ext cx="8568952" cy="1200329"/>
          </a:xfrm>
          <a:prstGeom prst="rect">
            <a:avLst/>
          </a:prstGeom>
        </p:spPr>
        <p:txBody>
          <a:bodyPr wrap="square">
            <a:spAutoFit/>
          </a:bodyPr>
          <a:lstStyle/>
          <a:p>
            <a:r>
              <a:rPr lang="el-GR" dirty="0" smtClean="0"/>
              <a:t>  Ποιο </a:t>
            </a:r>
            <a:r>
              <a:rPr lang="el-GR" dirty="0"/>
              <a:t>είναι όμως το αποτέλεσμα των αλληλεπιδράσεων που αναπτύσσονται ανάμεσα στους διάφορους παράγοντες ενός οικοσυστήματος; </a:t>
            </a:r>
            <a:endParaRPr lang="el-GR" dirty="0" smtClean="0"/>
          </a:p>
          <a:p>
            <a:r>
              <a:rPr lang="el-GR" dirty="0" smtClean="0"/>
              <a:t>   Ας </a:t>
            </a:r>
            <a:r>
              <a:rPr lang="el-GR" dirty="0"/>
              <a:t>εξετάσουμε το παράδειγμα ενός λιβαδιού στο οποίο ζει ένας πληθυσμός ποντικών που τρέφονται με σπόρους.</a:t>
            </a:r>
          </a:p>
        </p:txBody>
      </p:sp>
      <p:sp>
        <p:nvSpPr>
          <p:cNvPr id="3" name="2 - Ορθογώνιο"/>
          <p:cNvSpPr/>
          <p:nvPr/>
        </p:nvSpPr>
        <p:spPr>
          <a:xfrm>
            <a:off x="395536" y="1916832"/>
            <a:ext cx="7992888" cy="4247317"/>
          </a:xfrm>
          <a:prstGeom prst="rect">
            <a:avLst/>
          </a:prstGeom>
        </p:spPr>
        <p:txBody>
          <a:bodyPr wrap="square">
            <a:spAutoFit/>
          </a:bodyPr>
          <a:lstStyle/>
          <a:p>
            <a:r>
              <a:rPr lang="el-GR" b="1" dirty="0">
                <a:solidFill>
                  <a:schemeClr val="accent2"/>
                </a:solidFill>
              </a:rPr>
              <a:t>Α. Οι σπόροι αποτελούν τροφή για τα ποντίκια.</a:t>
            </a:r>
          </a:p>
          <a:p>
            <a:r>
              <a:rPr lang="el-GR" b="1" dirty="0" smtClean="0">
                <a:solidFill>
                  <a:schemeClr val="accent2"/>
                </a:solidFill>
              </a:rPr>
              <a:t/>
            </a:r>
            <a:br>
              <a:rPr lang="el-GR" b="1" dirty="0" smtClean="0">
                <a:solidFill>
                  <a:schemeClr val="accent2"/>
                </a:solidFill>
              </a:rPr>
            </a:br>
            <a:r>
              <a:rPr lang="el-GR" b="1" dirty="0">
                <a:solidFill>
                  <a:schemeClr val="accent2"/>
                </a:solidFill>
              </a:rPr>
              <a:t>Β. Αν για κάποιο λόγο αυξηθούν οι σπόροι, τότε θα υπάρχει άφθονη τροφή για τα ποντίκια, οπότε:</a:t>
            </a:r>
            <a:br>
              <a:rPr lang="el-GR" b="1" dirty="0">
                <a:solidFill>
                  <a:schemeClr val="accent2"/>
                </a:solidFill>
              </a:rPr>
            </a:br>
            <a:r>
              <a:rPr lang="el-GR" b="1" dirty="0">
                <a:solidFill>
                  <a:schemeClr val="accent2"/>
                </a:solidFill>
              </a:rPr>
              <a:t/>
            </a:r>
            <a:br>
              <a:rPr lang="el-GR" b="1" dirty="0">
                <a:solidFill>
                  <a:schemeClr val="accent2"/>
                </a:solidFill>
              </a:rPr>
            </a:br>
            <a:r>
              <a:rPr lang="el-GR" b="1" dirty="0">
                <a:solidFill>
                  <a:srgbClr val="FF0000"/>
                </a:solidFill>
              </a:rPr>
              <a:t>Πολλοί σπόροι ---&gt; Πολλά ποντίκια</a:t>
            </a:r>
          </a:p>
          <a:p>
            <a:r>
              <a:rPr lang="el-GR" b="1" dirty="0" smtClean="0">
                <a:solidFill>
                  <a:schemeClr val="accent2"/>
                </a:solidFill>
              </a:rPr>
              <a:t/>
            </a:r>
            <a:br>
              <a:rPr lang="el-GR" b="1" dirty="0" smtClean="0">
                <a:solidFill>
                  <a:schemeClr val="accent2"/>
                </a:solidFill>
              </a:rPr>
            </a:br>
            <a:r>
              <a:rPr lang="el-GR" b="1" dirty="0">
                <a:solidFill>
                  <a:schemeClr val="accent2"/>
                </a:solidFill>
              </a:rPr>
              <a:t>Γ. Όμως, τα πολλά ποντίκια θα καταναλώνουν πολλούς σπόρους. Δεν θα μπορούν να δημιουργηθούν πολλά νέα φυτά και να παράγουν πάλι σπόρους, κι έτσι στο οικοσύστημα θα υπάρξουν:</a:t>
            </a:r>
            <a:br>
              <a:rPr lang="el-GR" b="1" dirty="0">
                <a:solidFill>
                  <a:schemeClr val="accent2"/>
                </a:solidFill>
              </a:rPr>
            </a:br>
            <a:r>
              <a:rPr lang="el-GR" b="1" dirty="0">
                <a:solidFill>
                  <a:schemeClr val="accent2"/>
                </a:solidFill>
              </a:rPr>
              <a:t/>
            </a:r>
            <a:br>
              <a:rPr lang="el-GR" b="1" dirty="0">
                <a:solidFill>
                  <a:schemeClr val="accent2"/>
                </a:solidFill>
              </a:rPr>
            </a:br>
            <a:r>
              <a:rPr lang="el-GR" b="1" dirty="0">
                <a:solidFill>
                  <a:srgbClr val="FF0000"/>
                </a:solidFill>
              </a:rPr>
              <a:t>Λιγότεροι σπόροι ---&gt; Λιγότερα ποντίκια</a:t>
            </a:r>
          </a:p>
          <a:p>
            <a:r>
              <a:rPr lang="el-GR" b="1" dirty="0" smtClean="0">
                <a:solidFill>
                  <a:schemeClr val="accent2"/>
                </a:solidFill>
              </a:rPr>
              <a:t/>
            </a:r>
            <a:br>
              <a:rPr lang="el-GR" b="1" dirty="0" smtClean="0">
                <a:solidFill>
                  <a:schemeClr val="accent2"/>
                </a:solidFill>
              </a:rPr>
            </a:br>
            <a:r>
              <a:rPr lang="el-GR" b="1" dirty="0">
                <a:solidFill>
                  <a:schemeClr val="accent2"/>
                </a:solidFill>
              </a:rPr>
              <a:t>Δ. Τελικά θα επέλθει πάλι μια ισορροπία, ώστε τα ποντίκια που θα υπάρχουν στο οικοσύστημα να είναι τόσα που να μπορούν να βρίσκουν τροφή.</a:t>
            </a:r>
          </a:p>
        </p:txBody>
      </p:sp>
      <p:sp>
        <p:nvSpPr>
          <p:cNvPr id="4" name="3 - Θέση αριθμού διαφάνειας"/>
          <p:cNvSpPr>
            <a:spLocks noGrp="1"/>
          </p:cNvSpPr>
          <p:nvPr>
            <p:ph type="sldNum" sz="quarter" idx="12"/>
          </p:nvPr>
        </p:nvSpPr>
        <p:spPr/>
        <p:txBody>
          <a:bodyPr/>
          <a:lstStyle/>
          <a:p>
            <a:fld id="{0205981A-80C6-46DA-80A3-B6035AF39BEA}" type="slidenum">
              <a:rPr lang="el-GR" smtClean="0"/>
              <a:pPr/>
              <a:t>9</a:t>
            </a:fld>
            <a:endParaRPr lang="el-G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892</Words>
  <Application>Microsoft Office PowerPoint</Application>
  <PresentationFormat>Προβολή στην οθόνη (4:3)</PresentationFormat>
  <Paragraphs>127</Paragraphs>
  <Slides>17</Slides>
  <Notes>5</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17</vt:i4>
      </vt:variant>
    </vt:vector>
  </HeadingPairs>
  <TitlesOfParts>
    <vt:vector size="20" baseType="lpstr">
      <vt:lpstr>1_Θέμα του Office</vt:lpstr>
      <vt:lpstr>2_Θέμα του Office</vt:lpstr>
      <vt:lpstr>Φωτογραφία του Photo Editor</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vector>
  </TitlesOfParts>
  <Company>Το όνομα της εταιρείας σας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Το όνομα χρήστη σας</dc:creator>
  <cp:lastModifiedBy>ΔΙΟΝΥΣΗΣ</cp:lastModifiedBy>
  <cp:revision>13</cp:revision>
  <dcterms:created xsi:type="dcterms:W3CDTF">2020-11-08T21:25:50Z</dcterms:created>
  <dcterms:modified xsi:type="dcterms:W3CDTF">2021-11-07T16:43:53Z</dcterms:modified>
</cp:coreProperties>
</file>