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7" r:id="rId4"/>
    <p:sldId id="260" r:id="rId5"/>
    <p:sldId id="268" r:id="rId6"/>
    <p:sldId id="269" r:id="rId7"/>
    <p:sldId id="270" r:id="rId8"/>
    <p:sldId id="271" r:id="rId9"/>
    <p:sldId id="272" r:id="rId10"/>
    <p:sldId id="264" r:id="rId11"/>
    <p:sldId id="265" r:id="rId12"/>
    <p:sldId id="261" r:id="rId13"/>
    <p:sldId id="262" r:id="rId14"/>
    <p:sldId id="263"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EB7AC-B0D5-4A06-8557-F81CC2098080}" type="datetimeFigureOut">
              <a:rPr lang="el-GR" smtClean="0"/>
              <a:pPr/>
              <a:t>22/10/2022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DA3BB-9B7C-478E-8373-83D81E0AC04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433B3-51D8-4E69-B439-96B8E5823961}" type="slidenum">
              <a:rPr lang="el-GR"/>
              <a:pPr/>
              <a:t>5</a:t>
            </a:fld>
            <a:endParaRPr lang="el-G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29F0E-A4EC-434C-876B-23734C7054B4}" type="slidenum">
              <a:rPr lang="el-GR"/>
              <a:pPr/>
              <a:t>6</a:t>
            </a:fld>
            <a:endParaRPr lang="el-G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5F242-1BDA-4902-BB94-DF502143AE09}" type="slidenum">
              <a:rPr lang="el-GR"/>
              <a:pPr/>
              <a:t>7</a:t>
            </a:fld>
            <a:endParaRPr lang="el-GR"/>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EF516-F09C-49DE-B1FD-6A647D7B38D8}" type="slidenum">
              <a:rPr lang="el-GR"/>
              <a:pPr/>
              <a:t>10</a:t>
            </a:fld>
            <a:endParaRPr lang="el-G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D7A5A-B16B-4D51-9C9B-76CD605ACB5E}" type="slidenum">
              <a:rPr lang="el-GR"/>
              <a:pPr/>
              <a:t>11</a:t>
            </a:fld>
            <a:endParaRPr lang="el-G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1682B4-748C-4A21-BBDE-833703BEA980}" type="slidenum">
              <a:rPr lang="el-GR" smtClean="0"/>
              <a:pPr/>
              <a:t>13</a:t>
            </a:fld>
            <a:endParaRPr lang="el-GR"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60F12B2-F338-429F-A0B3-AC57B81199DA}" type="datetime1">
              <a:rPr lang="el-GR" smtClean="0"/>
              <a:pPr/>
              <a:t>22/10/2022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354A64-C11D-4C0B-B663-9B2908B0773A}" type="datetime1">
              <a:rPr lang="el-GR" smtClean="0"/>
              <a:pPr/>
              <a:t>22/10/2022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439643-4DA7-4325-AE69-1E33DA3D1132}" type="datetime1">
              <a:rPr lang="el-GR" smtClean="0"/>
              <a:pPr/>
              <a:t>22/10/2022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fld id="{05535512-4BB3-4B1A-9F7A-DECA5FA4DD36}" type="datetime1">
              <a:rPr lang="el-GR" smtClean="0"/>
              <a:pPr/>
              <a:t>22/10/2022</a:t>
            </a:fld>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48191C4C-6887-4641-BF82-4D52E2B2BCF2}" type="slidenum">
              <a:rPr lang="el-GR"/>
              <a:pPr/>
              <a:t>‹#›</a:t>
            </a:fld>
            <a:endParaRPr lang="el-G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7BF6E41-1EAC-4EE3-9EDB-BAE3F471FAAF}" type="datetime1">
              <a:rPr lang="el-GR" smtClean="0"/>
              <a:pPr/>
              <a:t>22/10/2022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FCAD96-CAC5-4027-8419-4A9DDB93D060}" type="datetime1">
              <a:rPr lang="el-GR" smtClean="0"/>
              <a:pPr/>
              <a:t>22/10/2022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755B706-3717-4561-AA5E-076FECF56C58}" type="datetime1">
              <a:rPr lang="el-GR" smtClean="0"/>
              <a:pPr/>
              <a:t>22/10/2022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E7DECA7-F613-489A-B035-27AC59491CA4}" type="datetime1">
              <a:rPr lang="el-GR" smtClean="0"/>
              <a:pPr/>
              <a:t>22/10/2022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91E3DFD-A68D-4ACF-9D80-71FD6E6A507D}" type="datetime1">
              <a:rPr lang="el-GR" smtClean="0"/>
              <a:pPr/>
              <a:t>22/10/2022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0945A38-D4E3-4880-9BD3-4BF101CA6C4B}" type="datetime1">
              <a:rPr lang="el-GR" smtClean="0"/>
              <a:pPr/>
              <a:t>22/10/2022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685E402-4FD3-447E-921C-9D601B009448}" type="datetime1">
              <a:rPr lang="el-GR" smtClean="0"/>
              <a:pPr/>
              <a:t>22/10/2022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6A9F3F5-0583-4A30-AF5C-720A22A24A41}" type="datetime1">
              <a:rPr lang="el-GR" smtClean="0"/>
              <a:pPr/>
              <a:t>22/10/2022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145C3D-B6DE-4E8C-90CA-363A271D2B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54D7-DB4A-4DCC-8628-92AA64429058}" type="datetime1">
              <a:rPr lang="el-GR" smtClean="0"/>
              <a:pPr/>
              <a:t>22/10/2022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45C3D-B6DE-4E8C-90CA-363A271D2B6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19672" y="2636912"/>
            <a:ext cx="6186309" cy="830997"/>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defRPr/>
            </a:pPr>
            <a:r>
              <a:rPr lang="el-GR" sz="2400" b="1" dirty="0" smtClean="0">
                <a:effectLst>
                  <a:outerShdw blurRad="38100" dist="38100" dir="2700000" algn="tl">
                    <a:srgbClr val="C0C0C0"/>
                  </a:outerShdw>
                </a:effectLst>
                <a:latin typeface="Verdana" pitchFamily="34" charset="0"/>
              </a:rPr>
              <a:t>Η ΟΡΓΑΝΩΣΗ ΤΩΝ ΕΜΒΙΩΝ ΟΝΤΩΝ</a:t>
            </a:r>
          </a:p>
          <a:p>
            <a:pPr lvl="0" algn="ctr">
              <a:spcBef>
                <a:spcPct val="0"/>
              </a:spcBef>
              <a:defRPr/>
            </a:pPr>
            <a:r>
              <a:rPr lang="el-GR" sz="2400" b="1" dirty="0" smtClean="0">
                <a:effectLst>
                  <a:outerShdw blurRad="38100" dist="38100" dir="2700000" algn="tl">
                    <a:srgbClr val="C0C0C0"/>
                  </a:outerShdw>
                </a:effectLst>
                <a:latin typeface="Verdana" pitchFamily="34" charset="0"/>
              </a:rPr>
              <a:t>ΤΑ ΟΙΚΟΣΥΣΤΗΜΑΤΑ</a:t>
            </a:r>
          </a:p>
        </p:txBody>
      </p:sp>
      <p:sp>
        <p:nvSpPr>
          <p:cNvPr id="3" name="2 - Θέση αριθμού διαφάνειας"/>
          <p:cNvSpPr>
            <a:spLocks noGrp="1"/>
          </p:cNvSpPr>
          <p:nvPr>
            <p:ph type="sldNum" sz="quarter" idx="12"/>
          </p:nvPr>
        </p:nvSpPr>
        <p:spPr/>
        <p:txBody>
          <a:bodyPr/>
          <a:lstStyle/>
          <a:p>
            <a:fld id="{F6145C3D-B6DE-4E8C-90CA-363A271D2B63}" type="slidenum">
              <a:rPr lang="el-GR" smtClean="0"/>
              <a:pPr/>
              <a:t>1</a:t>
            </a:fld>
            <a:endParaRPr lang="el-G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7383" name="Picture 7" descr="Ανώνυμο-5"/>
          <p:cNvPicPr>
            <a:picLocks noChangeAspect="1" noChangeArrowheads="1"/>
          </p:cNvPicPr>
          <p:nvPr/>
        </p:nvPicPr>
        <p:blipFill>
          <a:blip r:embed="rId3" cstate="print"/>
          <a:srcRect/>
          <a:stretch>
            <a:fillRect/>
          </a:stretch>
        </p:blipFill>
        <p:spPr bwMode="auto">
          <a:xfrm>
            <a:off x="2916238" y="908050"/>
            <a:ext cx="5942012" cy="4968875"/>
          </a:xfrm>
          <a:prstGeom prst="rect">
            <a:avLst/>
          </a:prstGeom>
          <a:noFill/>
          <a:ln w="38100">
            <a:solidFill>
              <a:srgbClr val="7F8997"/>
            </a:solidFill>
            <a:miter lim="800000"/>
            <a:headEnd/>
            <a:tailEnd/>
          </a:ln>
          <a:effectLst/>
        </p:spPr>
      </p:pic>
      <p:sp>
        <p:nvSpPr>
          <p:cNvPr id="4" name="3 - Ορθογώνιο"/>
          <p:cNvSpPr/>
          <p:nvPr/>
        </p:nvSpPr>
        <p:spPr>
          <a:xfrm>
            <a:off x="323528" y="1772816"/>
            <a:ext cx="2232248" cy="2585323"/>
          </a:xfrm>
          <a:prstGeom prst="rect">
            <a:avLst/>
          </a:prstGeom>
        </p:spPr>
        <p:txBody>
          <a:bodyPr wrap="square">
            <a:spAutoFit/>
          </a:bodyPr>
          <a:lstStyle/>
          <a:p>
            <a:r>
              <a:rPr lang="el-GR" dirty="0" smtClean="0"/>
              <a:t>Οι πληθυσμοί διαφορετικών οργανισμών που κατοικούν στον ίδιο βιότοπο και συνδέονται με διάφορες σχέσεις αποτελούν μία </a:t>
            </a:r>
            <a:r>
              <a:rPr lang="el-GR" b="1" dirty="0" smtClean="0"/>
              <a:t>βιοκοινότητα</a:t>
            </a:r>
            <a:r>
              <a:rPr lang="el-GR" dirty="0" smtClean="0"/>
              <a:t>.</a:t>
            </a:r>
            <a:endParaRPr lang="el-GR" dirty="0"/>
          </a:p>
        </p:txBody>
      </p:sp>
      <p:sp>
        <p:nvSpPr>
          <p:cNvPr id="5" name="4 - Θέση αριθμού διαφάνειας"/>
          <p:cNvSpPr>
            <a:spLocks noGrp="1"/>
          </p:cNvSpPr>
          <p:nvPr>
            <p:ph type="sldNum" sz="quarter" idx="12"/>
          </p:nvPr>
        </p:nvSpPr>
        <p:spPr/>
        <p:txBody>
          <a:bodyPr/>
          <a:lstStyle/>
          <a:p>
            <a:fld id="{48191C4C-6887-4641-BF82-4D52E2B2BCF2}" type="slidenum">
              <a:rPr lang="el-GR" smtClean="0"/>
              <a:pPr/>
              <a:t>10</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7383"/>
                                        </p:tgtEl>
                                        <p:attrNameLst>
                                          <p:attrName>style.visibility</p:attrName>
                                        </p:attrNameLst>
                                      </p:cBhvr>
                                      <p:to>
                                        <p:strVal val="visible"/>
                                      </p:to>
                                    </p:set>
                                    <p:animEffect transition="in" filter="dissolve">
                                      <p:cBhvr>
                                        <p:cTn id="7" dur="500"/>
                                        <p:tgtEl>
                                          <p:spTgt spid="357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9429" name="Picture 5" descr="foodweb"/>
          <p:cNvPicPr>
            <a:picLocks noChangeAspect="1" noChangeArrowheads="1"/>
          </p:cNvPicPr>
          <p:nvPr/>
        </p:nvPicPr>
        <p:blipFill>
          <a:blip r:embed="rId3" cstate="print"/>
          <a:srcRect/>
          <a:stretch>
            <a:fillRect/>
          </a:stretch>
        </p:blipFill>
        <p:spPr bwMode="auto">
          <a:xfrm>
            <a:off x="4067175" y="1412875"/>
            <a:ext cx="4862513" cy="4608513"/>
          </a:xfrm>
          <a:prstGeom prst="rect">
            <a:avLst/>
          </a:prstGeom>
          <a:noFill/>
        </p:spPr>
      </p:pic>
      <p:pic>
        <p:nvPicPr>
          <p:cNvPr id="359430" name="Picture 6"/>
          <p:cNvPicPr>
            <a:picLocks noChangeAspect="1" noChangeArrowheads="1"/>
          </p:cNvPicPr>
          <p:nvPr/>
        </p:nvPicPr>
        <p:blipFill>
          <a:blip r:embed="rId4" cstate="print"/>
          <a:srcRect/>
          <a:stretch>
            <a:fillRect/>
          </a:stretch>
        </p:blipFill>
        <p:spPr bwMode="auto">
          <a:xfrm>
            <a:off x="4032250" y="1412875"/>
            <a:ext cx="5003800" cy="4608513"/>
          </a:xfrm>
          <a:prstGeom prst="rect">
            <a:avLst/>
          </a:prstGeom>
          <a:noFill/>
        </p:spPr>
      </p:pic>
      <p:sp>
        <p:nvSpPr>
          <p:cNvPr id="5" name="4 - Ορθογώνιο"/>
          <p:cNvSpPr/>
          <p:nvPr/>
        </p:nvSpPr>
        <p:spPr>
          <a:xfrm>
            <a:off x="395536" y="2060848"/>
            <a:ext cx="3168352" cy="1754326"/>
          </a:xfrm>
          <a:prstGeom prst="rect">
            <a:avLst/>
          </a:prstGeom>
        </p:spPr>
        <p:txBody>
          <a:bodyPr wrap="square">
            <a:spAutoFit/>
          </a:bodyPr>
          <a:lstStyle/>
          <a:p>
            <a:r>
              <a:rPr lang="en-US" b="1" dirty="0" smtClean="0"/>
              <a:t>  </a:t>
            </a:r>
            <a:r>
              <a:rPr lang="el-GR" dirty="0" smtClean="0"/>
              <a:t>Οι οργανισμοί ενός βιότοπου (βιοτικοί παράγοντες), το άβιο περιβάλλον (αβιοτικοί παράγοντες) και όλες οι μεταξύ τους σχέσεις αποτελούν ένα </a:t>
            </a:r>
            <a:r>
              <a:rPr lang="el-GR" b="1" dirty="0" smtClean="0"/>
              <a:t>οικοσύστημα</a:t>
            </a:r>
            <a:r>
              <a:rPr lang="el-GR" dirty="0" smtClean="0"/>
              <a:t> (π.χ. δάσος).</a:t>
            </a:r>
            <a:endParaRPr lang="el-GR" dirty="0"/>
          </a:p>
        </p:txBody>
      </p:sp>
      <p:sp>
        <p:nvSpPr>
          <p:cNvPr id="6" name="5 - Θέση αριθμού διαφάνειας"/>
          <p:cNvSpPr>
            <a:spLocks noGrp="1"/>
          </p:cNvSpPr>
          <p:nvPr>
            <p:ph type="sldNum" sz="quarter" idx="12"/>
          </p:nvPr>
        </p:nvSpPr>
        <p:spPr/>
        <p:txBody>
          <a:bodyPr/>
          <a:lstStyle/>
          <a:p>
            <a:fld id="{48191C4C-6887-4641-BF82-4D52E2B2BCF2}" type="slidenum">
              <a:rPr lang="el-GR" smtClean="0"/>
              <a:pPr/>
              <a:t>11</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9430"/>
                                        </p:tgtEl>
                                        <p:attrNameLst>
                                          <p:attrName>style.visibility</p:attrName>
                                        </p:attrNameLst>
                                      </p:cBhvr>
                                      <p:to>
                                        <p:strVal val="visible"/>
                                      </p:to>
                                    </p:set>
                                    <p:animEffect transition="in" filter="dissolve">
                                      <p:cBhvr>
                                        <p:cTn id="7" dur="500"/>
                                        <p:tgtEl>
                                          <p:spTgt spid="3594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59430"/>
                                        </p:tgtEl>
                                      </p:cBhvr>
                                    </p:animEffect>
                                    <p:set>
                                      <p:cBhvr>
                                        <p:cTn id="12" dur="1" fill="hold">
                                          <p:stCondLst>
                                            <p:cond delay="499"/>
                                          </p:stCondLst>
                                        </p:cTn>
                                        <p:tgtEl>
                                          <p:spTgt spid="359430"/>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359429"/>
                                        </p:tgtEl>
                                        <p:attrNameLst>
                                          <p:attrName>style.visibility</p:attrName>
                                        </p:attrNameLst>
                                      </p:cBhvr>
                                      <p:to>
                                        <p:strVal val="visible"/>
                                      </p:to>
                                    </p:set>
                                    <p:animEffect transition="in" filter="dissolve">
                                      <p:cBhvr>
                                        <p:cTn id="15" dur="500"/>
                                        <p:tgtEl>
                                          <p:spTgt spid="35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 1.22 Οι λύκοι μιας αγέλης συνεργάζονται για να εξασφαλίσουν την τροφή τους."/>
          <p:cNvPicPr>
            <a:picLocks noChangeAspect="1" noChangeArrowheads="1"/>
          </p:cNvPicPr>
          <p:nvPr/>
        </p:nvPicPr>
        <p:blipFill>
          <a:blip r:embed="rId2" cstate="print"/>
          <a:srcRect/>
          <a:stretch>
            <a:fillRect/>
          </a:stretch>
        </p:blipFill>
        <p:spPr bwMode="auto">
          <a:xfrm>
            <a:off x="611560" y="620688"/>
            <a:ext cx="2895600" cy="2603500"/>
          </a:xfrm>
          <a:prstGeom prst="rect">
            <a:avLst/>
          </a:prstGeom>
          <a:noFill/>
        </p:spPr>
      </p:pic>
      <p:sp>
        <p:nvSpPr>
          <p:cNvPr id="3" name="2 - Ορθογώνιο"/>
          <p:cNvSpPr/>
          <p:nvPr/>
        </p:nvSpPr>
        <p:spPr>
          <a:xfrm>
            <a:off x="611560" y="3573016"/>
            <a:ext cx="2808312" cy="1200329"/>
          </a:xfrm>
          <a:prstGeom prst="rect">
            <a:avLst/>
          </a:prstGeom>
        </p:spPr>
        <p:txBody>
          <a:bodyPr wrap="square">
            <a:spAutoFit/>
          </a:bodyPr>
          <a:lstStyle/>
          <a:p>
            <a:r>
              <a:rPr lang="el-GR" i="1" dirty="0" smtClean="0"/>
              <a:t>Οι λύκοι μιας αγέλης</a:t>
            </a:r>
            <a:r>
              <a:rPr lang="el-GR" dirty="0" smtClean="0"/>
              <a:t/>
            </a:r>
            <a:br>
              <a:rPr lang="el-GR" dirty="0" smtClean="0"/>
            </a:br>
            <a:r>
              <a:rPr lang="el-GR" i="1" dirty="0" smtClean="0"/>
              <a:t>συνεργάζονται για να εξασφαλίσουν</a:t>
            </a:r>
            <a:r>
              <a:rPr lang="el-GR" dirty="0" smtClean="0"/>
              <a:t/>
            </a:r>
            <a:br>
              <a:rPr lang="el-GR" dirty="0" smtClean="0"/>
            </a:br>
            <a:r>
              <a:rPr lang="el-GR" i="1" dirty="0" smtClean="0"/>
              <a:t>την τροφή τους.</a:t>
            </a:r>
            <a:endParaRPr lang="el-GR" dirty="0"/>
          </a:p>
        </p:txBody>
      </p:sp>
      <p:pic>
        <p:nvPicPr>
          <p:cNvPr id="4" name="Picture 2" descr="Εικ. 1.23 Ανάμεσα στους οργανισμούς ενός οικοσυστήματος αναπτύσσονται τροφικές σχέσεις."/>
          <p:cNvPicPr>
            <a:picLocks noChangeAspect="1" noChangeArrowheads="1"/>
          </p:cNvPicPr>
          <p:nvPr/>
        </p:nvPicPr>
        <p:blipFill>
          <a:blip r:embed="rId3" cstate="print"/>
          <a:srcRect/>
          <a:stretch>
            <a:fillRect/>
          </a:stretch>
        </p:blipFill>
        <p:spPr bwMode="auto">
          <a:xfrm>
            <a:off x="4716016" y="620688"/>
            <a:ext cx="3784600" cy="2857500"/>
          </a:xfrm>
          <a:prstGeom prst="rect">
            <a:avLst/>
          </a:prstGeom>
          <a:noFill/>
        </p:spPr>
      </p:pic>
      <p:sp>
        <p:nvSpPr>
          <p:cNvPr id="5" name="4 - Ορθογώνιο"/>
          <p:cNvSpPr/>
          <p:nvPr/>
        </p:nvSpPr>
        <p:spPr>
          <a:xfrm>
            <a:off x="4860032" y="3789040"/>
            <a:ext cx="3672408" cy="1200329"/>
          </a:xfrm>
          <a:prstGeom prst="rect">
            <a:avLst/>
          </a:prstGeom>
        </p:spPr>
        <p:txBody>
          <a:bodyPr wrap="square">
            <a:spAutoFit/>
          </a:bodyPr>
          <a:lstStyle/>
          <a:p>
            <a:r>
              <a:rPr lang="el-GR" i="1" dirty="0" smtClean="0"/>
              <a:t>Ανάμεσα στους οργανισμούς</a:t>
            </a:r>
            <a:r>
              <a:rPr lang="el-GR" dirty="0" smtClean="0"/>
              <a:t/>
            </a:r>
            <a:br>
              <a:rPr lang="el-GR" dirty="0" smtClean="0"/>
            </a:br>
            <a:r>
              <a:rPr lang="el-GR" i="1" dirty="0" smtClean="0"/>
              <a:t>ενός οικοσυστήματος </a:t>
            </a:r>
            <a:r>
              <a:rPr lang="en-US" i="1" dirty="0" smtClean="0"/>
              <a:t> a</a:t>
            </a:r>
            <a:r>
              <a:rPr lang="el-GR" i="1" dirty="0" err="1" smtClean="0"/>
              <a:t>ναπτύσσονται</a:t>
            </a:r>
            <a:r>
              <a:rPr lang="el-GR" dirty="0" smtClean="0"/>
              <a:t/>
            </a:r>
            <a:br>
              <a:rPr lang="el-GR" dirty="0" smtClean="0"/>
            </a:br>
            <a:r>
              <a:rPr lang="el-GR" i="1" dirty="0" smtClean="0"/>
              <a:t>τροφικές σχέσεις.</a:t>
            </a:r>
            <a:endParaRPr lang="el-GR" dirty="0"/>
          </a:p>
        </p:txBody>
      </p:sp>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12</a:t>
            </a:fld>
            <a:endParaRPr lang="el-G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Rectangle 5"/>
          <p:cNvSpPr>
            <a:spLocks noGrp="1" noChangeArrowheads="1"/>
          </p:cNvSpPr>
          <p:nvPr>
            <p:ph type="body" idx="1"/>
          </p:nvPr>
        </p:nvSpPr>
        <p:spPr>
          <a:xfrm>
            <a:off x="1331640" y="908720"/>
            <a:ext cx="6840538" cy="5589240"/>
          </a:xfrm>
        </p:spPr>
        <p:txBody>
          <a:bodyPr/>
          <a:lstStyle/>
          <a:p>
            <a:pPr algn="just">
              <a:buFontTx/>
              <a:buNone/>
              <a:defRPr/>
            </a:pPr>
            <a:r>
              <a:rPr lang="el-GR" sz="2000" dirty="0">
                <a:effectLst>
                  <a:outerShdw blurRad="38100" dist="38100" dir="2700000" algn="tl">
                    <a:srgbClr val="FFFFFF"/>
                  </a:outerShdw>
                </a:effectLst>
                <a:cs typeface="Times New Roman" pitchFamily="18" charset="0"/>
              </a:rPr>
              <a:t>   </a:t>
            </a:r>
            <a:r>
              <a:rPr lang="el-GR" sz="2000" b="1" dirty="0">
                <a:effectLst>
                  <a:outerShdw blurRad="38100" dist="38100" dir="2700000" algn="tl">
                    <a:srgbClr val="FFFFFF"/>
                  </a:outerShdw>
                </a:effectLst>
                <a:cs typeface="Times New Roman" pitchFamily="18" charset="0"/>
              </a:rPr>
              <a:t> </a:t>
            </a:r>
            <a:r>
              <a:rPr lang="el-GR" sz="2000" b="1" dirty="0">
                <a:effectLst>
                  <a:outerShdw blurRad="38100" dist="38100" dir="2700000" algn="tl">
                    <a:srgbClr val="FFFFFF"/>
                  </a:outerShdw>
                </a:effectLst>
              </a:rPr>
              <a:t>	</a:t>
            </a:r>
            <a:endParaRPr lang="el-GR" sz="2000" b="1" dirty="0">
              <a:solidFill>
                <a:schemeClr val="accent2"/>
              </a:solidFill>
              <a:effectLst>
                <a:outerShdw blurRad="38100" dist="38100" dir="2700000" algn="tl">
                  <a:srgbClr val="000000"/>
                </a:outerShdw>
              </a:effectLst>
              <a:cs typeface="Times New Roman" pitchFamily="18" charset="0"/>
            </a:endParaRPr>
          </a:p>
          <a:p>
            <a:pPr algn="just">
              <a:buFontTx/>
              <a:buNone/>
              <a:defRPr/>
            </a:pPr>
            <a:r>
              <a:rPr lang="el-GR" sz="100" b="1" dirty="0">
                <a:effectLst>
                  <a:outerShdw blurRad="38100" dist="38100" dir="2700000" algn="tl">
                    <a:srgbClr val="FFFFFF"/>
                  </a:outerShdw>
                </a:effectLst>
                <a:cs typeface="Times New Roman" pitchFamily="18" charset="0"/>
              </a:rPr>
              <a:t>       </a:t>
            </a:r>
            <a:endParaRPr lang="el-GR" sz="100" b="1" dirty="0" smtClean="0">
              <a:effectLst>
                <a:outerShdw blurRad="38100" dist="38100" dir="2700000" algn="tl">
                  <a:srgbClr val="FFFFFF"/>
                </a:outerShdw>
              </a:effectLst>
            </a:endParaRPr>
          </a:p>
          <a:p>
            <a:pPr marL="2882900" lvl="4" algn="just">
              <a:lnSpc>
                <a:spcPct val="350000"/>
              </a:lnSpc>
              <a:buFont typeface="Courier New" pitchFamily="49" charset="0"/>
              <a:buChar char="o"/>
              <a:defRPr/>
            </a:pPr>
            <a:r>
              <a:rPr lang="el-GR" sz="1800" b="1" dirty="0" smtClean="0">
                <a:effectLst>
                  <a:outerShdw blurRad="38100" dist="38100" dir="2700000" algn="tl">
                    <a:srgbClr val="FFFFFF"/>
                  </a:outerShdw>
                </a:effectLst>
                <a:cs typeface="Times New Roman" pitchFamily="18" charset="0"/>
              </a:rPr>
              <a:t>Οργανισμός </a:t>
            </a:r>
          </a:p>
          <a:p>
            <a:pPr marL="2882900" lvl="4" algn="just">
              <a:lnSpc>
                <a:spcPct val="350000"/>
              </a:lnSpc>
              <a:buFont typeface="Courier New" pitchFamily="49" charset="0"/>
              <a:buChar char="o"/>
              <a:defRPr/>
            </a:pPr>
            <a:r>
              <a:rPr lang="el-GR" sz="1800" b="1" dirty="0" smtClean="0">
                <a:effectLst>
                  <a:outerShdw blurRad="38100" dist="38100" dir="2700000" algn="tl">
                    <a:srgbClr val="FFFFFF"/>
                  </a:outerShdw>
                </a:effectLst>
                <a:cs typeface="Times New Roman" pitchFamily="18" charset="0"/>
              </a:rPr>
              <a:t>Πληθυσμός </a:t>
            </a:r>
          </a:p>
          <a:p>
            <a:pPr marL="2882900" lvl="4" algn="just">
              <a:lnSpc>
                <a:spcPct val="350000"/>
              </a:lnSpc>
              <a:buFont typeface="Courier New" pitchFamily="49" charset="0"/>
              <a:buChar char="o"/>
              <a:defRPr/>
            </a:pPr>
            <a:r>
              <a:rPr lang="el-GR" sz="1800" b="1" dirty="0" smtClean="0">
                <a:effectLst>
                  <a:outerShdw blurRad="38100" dist="38100" dir="2700000" algn="tl">
                    <a:srgbClr val="FFFFFF"/>
                  </a:outerShdw>
                </a:effectLst>
                <a:cs typeface="Times New Roman" pitchFamily="18" charset="0"/>
              </a:rPr>
              <a:t>Βιοκοινότητα </a:t>
            </a:r>
          </a:p>
          <a:p>
            <a:pPr marL="2882900" lvl="4" algn="just">
              <a:lnSpc>
                <a:spcPct val="350000"/>
              </a:lnSpc>
              <a:buFont typeface="Courier New" pitchFamily="49" charset="0"/>
              <a:buChar char="o"/>
              <a:defRPr/>
            </a:pPr>
            <a:r>
              <a:rPr lang="el-GR" sz="1800" b="1" dirty="0" smtClean="0">
                <a:effectLst>
                  <a:outerShdw blurRad="38100" dist="38100" dir="2700000" algn="tl">
                    <a:srgbClr val="FFFFFF"/>
                  </a:outerShdw>
                </a:effectLst>
                <a:cs typeface="Times New Roman" pitchFamily="18" charset="0"/>
              </a:rPr>
              <a:t>Οικοσύστημα </a:t>
            </a:r>
          </a:p>
          <a:p>
            <a:pPr marL="2882900" lvl="4" algn="just">
              <a:lnSpc>
                <a:spcPct val="350000"/>
              </a:lnSpc>
              <a:buNone/>
              <a:defRPr/>
            </a:pPr>
            <a:endParaRPr lang="el-GR" sz="2800" b="1" i="1" dirty="0">
              <a:solidFill>
                <a:schemeClr val="accent2"/>
              </a:solidFill>
              <a:effectLst>
                <a:outerShdw blurRad="38100" dist="38100" dir="2700000" algn="tl">
                  <a:srgbClr val="000000"/>
                </a:outerShdw>
              </a:effectLst>
            </a:endParaRPr>
          </a:p>
        </p:txBody>
      </p:sp>
      <p:sp>
        <p:nvSpPr>
          <p:cNvPr id="16" name="Right Arrow 15"/>
          <p:cNvSpPr/>
          <p:nvPr/>
        </p:nvSpPr>
        <p:spPr>
          <a:xfrm rot="10800000">
            <a:off x="3799843" y="1151169"/>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l-GR"/>
          </a:p>
        </p:txBody>
      </p:sp>
      <p:pic>
        <p:nvPicPr>
          <p:cNvPr id="18" name="Picture 17"/>
          <p:cNvPicPr/>
          <p:nvPr/>
        </p:nvPicPr>
        <p:blipFill rotWithShape="1">
          <a:blip r:embed="rId3" cstate="print"/>
          <a:srcRect l="52096" t="51911" r="14154" b="21039"/>
          <a:stretch/>
        </p:blipFill>
        <p:spPr bwMode="auto">
          <a:xfrm>
            <a:off x="2312988" y="962025"/>
            <a:ext cx="1438275" cy="900113"/>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19" name="Picture 18"/>
          <p:cNvPicPr/>
          <p:nvPr/>
        </p:nvPicPr>
        <p:blipFill rotWithShape="1">
          <a:blip r:embed="rId4" cstate="print"/>
          <a:srcRect l="52422" t="20533" r="14360" b="50129"/>
          <a:stretch/>
        </p:blipFill>
        <p:spPr bwMode="auto">
          <a:xfrm>
            <a:off x="7477125" y="1976438"/>
            <a:ext cx="1439863" cy="900112"/>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20" name="Right Arrow 19"/>
          <p:cNvSpPr/>
          <p:nvPr/>
        </p:nvSpPr>
        <p:spPr>
          <a:xfrm>
            <a:off x="6439150" y="2132856"/>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l-GR"/>
          </a:p>
        </p:txBody>
      </p:sp>
      <p:pic>
        <p:nvPicPr>
          <p:cNvPr id="21" name="Picture 20"/>
          <p:cNvPicPr/>
          <p:nvPr/>
        </p:nvPicPr>
        <p:blipFill rotWithShape="1">
          <a:blip r:embed="rId4" cstate="print"/>
          <a:srcRect l="2080" t="66214" r="64125" b="5553"/>
          <a:stretch/>
        </p:blipFill>
        <p:spPr bwMode="auto">
          <a:xfrm>
            <a:off x="2293938" y="2911475"/>
            <a:ext cx="1398587" cy="966788"/>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22" name="Right Arrow 21"/>
          <p:cNvSpPr/>
          <p:nvPr/>
        </p:nvSpPr>
        <p:spPr>
          <a:xfrm rot="10800000">
            <a:off x="3751766" y="323936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l-GR"/>
          </a:p>
        </p:txBody>
      </p:sp>
      <p:sp>
        <p:nvSpPr>
          <p:cNvPr id="23" name="Right Arrow 22"/>
          <p:cNvSpPr/>
          <p:nvPr/>
        </p:nvSpPr>
        <p:spPr>
          <a:xfrm>
            <a:off x="6601589" y="4149080"/>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l-GR"/>
          </a:p>
        </p:txBody>
      </p:sp>
      <p:sp>
        <p:nvSpPr>
          <p:cNvPr id="14354" name="AutoShape 14" descr="data:image/jpeg;base64,/9j/4AAQSkZJRgABAQAAAQABAAD/2wCEAAkGBhQSERQUExQWFBQVGRQXGRcYGBYXGBoXFxUaFhcYGBwYHyYfGBojGRgYHy8iIygqLCwtFh4xNTAqNSYrLSkBCQoKDgwOGg8PGiwkHyQsMiwwKTAtLCwvLCwwLCwvLCwsLCwuLC0sLCwsLCwpLCwsLCkpLSwpLCwsLCksLCwsLP/AABEIAK8BHwMBIgACEQEDEQH/xAAcAAACAwEBAQEAAAAAAAAAAAAABQMEBgIHAQj/xABJEAACAQIEAwYDBQQHBgQHAAABAhEAAwQSITEFQVETImFxgZEGobEyQlLB0RRikvAjcoKissLhBxUWQ1ODM6PS8RckRFRzk+L/xAAaAQEAAwEBAQAAAAAAAAAAAAAAAgMEAQUG/8QAMxEAAgECBAIIBQMFAAAAAAAAAAECAxEEEiExE0EFIlFhkaHh8BQVQlJxMsHRI1NigbH/2gAMAwEAAhEDEQA/APcaKKKAKKKKAKKKKAKKKKAKKKKAKKKKAKKKKAKKKKAKKKKAKKKKAKKKKAKKKKAKKKKAKKKKAKjc12aic11HCJzUDmqtzjloX/2ctFzSAdjIDAA9YO3h72LhqSZBohuPULGq+HxwuMwGw5/Kp3NfJfN8b8zWGUVlva1vp+6/417DS6MOHmb1InNQk125qFjX2yPOZr6KKKxmwKKKKAKKKKAKKKKAKKKKAKKKKAKKKKAKKKKAKKKKAKKKKAKKKKAKKKKAKKKKAKKKKA5Y1C5qVzVdzUkcZkPiz4cdroxVnKWQAsjHLOQaMrbBgOsaqDNZ/ivxs1+12Mdi5JW4CRmI00gSwG86a9ImfSLgneqotKslVVSdyoCz5xvUXTbejOqolurib4dsIlshWNxzBuXCtxQxMwFzgd0DSBtvoTTFzXOPx6WlLuYUa7Fj6ASTS/C8es3fstEBSc0rEjYk6Ag6VapQhaN1czzld3LbmoSagwfFrV7N2VxXyEgwRprE+R5HnSzjnxKmHZRlZyZmCsAAHmT9qRt/pNrqRiszehS2el0UUVlNwUUUUAUUUUAUUUUAUUUUAUUUUAUUUUAUUUUAUUUUAUUUUAUUUUAUUUUAUUUUAV8Nfahxd7IjMFLZQxyr9owJgeJ2oAc1A5qHBcTW6PssjD7SOMrrPUcx4jSpGqUWnqiMtBTc+IrH7R+zZx2sAgQYJJjKDEFvAePQ0h+KPiQAtYtFi4+3lzjLMiAwjvDSRP3hvrGZGIuDHG+kqpa4zKttyN4AJZCTmEiVEaeVU2tst4t/TZSVKtc7xkEkrmIVl02MfrXn1sS8jSa9DJOcrbE/EMc1y0ttu0KpqDlZgukAGRovLfmOkVVs3SEbvCY0Dd7cEagkGBqdo1qbiGCzovfYKCdGIOpmYPIz60LbOQqriDGkeZkZt2318a8zPtdlDUnf3zQq4XibiWmyXYDrc0RpIiZMAkq0Dc6+m8+Lti5eVslzvSWZjbt5u73TJuFZy9CJprZ+E1uW8vaLnjKpKlDB1IORgWmY78xJpfiuDm2wS5ZfmQy3VM6jUZljadN9fQ6lWjtc7KLPe6KKJr1z0wooooAooooAooooAooooAooooAooooAooooAooooAooqEYkZyn3gob0JIHzU0BNRUNnEZmcQRkIWepKK+nowHvU1AFFFFAFFFFAFcOapYvjlpDGbM34V7xn6CkmL469yYBRRvG8eJ/SslbGUqW7u+wi5JHfHcQVIKv3wWGZQuZRlJhyTBEgDRSZI03NUMLjrj9267MBDEZcmdSxWA6gAkEEld43iRXDW2ujJaKi40Zc4JXQyZjqoI2MSDBivuKwXYX1UspY25aJgNIkCTMHKSJrA68pwdRe/wCS2E1Km+1HWKwVlieztLbmJygAkiYYkbnWlWJ4GWIghY57sR0BI7vpTfOOtE1hlNyd2Y5dbVihvhi2fvNM+czuCOYmrv8Auq2VAKg6R0nzq1NV8SSBoSfKag5HLHy2yW9JgHxkT49KUcTxWclSZWdB5aSOldYu4Z1mfH/Wl7vJrPKbZFs9dxV3KpbpH1E0k4Nx0RbR4BuNiD0AC4jIo8SWdRSvDfEmawATPaId+q2Lek/1gxPnX3B4LNjbCzIto17eSQ1y5l+bD+Gvqp1GprL71PQppSTv73NpRXAuCSOkfOu60lYUUUUAUUUUAUUUUAUUUUAUUUUAUUUUAUUV8NABNIsNiGPEryk90WLUdNXafWSa5xnERZU2C0t90E942iCAddTB7k+AJ3rKYbi0YlrhJ/pGwoG4Pfu2iB7E+5qirUSt+SyK3v2Go+DsVmS6zMTnv3SskklTDDf90jTkAKd4nHKhAY7yR6ED6sK8ys8WazCzBXs5nSO0w536EC2o8xVn4h+Kludm4YTkywJMGcxJ9VG/IioQqqMVcjVks7N83F7YUtPNljmSpIP0NWhfWSJEjf2B+hHvXk1viF+8ts2k5lyzHu5j2evIHVXMa/bqd+FYh57S/ofugEjZRrsDogG1Uzx0Id5TnHt/42urcugdmVUtkDQGZS0BlKO2bLzVgp7wPiVGM+KL16QzkDovdXyP4txzO4qs/AiAQHGzDbTWN9eRVT6VDc4GxAVrndCldAZ7zMSRrp9qs0sZGpC0tO4sUouPWOlxvQ+1MBx0swLAEDlLaCIiSSQvOBSzCcBS2CM1xhyBYQogAKoA2EeetT/sijl8zXkSjbRO6MtmtmPuDYmyMRbhjq0CTJnVR90aGRGtU/iFS2Iu6lTnMEbiIyx6AelL7CqroYgBlPswNXcZfNx2dt2M/oPQaelbKD/puL7b+Rvwivcp271wbvm9APpUwxzeFRstU7uIIO3uK44xXI28Gm/pRbvcQcDQ/QVFa4zcB3B8CB+UGqT3Sa4zVW7E+BC1sqNThMel4FdiRqp3jbfmKq3fh7vd14HQifnOtK+DAm9mUaW0dmPIKBmMnkCARPUitLh8YriQRUXBPVo8nE0ownaJjsKLiqyFjlg8wREkmNJBgxUuB+LbloXMv/iG2tsNsQqqjKB07zP/ABDoKmVfrUGI4Kr6r3W+R29j3R+lX0sW815sojUaNCPi8uktILXSTH4SndHXQ1tOGcbtXUU9oskaiRO5HPxB9q8jt4C4AEyksGWIBYasIOk6aGtA3wybYbs8QzNbthggQnMwWdweZYnnGbmJrdDFuO7T107y2GaV2lc9DvcRQFAGXvNl3HIEn6VP+0L+Ie4rxkcVct3iDBaDMQSrrOh0+0KaHHrlPeYMJgC4x5EqNz0rbHEx+pNeZB1H2HpWI4tbTck/1Vd/8INUbnxXbG1u+3laYf4orD2MSGOl48zqbm0xymra3nH/ADSfJmrWqfEV4S0/BU677DQv8YN93C3T5yPopqB/i+/93CN65z/lFKkxT/jb3NTLdY7sfc1B4Wp978EOM2TP8VY3lYj/ALbfm1c/8XYwf/TT/ZYfma+TXyo/By/uPyOcVnX/ABzihvgyfIv/AOk0D/aBfG+Cf0LH/KK5iipfCy/uPwQ4siT/AOIj/wD2d7+E1w/+0e5ywV31zD/Ka+UU+Fn978Ed40iljP8AaNio7uHW34uHOukDUKOdLf8AjnGMxHbKschbTy502xmBFzePmN99jrtVMcJVWzE5Rzbf3DGD8t6w4mhVhFvPp4HVNydrlHG8RuX8rPcDXLbDI8AESY9iYHrSq7ZvXDlUOzC1bEiftIykQeoOnoKbphCjM+VbtlWKkgRzQgjJ3CNVYAgHYana0HCOzKQUazduLr0Klo8NVP8AaNeTxJR0bua5Qko2lvyf7Cqxwe/iP6S6wHaC0ZMEwBpCr+6eZG9XX4L2WXs7QfLJL3O8BppCDxO/KKdWEyqq9FUewAr5cRNS2XqZjy/0qvjNvUo0vdia7i75+8ojkAPzB+tfLPGrohWt9o37u8eQ09dKcHBJM5Fny/majvYGWDqQrDqCVMiCDGu3So9Vkrohw3EA5KkFHG6NofMda4xuOS3GdonQCCSfIDU713dXOQHXKwJysD010O46wR9KjXAqHz6s+2ZjJA6DkPSoNEWCXMwmCPBhB9q4epXNQ3OdcIkLn+f586MNi+/kbzU/kfY+1VcVd0fyB+TfoKr4m9GIt+BCnzBYfWtEItao04WeWdnzHN+8F8+lUsLhe0cF3W3bkSWuICFnWASWJjbu1HxO/wB5uiqB6kt/pUbiFY/hYg/w5vpUpt3vbQunipRk0khlxTD4UAJh2uO05mdgAuQISQNAfHb1pDfY5dNzlHuQPzq2rw8cwl0eottH0qrc0dOkx/db81FQn1ne1iVHFOzUwtkqsqSCVyyOjZlceRCkVWQ60wKDKvQnEf3Deb8xVHLqI5/6/pTK7nnTu3qba0qsuaB3onzH57619t4RRy99f9a7ACjkAJ8BXFkAyYJnmY9gDsKzWIWLOBwAN0NyVWzKASWA1GUaiQZ36mrHEMTEJMh0LGQVcAsMoMQRvSvEY5rILoSpgxMkAxpB23+6fTWlGP4o7tmksSCN4mfsnzyZZPVK0RmlCy3L4XatFal21we20kDLm17vTYGTOp1jzmocRwUBpBXkYJg6SOZ1mYq7wrEqwIDAsNWEQRymDsuwEaAACSZqliODsrs+ZnBMxGYjrz1HlUqVapmsn4lUouOjR3gOEtBLQumh7p1PrtP1q0LMcwfKosBxFg0iSNoO3sI19auOxJ1ETr09hyr6rCS6m1mZ5oq4u66/YUMOpYfSRSo/EtwHKFSfIn/N5e9PrljMu2YdBrp1jePKljcNUMSDppA/Wd6hianDerZrw8aLT4lxjw+5eYTcVFHgST4aAkR61bpEzMp1YQOWv1mp8HiLruIJYSJGkRz251RSx6by2f8A0olDXQbUV29uP0NcV6hWFdAjnt/O9c1y6TXGCvcxonQ6eKmT/e09qgvXs0iRB5FW/Ig1c/ZhUeJwhykJAaDDGCAY0MTr7VgrYSNV3nr4k4ya2F1m69sFVCFSSYBupqd5JLTVHHYmDbBt5B2eIXunN9sKDuATqZ8TT+zhTAzRMCSJiecCNprnGYW3CtcCjLsdumkc5gaeArPPo6Frr/paq0r6u5VxPEHP2BlJncTE9OpHU6eFU/2EsxZgzvoCS4B02ERAHhFW7/FLUHSQdCCuhB6ggg+1FjiCkDKDGwGZtPIHaqfh6ENE0yKbZ9sY1gIVQQP3wY9hXacTP3kjyP5Hf3Fd27qNv3T4z9Zrs4RNTMxr1+lTjgoTV0l5hvkQ4q6GKZTPeU+I11HhoTUjioO2sloziQfT32jx8KtrgxVUuir3yyJzzQtmVhLicWZ8pPiNQPkwYV8sYomSRoFUmNYkSSfz6TTLE8DDNOaNG0jeVy/PTXw8a+YHDDQhYJSY2EiCD0jSfWstXCyp2hJb8yNxSUBeNxoD5ZlH0+tULzTcRjyILeeZT9WNPbnBGQAqSxjYQdojn+786xnEsYbeLuAxlORWncQQ86ayNd/0qUqMoSyte/bCnlaY2VszZfxFR/AQp+s1exLg2C34zPr2hs6+hFLMM0uvULcMcwTbDQeh20ql8UcXy2zYSZzlSY2AFpyJ65iPQ1XkzNJEnLRsm4fxLtb9xpGTtAFGmzKxJ9ZA9BVy20o5P/KuIfdC31mkPwusMw0jMCNCD3Q/ONd+tPsg7HF+do+1s/nXaiSnbu/g5F3RbVIFsdf20/8Alt+tfbOCC2+0bcgAD139tKZYHBaqxGo7SPDOBM+MA71W4toUGXk8GdN0OgBj3HKs+bM1FHW7uw/ZZ3ouHTx0A8yYqFb03SvRZ/ieB/gapWugEAkT0nX2rI1YiJviC4i9nbgZ7maHIzMMsHQnmSYiqeCxGUyw6hhygiDBPLmKj+NHc5O7AQkhhM6xB+XuKhweIFxFbQkROmzRvHzFWLZM9fCpOlpuPuH8JAK3STnAJhSAADPdMjvfLY+FM710LuDuBy5kDrruJrKWg6juXGH9bv8A1IrrNc0Jclg2YEaDbZgZBFXvhtGeeHqyfW17zVtbEzAmqV7EkHXQi3eMfvKbcfIg+tR4HiGcdme48aFdQfEZp1/dNVLli4gIc52OcBtYOZQIHj3F08asw2IqweVPTsZjqUnF2a1G+CMgxspCg+SKfqTUPE8PdLd2SnLL+YGoNLTcuW+4zT94iWiTsI0EgeFdNeY65j7kfSvpqT49PUzvqsiu4F4+8p6wZ+dQ2eGEHVmbz2+lWhfaftN/E360LdbmzafvNVfwS7RnL3C7NwHUkJ+9/lB19qYUgN4/iP8AEf1r6Lzfib+Jv1rXTpZI2vci2PqKQnEN+N/4m/WuGxjfjb+Jv1q3KcuaGis03EH/ABt/EaibiNz/AKj/AMRplFzW2rkbgMDG/wCR5VFibCXBDifr7iPzrK/72u/9RvkfrUNzil7Y3bg9Y+lcdK+4zWNAeAW+TsPY/lXX+6FUE5ncj7oKrPqQazlvHYhvsPebyk/QVWu8Xvgx2t0eBZgao+CpX2R3iMa4p5MFCvgWY/WB8q+YdoMmCPLX3kUmPF75/wCbc/jb9ajHGL25vXY//I+p5Deq3geal5Eo1nF3Q+ayGIOUEk69Y15xvJnnT3hqEQMhA5lzlHpEE+xrz4cXvkwL14k7RcufrTXBveGty9cO/d7RiPXXX+d6rxGXCrNOevJc2aZ42rWWWWxpOJcfVGITvRzJMenM+elQ4PiLXpJjQxz6Ttr9azjNJmmXBwYY5hHTORr1gD+Yr5zEYqpW/U9Owzjy5ddR3YJ3EyRHhBG9YT4md3uEuhBEQ2a82UE7AsxWJGkR4VtreIUgjMsqJ3+7zmem/qaUYkG5avMoIN0oiSYJCsAp0OmpY+VIYmollbuuw41cx2FxBSTEyGUz+FwVaBI11zT4VXxAKs6OQdEPezSQoAt3ViZfJIKncTudtBjODg32t2QIRATmMiQmszOpJHuaRYWwFuoxYIgZQI7uUEqGBjWYJHj4VohNPU5ysS8Nw2RWxCI7dnAllt2U70jQkkt49Mw61s7VnsxdZddLNxfFQMxj2b5UrsYctjMZh3DNbuKftMSAT/SIq/hEM2g/DT21iCLcdxGUhYeAIVecfZESR1ABis9WWZ+9tCxMvC6MsgjvDQyBpprr5gUp4gGNxZ+zy+z+9O39nerpDEf0fZ5PughtB0Ou/Xxqhi8M5bMz210iA0aTPMfWqIOzCdhlhWzXb8GP/CWRvAU3Gj1ufOu7FxUD5FAh2XTc5RuTue9I16UqF3J2zeM/3baD6H2otYmLYadi90iOXaiP81TlTvLwLLaj7F4Zbq5TsZg79fcVkOJcHfDNnX7B6SR5Hw8/9a1BcpZA+8qBf7X2D8x86mxFxHUqdVMjz7sj6iqEmtSdOpKnK6M3hr2dZ26jxq3g7Ya5lOihcx1idYyjx/nxCu5YaxcKE92e6eWuwPvpVy3f1zQFUE6SSzGBvrttyA3gTtZC1z051c9O8HY09ohQIhRJ2gddJO/nS7iGKtZ7ZJ76HcblTO+wAPUwJmKzlizfJkXmykmA0k+QI125+FXbXDR95iTvp3deum58a0SnG1omWOFnJ3kx62CS4M1s6+sTzBB1U1TuYVl3U/Ue4qG2CplCQ3XefAj7wp3gsUzaMjKw55Wy+YMaeR+daMP0hVoLLbMvfMqrYRx1QkZth10+U19HjPp/rTTEWka42YaIqiRvmdjG25hRp+9VbE8NZRKyR0P2h6Df+dK9Wj0pSqfr6vvtMTg0ULkse+ZUSQCSfU6xt0ou3enrMAempJPoPOjFA6B56gGY8xOnrVdrlerGzV0QbJHuVWbE6wJJ1GnMjkOp/Wu1ZftMJAZOuupLCNiCBz8OtXLPHkWItKsRBAEiBlB1A1gAb11t8gkubEn7bIzTI7M3dAPsZsk77ZtJr5fxBWQZUhC5lToA2QzqI7wK+YitSnxHaP3ip27yGPQoWPyqHiPE7DrDXLbb7C4TruIKQR4Gq80uwsyxtuIsDw+9etm4ihlAXqCc2wXfMdDt0qC7cLLmAZoLB2MkZs0RMact+c9a0GD+LLdpCjZriwAAqhSuXaM0aRpFJ+P8eF+IDqF2BcZZnU5QN40nN+cyi6l9VoRkqdtxb25GxI8iRULXKn4ZhO2vJanKXJAPjlJG/UiPWueL8KuYd8rjfY6wf9f51q9tIo1OFxEKyksRuAGhcx0zQRryHXWqup2BNTYewG17zabKNAxMAMelMrWCUEBmlvwjT0n/ANq8nE9JwpaQ1faXKj9+hzwfDQCx32/X8qo4rG3bbsBLWpkaTAJBjNvpqBrV/EOw7uXKOg106zzqhi7QYa7jbWPyPKvnpVnVqOc9bkpdx1g+J5soaASYJ1gToNpO+vkK0GC7v2MRb15aGY02JrGdnGo0HXbw0nWtTw3jVplCXERD5DIf/SfDaoVadtYoghv2zc7yR/VWPLVqAsnOGVlE9koEAaFdddSNV5Rr1qlfwyg6WMw3lWUDcaQzDX5ab1ZwuJQo0K1sL3u8htiDCsddOa/Os3LQmUMFgnVbnaOou3zlBJnUg6aDnyieVK+KcM7LCBCi9obkxpAABHLcRB8zTRnXEkjRrKyJH3n/AHSNgB7zV2xkuu9u4qNlyso1LQQQSZ/nUb1aptPX8s5Yq2sEXt2cUyi5iLaaBWBV4J12jtMs+RJHIVX401u41sn+lFxXY22IUZQP6NWCQ0Bi27GSHjc00wWGOHJRXNy2SSqky1skzlDallJJ31Ec5q3f4fbAB7EMxbMQAsy0JJkgFYUTOkCYrsalp39/gvozjCalJXF3CuG2zbQlGOZQxYt3fH70mTJ16mqPG+L2lBTD21uXFIUwuiyMx2+1pGu2tNcbh7zW2VBbtB82bMzEjP8Aa2GUEiZiQD13pIvDrNlcqObj6aiAi5VCmN522nSfCkUm7vwKpu7bRb4g+l1RuWtL6l3P5ipcLZmAdgbCnyVDdufMGoGMlj+K40eeW+i/3lFW8O8z0ZiR/wBy8V/wBq0tcy5FHF4xlzLyiD4d7tJHoLfvV9sdpm1AHaadNQkeiqD6UqxXfvODtMe+Wf7oj0oxDnsUB0Lmfcz/AJ/lXHBWjEIY8VHa3Ah0JjznKv8A/VKixSWYTrv1IGhHv9adYhf/AJlm/Cbh/gyn86W3kzooPN3b0QpP97T1qmKVr++ZZCbjsWeHSSRyWFHrLH5Ae9OsEE7K7euTktKzQDGbLPPxgAeLCkVu72Z0/C7+shFqbjN4/sIQAkO6JtyQvc9CWy1J2zGujNtKJTw/+05kHdwlpT4O/wCkn3qfD/H+JZszC3kB1QLpl5gMSWmOc+lZtcAw+4fUfrtT7gXAHuMoKkoWGYx3Qs97vbExppXJVVtE3cOK1Zq8VfFvEXBvs4MMQoKBRtz0O5AAnXWpU7RxmDBB92IefFo0jwB9a6wtzPcuuRu2X0URHtHzqTD2shI5QpnxHdPqQF+dZZWvoeG9zm2WZSrqFaOma2ehHh4GCPnWdxmFIcqUyNuAJZSOoPStZUd6yHUqZAPNSVI8QRqDV9DEToyvFtEXFMymI4NdClhlZVBJysDA5nWJ2G0nSlDXKs8d4LibLFhnxFrqCWYD95dSCOo08qVLiQwkGf559DX2GDxUcRG637DNUg4kzXKia5UbXKia5yEknYASTz0A3ra2krsq32JlMn67DnHPxIHrXF5Gzssd8FgVGUagmQoGh2Ogrj9r7M22VpLgkZQPssCrCWB70EgjLpNVXw10OCV7NgAygkLoo+5P2m01A13mK8+vj4Rj/Td2Xxw8m9TY2vh+zetLctm7Zb7rGWGdYJDKSGVgY1U+IBpw6HEWsmJCm4BlYqIDdLimN/DQg7iCJzWF4heQrNuAQGOZgqiHNthEEg5lI36da21gW7yhrWo0JWTnXzEzHiKzYfFrEdWf6uzkztmtjDcTwl7DuuYlk1yv1GmjeIgaHppS5n1138fGt9x9ctgq6dqrEKACFuZ2MJlBEO0kREHwOtZa7wDFXrNt84ugDurMMvPIQ4UyD90nSK8/E4V5+on+C5rNDM2HDcXm0OrAbkjbw59K5u4O6XEZblsFQ5gg5d2lZYaad8FQcgEbUkxF5rDQ4ZWECGBBJJE6aSAJJ/8AanL8URQhF6CYjKA10zyRBIT2Pj1ry3TcJbb/AJIwqOKaXMgv4dD2qhVm01twT+8oJBJ5QD7irVzBWCzoO65E66gc8y9Inaor91CrNdC4ftXQtmac4AAhgNLZ0H2ZETMamrT4VA7MSQ5EEny5cuh6GoNtLd+uhWT4TtVtgFkcgmDLAFfu6gHWI1g1ZwV7M2V7ZVW7pkowIcFSNCZidZHvSvhfDRYUgOzSZJMa6QB6CrpeqpSWbQHzGM6rltqub7OuirG5PPToPlRbtwQxg3AApcDKTHOATBrnH8Q747rZ3RbmWBqSSrDNOWcyOYJ2qvhLt3OrtlQCYtiHmRHfbwOvdiOprrTStt+/vwA0tYg2Qxu2yANnXv5p2XIO8rRvoRoTI2psxMkERlJXl90wDpyMT61neG/E6PfRCLnavd7MKQVVRIlp15agb9Y3q1c+KLeUMqu5MSoAlSRJDSRseknUEA1Y6crbC5a4hw3td3IGkCFIBG52nUGN40FZvi2Dw2XvXb7R/wBMCNepYZT71dxXG7jghe6D0mfU8vSKyXE0KqA1tuQDdq7qI8G5x1q+jB31ZFs0+buWv6yn2e40/wDmVfsMALQ6ZSf7Ns3PrdHtXqtw3gzEAFdYEjrp8q5zX9e6vP8AOPvc9B716jwt9L+RtULHicyGbmzOfdW/OKaMgkRsMqj+2zH/AAWyP7VesK9/8K8vprz+fy519vXbqgNCwA5bpoe7GsiR570lhLu9/IZTy7tR2lyetwnyBdz8rYpa6jsww3y5fWSzx/3GA/s17Nda93cqjYZpOkkjbWdNffntUYW+E1MtPLKNMvqPtesVBYKytfy9RlPKbmBzqIIDGQD0ANy60/8A61Hh60y4ZxBVQK9tiOoCssGNwTMwBy5V6Jca/rCrtv4yep10j577VJaN4g5go221+9rufw/X0qD6Pb+ry9SUU47HnjWrDbWJ8yU+hn5VdtK7Fc0KqEFUUkAACBO2b1EeHOtmL14yQqxLAdTDQPvdJP8AOvy3evn7qRJ+Rjr5/wCnOPy5/d5epKUpy0bMtZshQQNJJPqa7rT2r10hhCllyjzJgnSeQ8dZoYX4WIzd+R3cv2hlB5xlnbWufLP8vL1K8hma+itIrYiR3VIMSNNNp5/1utfWN+TEHvaTl+zOkQem86/UPlv+Xl6jKZqahxeAt3RFxFeeZAn0O49DWsFy/wDgUaj2nX728fz05RsRGqrMb+M+B/nryqUej3F3U7f69TuU8s4l8EEHNZbMo17NjDEzsHkCI01jzrIcVsMmIZCgt5tACCSoHNS+oJ/EPQ6V+kl213oitjpVpK06ja995xQUdkfnHCLkcN3G0AKtbXKY2JA0J8a0o4zZukB0RnYkKpAzBZyKoJ1Z2LctAGk/Zr2mKIrPLAZndy8iLg3zPJcNi7V92dSDkzW88jI5DJcfL+JVYL3ttTvSxMOLYzo0AZGDqxUkMikFzOaZYtB2ETOte2xRFR+XdkvL1I8LvPF+G8XzYtL2I7S8qj+iDf8ALU7XiCYLsJgbwQfEa66iOO0tMGB0LKRuPuuOcba6jwrdRRFb8PGVLRu68/ElKnm3Z5piuI2kX+nt3IG728rrHVkbUeOjbbmlvZ4B7bPZdbbsO7dt2GUnwZCoUjyyzXr0V8ipVk6itp/tX/g4qXefnv8AYwHDHNdufjdgFHoNvAAR5VbVy6NbuOqSCEcAnJO4Yk95TPQZSZHMH3qK+RXn/AP7vL1OcHvPBrl97UIdSpAOY6x1nn4HWZHKuv8AeqSAZBO3P6bDxr3eKIqD6Mi95eXqOD3nhvEeN20tWWM5c960WHIrluCRuQRc5dKz/EfiwyVtAAbZzv5gbe/tX6SiiKsj0dTWr1HB7z85fCSMbpvZ8+VLzOpPezLZcJqdNyIOkAnxqfCWwANScoC97RwPwt+IDkfrvX6GiiKslhL/AFeRHgd5+esRbDcrbRybQ+4mPakuPvZSAsL/AFbxf+6dvav0/FEV2GEy8/fiOB3n/9k="/>
          <p:cNvSpPr>
            <a:spLocks noChangeAspect="1" noChangeArrowheads="1"/>
          </p:cNvSpPr>
          <p:nvPr/>
        </p:nvSpPr>
        <p:spPr bwMode="auto">
          <a:xfrm>
            <a:off x="63500" y="-812800"/>
            <a:ext cx="2733675" cy="1666875"/>
          </a:xfrm>
          <a:prstGeom prst="rect">
            <a:avLst/>
          </a:prstGeom>
          <a:noFill/>
          <a:ln w="9525">
            <a:noFill/>
            <a:miter lim="800000"/>
            <a:headEnd/>
            <a:tailEnd/>
          </a:ln>
        </p:spPr>
        <p:txBody>
          <a:bodyPr/>
          <a:lstStyle/>
          <a:p>
            <a:endParaRPr lang="el-GR"/>
          </a:p>
        </p:txBody>
      </p:sp>
      <p:sp>
        <p:nvSpPr>
          <p:cNvPr id="14355" name="AutoShape 16" descr="data:image/jpeg;base64,/9j/4AAQSkZJRgABAQAAAQABAAD/2wCEAAkGBhQSERQUExQWFBQVGRQXGRcYGBYXGBoXFxUaFhcYGBwYHyYfGBojGRgYHy8iIygqLCwtFh4xNTAqNSYrLSkBCQoKDgwOGg8PGiwkHyQsMiwwKTAtLCwvLCwwLCwvLCwsLCwuLC0sLCwsLCwpLCwsLCkpLSwpLCwsLCksLCwsLP/AABEIAK8BHwMBIgACEQEDEQH/xAAcAAACAwEBAQEAAAAAAAAAAAAABQMEBgIHAQj/xABJEAACAQIEAwYDBQQHBgQHAAABAhEAAwQSITEFQVETImFxgZEGobEyQlLB0RRikvAjcoKissLhBxUWQ1ODM6PS8RckRFRzk+L/xAAaAQEAAwEBAQAAAAAAAAAAAAAAAgMEAQUG/8QAMxEAAgECBAIIBQMFAAAAAAAAAAECAxEEEiExE0EFIlFhkaHh8BQVQlJxMsHRI1NigbH/2gAMAwEAAhEDEQA/APcaKKKAKKKKAKKKKAKKKKAKKKKAKKKKAKKKKAKKKKAKKKKAKKKKAKKKKAKKKKAKKKKAKKKKAKjc12aic11HCJzUDmqtzjloX/2ctFzSAdjIDAA9YO3h72LhqSZBohuPULGq+HxwuMwGw5/Kp3NfJfN8b8zWGUVlva1vp+6/417DS6MOHmb1InNQk125qFjX2yPOZr6KKKxmwKKKKAKKKKAKKKKAKKKKAKKKKAKKKKAKKKKAKKKKAKKKKAKKKKAKKKKAKKKKAKKKKA5Y1C5qVzVdzUkcZkPiz4cdroxVnKWQAsjHLOQaMrbBgOsaqDNZ/ivxs1+12Mdi5JW4CRmI00gSwG86a9ImfSLgneqotKslVVSdyoCz5xvUXTbejOqolurib4dsIlshWNxzBuXCtxQxMwFzgd0DSBtvoTTFzXOPx6WlLuYUa7Fj6ASTS/C8es3fstEBSc0rEjYk6Ag6VapQhaN1czzld3LbmoSagwfFrV7N2VxXyEgwRprE+R5HnSzjnxKmHZRlZyZmCsAAHmT9qRt/pNrqRiszehS2el0UUVlNwUUUUAUUUUAUUUUAUUUUAUUUUAUUUUAUUUUAUUUUAUUUUAUUUUAUUUUAUUUUAV8Nfahxd7IjMFLZQxyr9owJgeJ2oAc1A5qHBcTW6PssjD7SOMrrPUcx4jSpGqUWnqiMtBTc+IrH7R+zZx2sAgQYJJjKDEFvAePQ0h+KPiQAtYtFi4+3lzjLMiAwjvDSRP3hvrGZGIuDHG+kqpa4zKttyN4AJZCTmEiVEaeVU2tst4t/TZSVKtc7xkEkrmIVl02MfrXn1sS8jSa9DJOcrbE/EMc1y0ttu0KpqDlZgukAGRovLfmOkVVs3SEbvCY0Dd7cEagkGBqdo1qbiGCzovfYKCdGIOpmYPIz60LbOQqriDGkeZkZt2318a8zPtdlDUnf3zQq4XibiWmyXYDrc0RpIiZMAkq0Dc6+m8+Lti5eVslzvSWZjbt5u73TJuFZy9CJprZ+E1uW8vaLnjKpKlDB1IORgWmY78xJpfiuDm2wS5ZfmQy3VM6jUZljadN9fQ6lWjtc7KLPe6KKJr1z0wooooAooooAooooAooooAooooAooooAooooAooooAooqEYkZyn3gob0JIHzU0BNRUNnEZmcQRkIWepKK+nowHvU1AFFFFAFFFFAFcOapYvjlpDGbM34V7xn6CkmL469yYBRRvG8eJ/SslbGUqW7u+wi5JHfHcQVIKv3wWGZQuZRlJhyTBEgDRSZI03NUMLjrj9267MBDEZcmdSxWA6gAkEEld43iRXDW2ujJaKi40Zc4JXQyZjqoI2MSDBivuKwXYX1UspY25aJgNIkCTMHKSJrA68pwdRe/wCS2E1Km+1HWKwVlieztLbmJygAkiYYkbnWlWJ4GWIghY57sR0BI7vpTfOOtE1hlNyd2Y5dbVihvhi2fvNM+czuCOYmrv8Auq2VAKg6R0nzq1NV8SSBoSfKag5HLHy2yW9JgHxkT49KUcTxWclSZWdB5aSOldYu4Z1mfH/Wl7vJrPKbZFs9dxV3KpbpH1E0k4Nx0RbR4BuNiD0AC4jIo8SWdRSvDfEmawATPaId+q2Lek/1gxPnX3B4LNjbCzIto17eSQ1y5l+bD+Gvqp1GprL71PQppSTv73NpRXAuCSOkfOu60lYUUUUAUUUUAUUUUAUUUUAUUUUAUUUUAUUV8NABNIsNiGPEryk90WLUdNXafWSa5xnERZU2C0t90E942iCAddTB7k+AJ3rKYbi0YlrhJ/pGwoG4Pfu2iB7E+5qirUSt+SyK3v2Go+DsVmS6zMTnv3SskklTDDf90jTkAKd4nHKhAY7yR6ED6sK8ys8WazCzBXs5nSO0w536EC2o8xVn4h+Kludm4YTkywJMGcxJ9VG/IioQqqMVcjVks7N83F7YUtPNljmSpIP0NWhfWSJEjf2B+hHvXk1viF+8ts2k5lyzHu5j2evIHVXMa/bqd+FYh57S/ofugEjZRrsDogG1Uzx0Id5TnHt/42urcugdmVUtkDQGZS0BlKO2bLzVgp7wPiVGM+KL16QzkDovdXyP4txzO4qs/AiAQHGzDbTWN9eRVT6VDc4GxAVrndCldAZ7zMSRrp9qs0sZGpC0tO4sUouPWOlxvQ+1MBx0swLAEDlLaCIiSSQvOBSzCcBS2CM1xhyBYQogAKoA2EeetT/sijl8zXkSjbRO6MtmtmPuDYmyMRbhjq0CTJnVR90aGRGtU/iFS2Iu6lTnMEbiIyx6AelL7CqroYgBlPswNXcZfNx2dt2M/oPQaelbKD/puL7b+Rvwivcp271wbvm9APpUwxzeFRstU7uIIO3uK44xXI28Gm/pRbvcQcDQ/QVFa4zcB3B8CB+UGqT3Sa4zVW7E+BC1sqNThMel4FdiRqp3jbfmKq3fh7vd14HQifnOtK+DAm9mUaW0dmPIKBmMnkCARPUitLh8YriQRUXBPVo8nE0ownaJjsKLiqyFjlg8wREkmNJBgxUuB+LbloXMv/iG2tsNsQqqjKB07zP/ABDoKmVfrUGI4Kr6r3W+R29j3R+lX0sW815sojUaNCPi8uktILXSTH4SndHXQ1tOGcbtXUU9oskaiRO5HPxB9q8jt4C4AEyksGWIBYasIOk6aGtA3wybYbs8QzNbthggQnMwWdweZYnnGbmJrdDFuO7T107y2GaV2lc9DvcRQFAGXvNl3HIEn6VP+0L+Ie4rxkcVct3iDBaDMQSrrOh0+0KaHHrlPeYMJgC4x5EqNz0rbHEx+pNeZB1H2HpWI4tbTck/1Vd/8INUbnxXbG1u+3laYf4orD2MSGOl48zqbm0xymra3nH/ADSfJmrWqfEV4S0/BU677DQv8YN93C3T5yPopqB/i+/93CN65z/lFKkxT/jb3NTLdY7sfc1B4Wp978EOM2TP8VY3lYj/ALbfm1c/8XYwf/TT/ZYfma+TXyo/By/uPyOcVnX/ABzihvgyfIv/AOk0D/aBfG+Cf0LH/KK5iipfCy/uPwQ4siT/AOIj/wD2d7+E1w/+0e5ywV31zD/Ka+UU+Fn978Ed40iljP8AaNio7uHW34uHOukDUKOdLf8AjnGMxHbKschbTy502xmBFzePmN99jrtVMcJVWzE5Rzbf3DGD8t6w4mhVhFvPp4HVNydrlHG8RuX8rPcDXLbDI8AESY9iYHrSq7ZvXDlUOzC1bEiftIykQeoOnoKbphCjM+VbtlWKkgRzQgjJ3CNVYAgHYana0HCOzKQUazduLr0Klo8NVP8AaNeTxJR0bua5Qko2lvyf7Cqxwe/iP6S6wHaC0ZMEwBpCr+6eZG9XX4L2WXs7QfLJL3O8BppCDxO/KKdWEyqq9FUewAr5cRNS2XqZjy/0qvjNvUo0vdia7i75+8ojkAPzB+tfLPGrohWt9o37u8eQ09dKcHBJM5Fny/majvYGWDqQrDqCVMiCDGu3So9Vkrohw3EA5KkFHG6NofMda4xuOS3GdonQCCSfIDU713dXOQHXKwJysD010O46wR9KjXAqHz6s+2ZjJA6DkPSoNEWCXMwmCPBhB9q4epXNQ3OdcIkLn+f586MNi+/kbzU/kfY+1VcVd0fyB+TfoKr4m9GIt+BCnzBYfWtEItao04WeWdnzHN+8F8+lUsLhe0cF3W3bkSWuICFnWASWJjbu1HxO/wB5uiqB6kt/pUbiFY/hYg/w5vpUpt3vbQunipRk0khlxTD4UAJh2uO05mdgAuQISQNAfHb1pDfY5dNzlHuQPzq2rw8cwl0eottH0qrc0dOkx/db81FQn1ne1iVHFOzUwtkqsqSCVyyOjZlceRCkVWQ60wKDKvQnEf3Deb8xVHLqI5/6/pTK7nnTu3qba0qsuaB3onzH57619t4RRy99f9a7ACjkAJ8BXFkAyYJnmY9gDsKzWIWLOBwAN0NyVWzKASWA1GUaiQZ36mrHEMTEJMh0LGQVcAsMoMQRvSvEY5rILoSpgxMkAxpB23+6fTWlGP4o7tmksSCN4mfsnzyZZPVK0RmlCy3L4XatFal21we20kDLm17vTYGTOp1jzmocRwUBpBXkYJg6SOZ1mYq7wrEqwIDAsNWEQRymDsuwEaAACSZqliODsrs+ZnBMxGYjrz1HlUqVapmsn4lUouOjR3gOEtBLQumh7p1PrtP1q0LMcwfKosBxFg0iSNoO3sI19auOxJ1ETr09hyr6rCS6m1mZ5oq4u66/YUMOpYfSRSo/EtwHKFSfIn/N5e9PrljMu2YdBrp1jePKljcNUMSDppA/Wd6hianDerZrw8aLT4lxjw+5eYTcVFHgST4aAkR61bpEzMp1YQOWv1mp8HiLruIJYSJGkRz251RSx6by2f8A0olDXQbUV29uP0NcV6hWFdAjnt/O9c1y6TXGCvcxonQ6eKmT/e09qgvXs0iRB5FW/Ig1c/ZhUeJwhykJAaDDGCAY0MTr7VgrYSNV3nr4k4ya2F1m69sFVCFSSYBupqd5JLTVHHYmDbBt5B2eIXunN9sKDuATqZ8TT+zhTAzRMCSJiecCNprnGYW3CtcCjLsdumkc5gaeArPPo6Frr/paq0r6u5VxPEHP2BlJncTE9OpHU6eFU/2EsxZgzvoCS4B02ERAHhFW7/FLUHSQdCCuhB6ggg+1FjiCkDKDGwGZtPIHaqfh6ENE0yKbZ9sY1gIVQQP3wY9hXacTP3kjyP5Hf3Fd27qNv3T4z9Zrs4RNTMxr1+lTjgoTV0l5hvkQ4q6GKZTPeU+I11HhoTUjioO2sloziQfT32jx8KtrgxVUuir3yyJzzQtmVhLicWZ8pPiNQPkwYV8sYomSRoFUmNYkSSfz6TTLE8DDNOaNG0jeVy/PTXw8a+YHDDQhYJSY2EiCD0jSfWstXCyp2hJb8yNxSUBeNxoD5ZlH0+tULzTcRjyILeeZT9WNPbnBGQAqSxjYQdojn+786xnEsYbeLuAxlORWncQQ86ayNd/0qUqMoSyte/bCnlaY2VszZfxFR/AQp+s1exLg2C34zPr2hs6+hFLMM0uvULcMcwTbDQeh20ql8UcXy2zYSZzlSY2AFpyJ65iPQ1XkzNJEnLRsm4fxLtb9xpGTtAFGmzKxJ9ZA9BVy20o5P/KuIfdC31mkPwusMw0jMCNCD3Q/ONd+tPsg7HF+do+1s/nXaiSnbu/g5F3RbVIFsdf20/8Alt+tfbOCC2+0bcgAD139tKZYHBaqxGo7SPDOBM+MA71W4toUGXk8GdN0OgBj3HKs+bM1FHW7uw/ZZ3ouHTx0A8yYqFb03SvRZ/ieB/gapWugEAkT0nX2rI1YiJviC4i9nbgZ7maHIzMMsHQnmSYiqeCxGUyw6hhygiDBPLmKj+NHc5O7AQkhhM6xB+XuKhweIFxFbQkROmzRvHzFWLZM9fCpOlpuPuH8JAK3STnAJhSAADPdMjvfLY+FM710LuDuBy5kDrruJrKWg6juXGH9bv8A1IrrNc0Jclg2YEaDbZgZBFXvhtGeeHqyfW17zVtbEzAmqV7EkHXQi3eMfvKbcfIg+tR4HiGcdme48aFdQfEZp1/dNVLli4gIc52OcBtYOZQIHj3F08asw2IqweVPTsZjqUnF2a1G+CMgxspCg+SKfqTUPE8PdLd2SnLL+YGoNLTcuW+4zT94iWiTsI0EgeFdNeY65j7kfSvpqT49PUzvqsiu4F4+8p6wZ+dQ2eGEHVmbz2+lWhfaftN/E360LdbmzafvNVfwS7RnL3C7NwHUkJ+9/lB19qYUgN4/iP8AEf1r6Lzfib+Jv1rXTpZI2vci2PqKQnEN+N/4m/WuGxjfjb+Jv1q3KcuaGis03EH/ABt/EaibiNz/AKj/AMRplFzW2rkbgMDG/wCR5VFibCXBDifr7iPzrK/72u/9RvkfrUNzil7Y3bg9Y+lcdK+4zWNAeAW+TsPY/lXX+6FUE5ncj7oKrPqQazlvHYhvsPebyk/QVWu8Xvgx2t0eBZgao+CpX2R3iMa4p5MFCvgWY/WB8q+YdoMmCPLX3kUmPF75/wCbc/jb9ajHGL25vXY//I+p5Deq3geal5Eo1nF3Q+ayGIOUEk69Y15xvJnnT3hqEQMhA5lzlHpEE+xrz4cXvkwL14k7RcufrTXBveGty9cO/d7RiPXXX+d6rxGXCrNOevJc2aZ42rWWWWxpOJcfVGITvRzJMenM+elQ4PiLXpJjQxz6Ttr9azjNJmmXBwYY5hHTORr1gD+Yr5zEYqpW/U9Owzjy5ddR3YJ3EyRHhBG9YT4md3uEuhBEQ2a82UE7AsxWJGkR4VtreIUgjMsqJ3+7zmem/qaUYkG5avMoIN0oiSYJCsAp0OmpY+VIYmollbuuw41cx2FxBSTEyGUz+FwVaBI11zT4VXxAKs6OQdEPezSQoAt3ViZfJIKncTudtBjODg32t2QIRATmMiQmszOpJHuaRYWwFuoxYIgZQI7uUEqGBjWYJHj4VohNPU5ysS8Nw2RWxCI7dnAllt2U70jQkkt49Mw61s7VnsxdZddLNxfFQMxj2b5UrsYctjMZh3DNbuKftMSAT/SIq/hEM2g/DT21iCLcdxGUhYeAIVecfZESR1ABis9WWZ+9tCxMvC6MsgjvDQyBpprr5gUp4gGNxZ+zy+z+9O39nerpDEf0fZ5PughtB0Ou/Xxqhi8M5bMz210iA0aTPMfWqIOzCdhlhWzXb8GP/CWRvAU3Gj1ufOu7FxUD5FAh2XTc5RuTue9I16UqF3J2zeM/3baD6H2otYmLYadi90iOXaiP81TlTvLwLLaj7F4Zbq5TsZg79fcVkOJcHfDNnX7B6SR5Hw8/9a1BcpZA+8qBf7X2D8x86mxFxHUqdVMjz7sj6iqEmtSdOpKnK6M3hr2dZ26jxq3g7Ya5lOihcx1idYyjx/nxCu5YaxcKE92e6eWuwPvpVy3f1zQFUE6SSzGBvrttyA3gTtZC1z051c9O8HY09ohQIhRJ2gddJO/nS7iGKtZ7ZJ76HcblTO+wAPUwJmKzlizfJkXmykmA0k+QI125+FXbXDR95iTvp3deum58a0SnG1omWOFnJ3kx62CS4M1s6+sTzBB1U1TuYVl3U/Ue4qG2CplCQ3XefAj7wp3gsUzaMjKw55Wy+YMaeR+daMP0hVoLLbMvfMqrYRx1QkZth10+U19HjPp/rTTEWka42YaIqiRvmdjG25hRp+9VbE8NZRKyR0P2h6Df+dK9Wj0pSqfr6vvtMTg0ULkse+ZUSQCSfU6xt0ou3enrMAempJPoPOjFA6B56gGY8xOnrVdrlerGzV0QbJHuVWbE6wJJ1GnMjkOp/Wu1ZftMJAZOuupLCNiCBz8OtXLPHkWItKsRBAEiBlB1A1gAb11t8gkubEn7bIzTI7M3dAPsZsk77ZtJr5fxBWQZUhC5lToA2QzqI7wK+YitSnxHaP3ip27yGPQoWPyqHiPE7DrDXLbb7C4TruIKQR4Gq80uwsyxtuIsDw+9etm4ihlAXqCc2wXfMdDt0qC7cLLmAZoLB2MkZs0RMact+c9a0GD+LLdpCjZriwAAqhSuXaM0aRpFJ+P8eF+IDqF2BcZZnU5QN40nN+cyi6l9VoRkqdtxb25GxI8iRULXKn4ZhO2vJanKXJAPjlJG/UiPWueL8KuYd8rjfY6wf9f51q9tIo1OFxEKyksRuAGhcx0zQRryHXWqup2BNTYewG17zabKNAxMAMelMrWCUEBmlvwjT0n/ANq8nE9JwpaQ1faXKj9+hzwfDQCx32/X8qo4rG3bbsBLWpkaTAJBjNvpqBrV/EOw7uXKOg106zzqhi7QYa7jbWPyPKvnpVnVqOc9bkpdx1g+J5soaASYJ1gToNpO+vkK0GC7v2MRb15aGY02JrGdnGo0HXbw0nWtTw3jVplCXERD5DIf/SfDaoVadtYoghv2zc7yR/VWPLVqAsnOGVlE9koEAaFdddSNV5Rr1qlfwyg6WMw3lWUDcaQzDX5ab1ZwuJQo0K1sL3u8htiDCsddOa/Os3LQmUMFgnVbnaOou3zlBJnUg6aDnyieVK+KcM7LCBCi9obkxpAABHLcRB8zTRnXEkjRrKyJH3n/AHSNgB7zV2xkuu9u4qNlyso1LQQQSZ/nUb1aptPX8s5Yq2sEXt2cUyi5iLaaBWBV4J12jtMs+RJHIVX401u41sn+lFxXY22IUZQP6NWCQ0Bi27GSHjc00wWGOHJRXNy2SSqky1skzlDallJJ31Ec5q3f4fbAB7EMxbMQAsy0JJkgFYUTOkCYrsalp39/gvozjCalJXF3CuG2zbQlGOZQxYt3fH70mTJ16mqPG+L2lBTD21uXFIUwuiyMx2+1pGu2tNcbh7zW2VBbtB82bMzEjP8Aa2GUEiZiQD13pIvDrNlcqObj6aiAi5VCmN522nSfCkUm7vwKpu7bRb4g+l1RuWtL6l3P5ipcLZmAdgbCnyVDdufMGoGMlj+K40eeW+i/3lFW8O8z0ZiR/wBy8V/wBq0tcy5FHF4xlzLyiD4d7tJHoLfvV9sdpm1AHaadNQkeiqD6UqxXfvODtMe+Wf7oj0oxDnsUB0Lmfcz/AJ/lXHBWjEIY8VHa3Ah0JjznKv8A/VKixSWYTrv1IGhHv9adYhf/AJlm/Cbh/gyn86W3kzooPN3b0QpP97T1qmKVr++ZZCbjsWeHSSRyWFHrLH5Ae9OsEE7K7euTktKzQDGbLPPxgAeLCkVu72Z0/C7+shFqbjN4/sIQAkO6JtyQvc9CWy1J2zGujNtKJTw/+05kHdwlpT4O/wCkn3qfD/H+JZszC3kB1QLpl5gMSWmOc+lZtcAw+4fUfrtT7gXAHuMoKkoWGYx3Qs97vbExppXJVVtE3cOK1Zq8VfFvEXBvs4MMQoKBRtz0O5AAnXWpU7RxmDBB92IefFo0jwB9a6wtzPcuuRu2X0URHtHzqTD2shI5QpnxHdPqQF+dZZWvoeG9zm2WZSrqFaOma2ehHh4GCPnWdxmFIcqUyNuAJZSOoPStZUd6yHUqZAPNSVI8QRqDV9DEToyvFtEXFMymI4NdClhlZVBJysDA5nWJ2G0nSlDXKs8d4LibLFhnxFrqCWYD95dSCOo08qVLiQwkGf559DX2GDxUcRG637DNUg4kzXKia5UbXKia5yEknYASTz0A3ra2krsq32JlMn67DnHPxIHrXF5Gzssd8FgVGUagmQoGh2Ogrj9r7M22VpLgkZQPssCrCWB70EgjLpNVXw10OCV7NgAygkLoo+5P2m01A13mK8+vj4Rj/Td2Xxw8m9TY2vh+zetLctm7Zb7rGWGdYJDKSGVgY1U+IBpw6HEWsmJCm4BlYqIDdLimN/DQg7iCJzWF4heQrNuAQGOZgqiHNthEEg5lI36da21gW7yhrWo0JWTnXzEzHiKzYfFrEdWf6uzkztmtjDcTwl7DuuYlk1yv1GmjeIgaHppS5n1138fGt9x9ctgq6dqrEKACFuZ2MJlBEO0kREHwOtZa7wDFXrNt84ugDurMMvPIQ4UyD90nSK8/E4V5+on+C5rNDM2HDcXm0OrAbkjbw59K5u4O6XEZblsFQ5gg5d2lZYaad8FQcgEbUkxF5rDQ4ZWECGBBJJE6aSAJJ/8AanL8URQhF6CYjKA10zyRBIT2Pj1ry3TcJbb/AJIwqOKaXMgv4dD2qhVm01twT+8oJBJ5QD7irVzBWCzoO65E66gc8y9Inaor91CrNdC4ftXQtmac4AAhgNLZ0H2ZETMamrT4VA7MSQ5EEny5cuh6GoNtLd+uhWT4TtVtgFkcgmDLAFfu6gHWI1g1ZwV7M2V7ZVW7pkowIcFSNCZidZHvSvhfDRYUgOzSZJMa6QB6CrpeqpSWbQHzGM6rltqub7OuirG5PPToPlRbtwQxg3AApcDKTHOATBrnH8Q747rZ3RbmWBqSSrDNOWcyOYJ2qvhLt3OrtlQCYtiHmRHfbwOvdiOprrTStt+/vwA0tYg2Qxu2yANnXv5p2XIO8rRvoRoTI2psxMkERlJXl90wDpyMT61neG/E6PfRCLnavd7MKQVVRIlp15agb9Y3q1c+KLeUMqu5MSoAlSRJDSRseknUEA1Y6crbC5a4hw3td3IGkCFIBG52nUGN40FZvi2Dw2XvXb7R/wBMCNepYZT71dxXG7jghe6D0mfU8vSKyXE0KqA1tuQDdq7qI8G5x1q+jB31ZFs0+buWv6yn2e40/wDmVfsMALQ6ZSf7Ns3PrdHtXqtw3gzEAFdYEjrp8q5zX9e6vP8AOPvc9B716jwt9L+RtULHicyGbmzOfdW/OKaMgkRsMqj+2zH/AAWyP7VesK9/8K8vprz+fy519vXbqgNCwA5bpoe7GsiR570lhLu9/IZTy7tR2lyetwnyBdz8rYpa6jsww3y5fWSzx/3GA/s17Nda93cqjYZpOkkjbWdNffntUYW+E1MtPLKNMvqPtesVBYKytfy9RlPKbmBzqIIDGQD0ANy60/8A61Hh60y4ZxBVQK9tiOoCssGNwTMwBy5V6Jca/rCrtv4yep10j577VJaN4g5go221+9rufw/X0qD6Pb+ry9SUU47HnjWrDbWJ8yU+hn5VdtK7Fc0KqEFUUkAACBO2b1EeHOtmL14yQqxLAdTDQPvdJP8AOvy3evn7qRJ+Rjr5/wCnOPy5/d5epKUpy0bMtZshQQNJJPqa7rT2r10hhCllyjzJgnSeQ8dZoYX4WIzd+R3cv2hlB5xlnbWufLP8vL1K8hma+itIrYiR3VIMSNNNp5/1utfWN+TEHvaTl+zOkQem86/UPlv+Xl6jKZqahxeAt3RFxFeeZAn0O49DWsFy/wDgUaj2nX728fz05RsRGqrMb+M+B/nryqUej3F3U7f69TuU8s4l8EEHNZbMo17NjDEzsHkCI01jzrIcVsMmIZCgt5tACCSoHNS+oJ/EPQ6V+kl213oitjpVpK06ja995xQUdkfnHCLkcN3G0AKtbXKY2JA0J8a0o4zZukB0RnYkKpAzBZyKoJ1Z2LctAGk/Zr2mKIrPLAZndy8iLg3zPJcNi7V92dSDkzW88jI5DJcfL+JVYL3ttTvSxMOLYzo0AZGDqxUkMikFzOaZYtB2ETOte2xRFR+XdkvL1I8LvPF+G8XzYtL2I7S8qj+iDf8ALU7XiCYLsJgbwQfEa66iOO0tMGB0LKRuPuuOcba6jwrdRRFb8PGVLRu68/ElKnm3Z5piuI2kX+nt3IG728rrHVkbUeOjbbmlvZ4B7bPZdbbsO7dt2GUnwZCoUjyyzXr0V8ipVk6itp/tX/g4qXefnv8AYwHDHNdufjdgFHoNvAAR5VbVy6NbuOqSCEcAnJO4Yk95TPQZSZHMH3qK+RXn/AP7vL1OcHvPBrl97UIdSpAOY6x1nn4HWZHKuv8AeqSAZBO3P6bDxr3eKIqD6Mi95eXqOD3nhvEeN20tWWM5c960WHIrluCRuQRc5dKz/EfiwyVtAAbZzv5gbe/tX6SiiKsj0dTWr1HB7z85fCSMbpvZ8+VLzOpPezLZcJqdNyIOkAnxqfCWwANScoC97RwPwt+IDkfrvX6GiiKslhL/AFeRHgd5+esRbDcrbRybQ+4mPakuPvZSAsL/AFbxf+6dvav0/FEV2GEy8/fiOB3n/9k="/>
          <p:cNvSpPr>
            <a:spLocks noChangeAspect="1" noChangeArrowheads="1"/>
          </p:cNvSpPr>
          <p:nvPr/>
        </p:nvSpPr>
        <p:spPr bwMode="auto">
          <a:xfrm>
            <a:off x="215900" y="-660400"/>
            <a:ext cx="2733675" cy="1666875"/>
          </a:xfrm>
          <a:prstGeom prst="rect">
            <a:avLst/>
          </a:prstGeom>
          <a:noFill/>
          <a:ln w="9525">
            <a:noFill/>
            <a:miter lim="800000"/>
            <a:headEnd/>
            <a:tailEnd/>
          </a:ln>
        </p:spPr>
        <p:txBody>
          <a:bodyPr/>
          <a:lstStyle/>
          <a:p>
            <a:endParaRPr lang="el-GR"/>
          </a:p>
        </p:txBody>
      </p:sp>
      <p:sp>
        <p:nvSpPr>
          <p:cNvPr id="14356" name="AutoShape 18" descr="data:image/jpeg;base64,/9j/4AAQSkZJRgABAQAAAQABAAD/2wCEAAkGBhQSERQUExQWFBQVGRQXGRcYGBYXGBoXFxUaFhcYGBwYHyYfGBojGRgYHy8iIygqLCwtFh4xNTAqNSYrLSkBCQoKDgwOGg8PGiwkHyQsMiwwKTAtLCwvLCwwLCwvLCwsLCwuLC0sLCwsLCwpLCwsLCkpLSwpLCwsLCksLCwsLP/AABEIAK8BHwMBIgACEQEDEQH/xAAcAAACAwEBAQEAAAAAAAAAAAAABQMEBgIHAQj/xABJEAACAQIEAwYDBQQHBgQHAAABAhEAAwQSITEFQVETImFxgZEGobEyQlLB0RRikvAjcoKissLhBxUWQ1ODM6PS8RckRFRzk+L/xAAaAQEAAwEBAQAAAAAAAAAAAAAAAgMEAQUG/8QAMxEAAgECBAIIBQMFAAAAAAAAAAECAxEEEiExE0EFIlFhkaHh8BQVQlJxMsHRI1NigbH/2gAMAwEAAhEDEQA/APcaKKKAKKKKAKKKKAKKKKAKKKKAKKKKAKKKKAKKKKAKKKKAKKKKAKKKKAKKKKAKKKKAKKKKAKjc12aic11HCJzUDmqtzjloX/2ctFzSAdjIDAA9YO3h72LhqSZBohuPULGq+HxwuMwGw5/Kp3NfJfN8b8zWGUVlva1vp+6/417DS6MOHmb1InNQk125qFjX2yPOZr6KKKxmwKKKKAKKKKAKKKKAKKKKAKKKKAKKKKAKKKKAKKKKAKKKKAKKKKAKKKKAKKKKAKKKKA5Y1C5qVzVdzUkcZkPiz4cdroxVnKWQAsjHLOQaMrbBgOsaqDNZ/ivxs1+12Mdi5JW4CRmI00gSwG86a9ImfSLgneqotKslVVSdyoCz5xvUXTbejOqolurib4dsIlshWNxzBuXCtxQxMwFzgd0DSBtvoTTFzXOPx6WlLuYUa7Fj6ASTS/C8es3fstEBSc0rEjYk6Ag6VapQhaN1czzld3LbmoSagwfFrV7N2VxXyEgwRprE+R5HnSzjnxKmHZRlZyZmCsAAHmT9qRt/pNrqRiszehS2el0UUVlNwUUUUAUUUUAUUUUAUUUUAUUUUAUUUUAUUUUAUUUUAUUUUAUUUUAUUUUAUUUUAV8Nfahxd7IjMFLZQxyr9owJgeJ2oAc1A5qHBcTW6PssjD7SOMrrPUcx4jSpGqUWnqiMtBTc+IrH7R+zZx2sAgQYJJjKDEFvAePQ0h+KPiQAtYtFi4+3lzjLMiAwjvDSRP3hvrGZGIuDHG+kqpa4zKttyN4AJZCTmEiVEaeVU2tst4t/TZSVKtc7xkEkrmIVl02MfrXn1sS8jSa9DJOcrbE/EMc1y0ttu0KpqDlZgukAGRovLfmOkVVs3SEbvCY0Dd7cEagkGBqdo1qbiGCzovfYKCdGIOpmYPIz60LbOQqriDGkeZkZt2318a8zPtdlDUnf3zQq4XibiWmyXYDrc0RpIiZMAkq0Dc6+m8+Lti5eVslzvSWZjbt5u73TJuFZy9CJprZ+E1uW8vaLnjKpKlDB1IORgWmY78xJpfiuDm2wS5ZfmQy3VM6jUZljadN9fQ6lWjtc7KLPe6KKJr1z0wooooAooooAooooAooooAooooAooooAooooAooooAooqEYkZyn3gob0JIHzU0BNRUNnEZmcQRkIWepKK+nowHvU1AFFFFAFFFFAFcOapYvjlpDGbM34V7xn6CkmL469yYBRRvG8eJ/SslbGUqW7u+wi5JHfHcQVIKv3wWGZQuZRlJhyTBEgDRSZI03NUMLjrj9267MBDEZcmdSxWA6gAkEEld43iRXDW2ujJaKi40Zc4JXQyZjqoI2MSDBivuKwXYX1UspY25aJgNIkCTMHKSJrA68pwdRe/wCS2E1Km+1HWKwVlieztLbmJygAkiYYkbnWlWJ4GWIghY57sR0BI7vpTfOOtE1hlNyd2Y5dbVihvhi2fvNM+czuCOYmrv8Auq2VAKg6R0nzq1NV8SSBoSfKag5HLHy2yW9JgHxkT49KUcTxWclSZWdB5aSOldYu4Z1mfH/Wl7vJrPKbZFs9dxV3KpbpH1E0k4Nx0RbR4BuNiD0AC4jIo8SWdRSvDfEmawATPaId+q2Lek/1gxPnX3B4LNjbCzIto17eSQ1y5l+bD+Gvqp1GprL71PQppSTv73NpRXAuCSOkfOu60lYUUUUAUUUUAUUUUAUUUUAUUUUAUUUUAUUV8NABNIsNiGPEryk90WLUdNXafWSa5xnERZU2C0t90E942iCAddTB7k+AJ3rKYbi0YlrhJ/pGwoG4Pfu2iB7E+5qirUSt+SyK3v2Go+DsVmS6zMTnv3SskklTDDf90jTkAKd4nHKhAY7yR6ED6sK8ys8WazCzBXs5nSO0w536EC2o8xVn4h+Kludm4YTkywJMGcxJ9VG/IioQqqMVcjVks7N83F7YUtPNljmSpIP0NWhfWSJEjf2B+hHvXk1viF+8ts2k5lyzHu5j2evIHVXMa/bqd+FYh57S/ofugEjZRrsDogG1Uzx0Id5TnHt/42urcugdmVUtkDQGZS0BlKO2bLzVgp7wPiVGM+KL16QzkDovdXyP4txzO4qs/AiAQHGzDbTWN9eRVT6VDc4GxAVrndCldAZ7zMSRrp9qs0sZGpC0tO4sUouPWOlxvQ+1MBx0swLAEDlLaCIiSSQvOBSzCcBS2CM1xhyBYQogAKoA2EeetT/sijl8zXkSjbRO6MtmtmPuDYmyMRbhjq0CTJnVR90aGRGtU/iFS2Iu6lTnMEbiIyx6AelL7CqroYgBlPswNXcZfNx2dt2M/oPQaelbKD/puL7b+Rvwivcp271wbvm9APpUwxzeFRstU7uIIO3uK44xXI28Gm/pRbvcQcDQ/QVFa4zcB3B8CB+UGqT3Sa4zVW7E+BC1sqNThMel4FdiRqp3jbfmKq3fh7vd14HQifnOtK+DAm9mUaW0dmPIKBmMnkCARPUitLh8YriQRUXBPVo8nE0ownaJjsKLiqyFjlg8wREkmNJBgxUuB+LbloXMv/iG2tsNsQqqjKB07zP/ABDoKmVfrUGI4Kr6r3W+R29j3R+lX0sW815sojUaNCPi8uktILXSTH4SndHXQ1tOGcbtXUU9oskaiRO5HPxB9q8jt4C4AEyksGWIBYasIOk6aGtA3wybYbs8QzNbthggQnMwWdweZYnnGbmJrdDFuO7T107y2GaV2lc9DvcRQFAGXvNl3HIEn6VP+0L+Ie4rxkcVct3iDBaDMQSrrOh0+0KaHHrlPeYMJgC4x5EqNz0rbHEx+pNeZB1H2HpWI4tbTck/1Vd/8INUbnxXbG1u+3laYf4orD2MSGOl48zqbm0xymra3nH/ADSfJmrWqfEV4S0/BU677DQv8YN93C3T5yPopqB/i+/93CN65z/lFKkxT/jb3NTLdY7sfc1B4Wp978EOM2TP8VY3lYj/ALbfm1c/8XYwf/TT/ZYfma+TXyo/By/uPyOcVnX/ABzihvgyfIv/AOk0D/aBfG+Cf0LH/KK5iipfCy/uPwQ4siT/AOIj/wD2d7+E1w/+0e5ywV31zD/Ka+UU+Fn978Ed40iljP8AaNio7uHW34uHOukDUKOdLf8AjnGMxHbKschbTy502xmBFzePmN99jrtVMcJVWzE5Rzbf3DGD8t6w4mhVhFvPp4HVNydrlHG8RuX8rPcDXLbDI8AESY9iYHrSq7ZvXDlUOzC1bEiftIykQeoOnoKbphCjM+VbtlWKkgRzQgjJ3CNVYAgHYana0HCOzKQUazduLr0Klo8NVP8AaNeTxJR0bua5Qko2lvyf7Cqxwe/iP6S6wHaC0ZMEwBpCr+6eZG9XX4L2WXs7QfLJL3O8BppCDxO/KKdWEyqq9FUewAr5cRNS2XqZjy/0qvjNvUo0vdia7i75+8ojkAPzB+tfLPGrohWt9o37u8eQ09dKcHBJM5Fny/majvYGWDqQrDqCVMiCDGu3So9Vkrohw3EA5KkFHG6NofMda4xuOS3GdonQCCSfIDU713dXOQHXKwJysD010O46wR9KjXAqHz6s+2ZjJA6DkPSoNEWCXMwmCPBhB9q4epXNQ3OdcIkLn+f586MNi+/kbzU/kfY+1VcVd0fyB+TfoKr4m9GIt+BCnzBYfWtEItao04WeWdnzHN+8F8+lUsLhe0cF3W3bkSWuICFnWASWJjbu1HxO/wB5uiqB6kt/pUbiFY/hYg/w5vpUpt3vbQunipRk0khlxTD4UAJh2uO05mdgAuQISQNAfHb1pDfY5dNzlHuQPzq2rw8cwl0eottH0qrc0dOkx/db81FQn1ne1iVHFOzUwtkqsqSCVyyOjZlceRCkVWQ60wKDKvQnEf3Deb8xVHLqI5/6/pTK7nnTu3qba0qsuaB3onzH57619t4RRy99f9a7ACjkAJ8BXFkAyYJnmY9gDsKzWIWLOBwAN0NyVWzKASWA1GUaiQZ36mrHEMTEJMh0LGQVcAsMoMQRvSvEY5rILoSpgxMkAxpB23+6fTWlGP4o7tmksSCN4mfsnzyZZPVK0RmlCy3L4XatFal21we20kDLm17vTYGTOp1jzmocRwUBpBXkYJg6SOZ1mYq7wrEqwIDAsNWEQRymDsuwEaAACSZqliODsrs+ZnBMxGYjrz1HlUqVapmsn4lUouOjR3gOEtBLQumh7p1PrtP1q0LMcwfKosBxFg0iSNoO3sI19auOxJ1ETr09hyr6rCS6m1mZ5oq4u66/YUMOpYfSRSo/EtwHKFSfIn/N5e9PrljMu2YdBrp1jePKljcNUMSDppA/Wd6hianDerZrw8aLT4lxjw+5eYTcVFHgST4aAkR61bpEzMp1YQOWv1mp8HiLruIJYSJGkRz251RSx6by2f8A0olDXQbUV29uP0NcV6hWFdAjnt/O9c1y6TXGCvcxonQ6eKmT/e09qgvXs0iRB5FW/Ig1c/ZhUeJwhykJAaDDGCAY0MTr7VgrYSNV3nr4k4ya2F1m69sFVCFSSYBupqd5JLTVHHYmDbBt5B2eIXunN9sKDuATqZ8TT+zhTAzRMCSJiecCNprnGYW3CtcCjLsdumkc5gaeArPPo6Frr/paq0r6u5VxPEHP2BlJncTE9OpHU6eFU/2EsxZgzvoCS4B02ERAHhFW7/FLUHSQdCCuhB6ggg+1FjiCkDKDGwGZtPIHaqfh6ENE0yKbZ9sY1gIVQQP3wY9hXacTP3kjyP5Hf3Fd27qNv3T4z9Zrs4RNTMxr1+lTjgoTV0l5hvkQ4q6GKZTPeU+I11HhoTUjioO2sloziQfT32jx8KtrgxVUuir3yyJzzQtmVhLicWZ8pPiNQPkwYV8sYomSRoFUmNYkSSfz6TTLE8DDNOaNG0jeVy/PTXw8a+YHDDQhYJSY2EiCD0jSfWstXCyp2hJb8yNxSUBeNxoD5ZlH0+tULzTcRjyILeeZT9WNPbnBGQAqSxjYQdojn+786xnEsYbeLuAxlORWncQQ86ayNd/0qUqMoSyte/bCnlaY2VszZfxFR/AQp+s1exLg2C34zPr2hs6+hFLMM0uvULcMcwTbDQeh20ql8UcXy2zYSZzlSY2AFpyJ65iPQ1XkzNJEnLRsm4fxLtb9xpGTtAFGmzKxJ9ZA9BVy20o5P/KuIfdC31mkPwusMw0jMCNCD3Q/ONd+tPsg7HF+do+1s/nXaiSnbu/g5F3RbVIFsdf20/8Alt+tfbOCC2+0bcgAD139tKZYHBaqxGo7SPDOBM+MA71W4toUGXk8GdN0OgBj3HKs+bM1FHW7uw/ZZ3ouHTx0A8yYqFb03SvRZ/ieB/gapWugEAkT0nX2rI1YiJviC4i9nbgZ7maHIzMMsHQnmSYiqeCxGUyw6hhygiDBPLmKj+NHc5O7AQkhhM6xB+XuKhweIFxFbQkROmzRvHzFWLZM9fCpOlpuPuH8JAK3STnAJhSAADPdMjvfLY+FM710LuDuBy5kDrruJrKWg6juXGH9bv8A1IrrNc0Jclg2YEaDbZgZBFXvhtGeeHqyfW17zVtbEzAmqV7EkHXQi3eMfvKbcfIg+tR4HiGcdme48aFdQfEZp1/dNVLli4gIc52OcBtYOZQIHj3F08asw2IqweVPTsZjqUnF2a1G+CMgxspCg+SKfqTUPE8PdLd2SnLL+YGoNLTcuW+4zT94iWiTsI0EgeFdNeY65j7kfSvpqT49PUzvqsiu4F4+8p6wZ+dQ2eGEHVmbz2+lWhfaftN/E360LdbmzafvNVfwS7RnL3C7NwHUkJ+9/lB19qYUgN4/iP8AEf1r6Lzfib+Jv1rXTpZI2vci2PqKQnEN+N/4m/WuGxjfjb+Jv1q3KcuaGis03EH/ABt/EaibiNz/AKj/AMRplFzW2rkbgMDG/wCR5VFibCXBDifr7iPzrK/72u/9RvkfrUNzil7Y3bg9Y+lcdK+4zWNAeAW+TsPY/lXX+6FUE5ncj7oKrPqQazlvHYhvsPebyk/QVWu8Xvgx2t0eBZgao+CpX2R3iMa4p5MFCvgWY/WB8q+YdoMmCPLX3kUmPF75/wCbc/jb9ajHGL25vXY//I+p5Deq3geal5Eo1nF3Q+ayGIOUEk69Y15xvJnnT3hqEQMhA5lzlHpEE+xrz4cXvkwL14k7RcufrTXBveGty9cO/d7RiPXXX+d6rxGXCrNOevJc2aZ42rWWWWxpOJcfVGITvRzJMenM+elQ4PiLXpJjQxz6Ttr9azjNJmmXBwYY5hHTORr1gD+Yr5zEYqpW/U9Owzjy5ddR3YJ3EyRHhBG9YT4md3uEuhBEQ2a82UE7AsxWJGkR4VtreIUgjMsqJ3+7zmem/qaUYkG5avMoIN0oiSYJCsAp0OmpY+VIYmollbuuw41cx2FxBSTEyGUz+FwVaBI11zT4VXxAKs6OQdEPezSQoAt3ViZfJIKncTudtBjODg32t2QIRATmMiQmszOpJHuaRYWwFuoxYIgZQI7uUEqGBjWYJHj4VohNPU5ysS8Nw2RWxCI7dnAllt2U70jQkkt49Mw61s7VnsxdZddLNxfFQMxj2b5UrsYctjMZh3DNbuKftMSAT/SIq/hEM2g/DT21iCLcdxGUhYeAIVecfZESR1ABis9WWZ+9tCxMvC6MsgjvDQyBpprr5gUp4gGNxZ+zy+z+9O39nerpDEf0fZ5PughtB0Ou/Xxqhi8M5bMz210iA0aTPMfWqIOzCdhlhWzXb8GP/CWRvAU3Gj1ufOu7FxUD5FAh2XTc5RuTue9I16UqF3J2zeM/3baD6H2otYmLYadi90iOXaiP81TlTvLwLLaj7F4Zbq5TsZg79fcVkOJcHfDNnX7B6SR5Hw8/9a1BcpZA+8qBf7X2D8x86mxFxHUqdVMjz7sj6iqEmtSdOpKnK6M3hr2dZ26jxq3g7Ya5lOihcx1idYyjx/nxCu5YaxcKE92e6eWuwPvpVy3f1zQFUE6SSzGBvrttyA3gTtZC1z051c9O8HY09ohQIhRJ2gddJO/nS7iGKtZ7ZJ76HcblTO+wAPUwJmKzlizfJkXmykmA0k+QI125+FXbXDR95iTvp3deum58a0SnG1omWOFnJ3kx62CS4M1s6+sTzBB1U1TuYVl3U/Ue4qG2CplCQ3XefAj7wp3gsUzaMjKw55Wy+YMaeR+daMP0hVoLLbMvfMqrYRx1QkZth10+U19HjPp/rTTEWka42YaIqiRvmdjG25hRp+9VbE8NZRKyR0P2h6Df+dK9Wj0pSqfr6vvtMTg0ULkse+ZUSQCSfU6xt0ou3enrMAempJPoPOjFA6B56gGY8xOnrVdrlerGzV0QbJHuVWbE6wJJ1GnMjkOp/Wu1ZftMJAZOuupLCNiCBz8OtXLPHkWItKsRBAEiBlB1A1gAb11t8gkubEn7bIzTI7M3dAPsZsk77ZtJr5fxBWQZUhC5lToA2QzqI7wK+YitSnxHaP3ip27yGPQoWPyqHiPE7DrDXLbb7C4TruIKQR4Gq80uwsyxtuIsDw+9etm4ihlAXqCc2wXfMdDt0qC7cLLmAZoLB2MkZs0RMact+c9a0GD+LLdpCjZriwAAqhSuXaM0aRpFJ+P8eF+IDqF2BcZZnU5QN40nN+cyi6l9VoRkqdtxb25GxI8iRULXKn4ZhO2vJanKXJAPjlJG/UiPWueL8KuYd8rjfY6wf9f51q9tIo1OFxEKyksRuAGhcx0zQRryHXWqup2BNTYewG17zabKNAxMAMelMrWCUEBmlvwjT0n/ANq8nE9JwpaQ1faXKj9+hzwfDQCx32/X8qo4rG3bbsBLWpkaTAJBjNvpqBrV/EOw7uXKOg106zzqhi7QYa7jbWPyPKvnpVnVqOc9bkpdx1g+J5soaASYJ1gToNpO+vkK0GC7v2MRb15aGY02JrGdnGo0HXbw0nWtTw3jVplCXERD5DIf/SfDaoVadtYoghv2zc7yR/VWPLVqAsnOGVlE9koEAaFdddSNV5Rr1qlfwyg6WMw3lWUDcaQzDX5ab1ZwuJQo0K1sL3u8htiDCsddOa/Os3LQmUMFgnVbnaOou3zlBJnUg6aDnyieVK+KcM7LCBCi9obkxpAABHLcRB8zTRnXEkjRrKyJH3n/AHSNgB7zV2xkuu9u4qNlyso1LQQQSZ/nUb1aptPX8s5Yq2sEXt2cUyi5iLaaBWBV4J12jtMs+RJHIVX401u41sn+lFxXY22IUZQP6NWCQ0Bi27GSHjc00wWGOHJRXNy2SSqky1skzlDallJJ31Ec5q3f4fbAB7EMxbMQAsy0JJkgFYUTOkCYrsalp39/gvozjCalJXF3CuG2zbQlGOZQxYt3fH70mTJ16mqPG+L2lBTD21uXFIUwuiyMx2+1pGu2tNcbh7zW2VBbtB82bMzEjP8Aa2GUEiZiQD13pIvDrNlcqObj6aiAi5VCmN522nSfCkUm7vwKpu7bRb4g+l1RuWtL6l3P5ipcLZmAdgbCnyVDdufMGoGMlj+K40eeW+i/3lFW8O8z0ZiR/wBy8V/wBq0tcy5FHF4xlzLyiD4d7tJHoLfvV9sdpm1AHaadNQkeiqD6UqxXfvODtMe+Wf7oj0oxDnsUB0Lmfcz/AJ/lXHBWjEIY8VHa3Ah0JjznKv8A/VKixSWYTrv1IGhHv9adYhf/AJlm/Cbh/gyn86W3kzooPN3b0QpP97T1qmKVr++ZZCbjsWeHSSRyWFHrLH5Ae9OsEE7K7euTktKzQDGbLPPxgAeLCkVu72Z0/C7+shFqbjN4/sIQAkO6JtyQvc9CWy1J2zGujNtKJTw/+05kHdwlpT4O/wCkn3qfD/H+JZszC3kB1QLpl5gMSWmOc+lZtcAw+4fUfrtT7gXAHuMoKkoWGYx3Qs97vbExppXJVVtE3cOK1Zq8VfFvEXBvs4MMQoKBRtz0O5AAnXWpU7RxmDBB92IefFo0jwB9a6wtzPcuuRu2X0URHtHzqTD2shI5QpnxHdPqQF+dZZWvoeG9zm2WZSrqFaOma2ehHh4GCPnWdxmFIcqUyNuAJZSOoPStZUd6yHUqZAPNSVI8QRqDV9DEToyvFtEXFMymI4NdClhlZVBJysDA5nWJ2G0nSlDXKs8d4LibLFhnxFrqCWYD95dSCOo08qVLiQwkGf559DX2GDxUcRG637DNUg4kzXKia5UbXKia5yEknYASTz0A3ra2krsq32JlMn67DnHPxIHrXF5Gzssd8FgVGUagmQoGh2Ogrj9r7M22VpLgkZQPssCrCWB70EgjLpNVXw10OCV7NgAygkLoo+5P2m01A13mK8+vj4Rj/Td2Xxw8m9TY2vh+zetLctm7Zb7rGWGdYJDKSGVgY1U+IBpw6HEWsmJCm4BlYqIDdLimN/DQg7iCJzWF4heQrNuAQGOZgqiHNthEEg5lI36da21gW7yhrWo0JWTnXzEzHiKzYfFrEdWf6uzkztmtjDcTwl7DuuYlk1yv1GmjeIgaHppS5n1138fGt9x9ctgq6dqrEKACFuZ2MJlBEO0kREHwOtZa7wDFXrNt84ugDurMMvPIQ4UyD90nSK8/E4V5+on+C5rNDM2HDcXm0OrAbkjbw59K5u4O6XEZblsFQ5gg5d2lZYaad8FQcgEbUkxF5rDQ4ZWECGBBJJE6aSAJJ/8AanL8URQhF6CYjKA10zyRBIT2Pj1ry3TcJbb/AJIwqOKaXMgv4dD2qhVm01twT+8oJBJ5QD7irVzBWCzoO65E66gc8y9Inaor91CrNdC4ftXQtmac4AAhgNLZ0H2ZETMamrT4VA7MSQ5EEny5cuh6GoNtLd+uhWT4TtVtgFkcgmDLAFfu6gHWI1g1ZwV7M2V7ZVW7pkowIcFSNCZidZHvSvhfDRYUgOzSZJMa6QB6CrpeqpSWbQHzGM6rltqub7OuirG5PPToPlRbtwQxg3AApcDKTHOATBrnH8Q747rZ3RbmWBqSSrDNOWcyOYJ2qvhLt3OrtlQCYtiHmRHfbwOvdiOprrTStt+/vwA0tYg2Qxu2yANnXv5p2XIO8rRvoRoTI2psxMkERlJXl90wDpyMT61neG/E6PfRCLnavd7MKQVVRIlp15agb9Y3q1c+KLeUMqu5MSoAlSRJDSRseknUEA1Y6crbC5a4hw3td3IGkCFIBG52nUGN40FZvi2Dw2XvXb7R/wBMCNepYZT71dxXG7jghe6D0mfU8vSKyXE0KqA1tuQDdq7qI8G5x1q+jB31ZFs0+buWv6yn2e40/wDmVfsMALQ6ZSf7Ns3PrdHtXqtw3gzEAFdYEjrp8q5zX9e6vP8AOPvc9B716jwt9L+RtULHicyGbmzOfdW/OKaMgkRsMqj+2zH/AAWyP7VesK9/8K8vprz+fy519vXbqgNCwA5bpoe7GsiR570lhLu9/IZTy7tR2lyetwnyBdz8rYpa6jsww3y5fWSzx/3GA/s17Nda93cqjYZpOkkjbWdNffntUYW+E1MtPLKNMvqPtesVBYKytfy9RlPKbmBzqIIDGQD0ANy60/8A61Hh60y4ZxBVQK9tiOoCssGNwTMwBy5V6Jca/rCrtv4yep10j577VJaN4g5go221+9rufw/X0qD6Pb+ry9SUU47HnjWrDbWJ8yU+hn5VdtK7Fc0KqEFUUkAACBO2b1EeHOtmL14yQqxLAdTDQPvdJP8AOvy3evn7qRJ+Rjr5/wCnOPy5/d5epKUpy0bMtZshQQNJJPqa7rT2r10hhCllyjzJgnSeQ8dZoYX4WIzd+R3cv2hlB5xlnbWufLP8vL1K8hma+itIrYiR3VIMSNNNp5/1utfWN+TEHvaTl+zOkQem86/UPlv+Xl6jKZqahxeAt3RFxFeeZAn0O49DWsFy/wDgUaj2nX728fz05RsRGqrMb+M+B/nryqUej3F3U7f69TuU8s4l8EEHNZbMo17NjDEzsHkCI01jzrIcVsMmIZCgt5tACCSoHNS+oJ/EPQ6V+kl213oitjpVpK06ja995xQUdkfnHCLkcN3G0AKtbXKY2JA0J8a0o4zZukB0RnYkKpAzBZyKoJ1Z2LctAGk/Zr2mKIrPLAZndy8iLg3zPJcNi7V92dSDkzW88jI5DJcfL+JVYL3ttTvSxMOLYzo0AZGDqxUkMikFzOaZYtB2ETOte2xRFR+XdkvL1I8LvPF+G8XzYtL2I7S8qj+iDf8ALU7XiCYLsJgbwQfEa66iOO0tMGB0LKRuPuuOcba6jwrdRRFb8PGVLRu68/ElKnm3Z5piuI2kX+nt3IG728rrHVkbUeOjbbmlvZ4B7bPZdbbsO7dt2GUnwZCoUjyyzXr0V8ipVk6itp/tX/g4qXefnv8AYwHDHNdufjdgFHoNvAAR5VbVy6NbuOqSCEcAnJO4Yk95TPQZSZHMH3qK+RXn/AP7vL1OcHvPBrl97UIdSpAOY6x1nn4HWZHKuv8AeqSAZBO3P6bDxr3eKIqD6Mi95eXqOD3nhvEeN20tWWM5c960WHIrluCRuQRc5dKz/EfiwyVtAAbZzv5gbe/tX6SiiKsj0dTWr1HB7z85fCSMbpvZ8+VLzOpPezLZcJqdNyIOkAnxqfCWwANScoC97RwPwt+IDkfrvX6GiiKslhL/AFeRHgd5+esRbDcrbRybQ+4mPakuPvZSAsL/AFbxf+6dvav0/FEV2GEy8/fiOB3n/9k="/>
          <p:cNvSpPr>
            <a:spLocks noChangeAspect="1" noChangeArrowheads="1"/>
          </p:cNvSpPr>
          <p:nvPr/>
        </p:nvSpPr>
        <p:spPr bwMode="auto">
          <a:xfrm>
            <a:off x="368300" y="-508000"/>
            <a:ext cx="2733675" cy="1666875"/>
          </a:xfrm>
          <a:prstGeom prst="rect">
            <a:avLst/>
          </a:prstGeom>
          <a:noFill/>
          <a:ln w="9525">
            <a:noFill/>
            <a:miter lim="800000"/>
            <a:headEnd/>
            <a:tailEnd/>
          </a:ln>
        </p:spPr>
        <p:txBody>
          <a:bodyPr/>
          <a:lstStyle/>
          <a:p>
            <a:endParaRPr lang="el-GR"/>
          </a:p>
        </p:txBody>
      </p:sp>
      <p:pic>
        <p:nvPicPr>
          <p:cNvPr id="60436" name="Picture 20" descr="http://4.bp.blogspot.com/-Lff2FsYiSNE/TmRbn2kebLI/AAAAAAAAA2w/8yuaDb4u3Og/s1600/Ecosystem-definition-3.jpg"/>
          <p:cNvPicPr>
            <a:picLocks noChangeAspect="1" noChangeArrowheads="1"/>
          </p:cNvPicPr>
          <p:nvPr/>
        </p:nvPicPr>
        <p:blipFill>
          <a:blip r:embed="rId5" cstate="print"/>
          <a:srcRect/>
          <a:stretch>
            <a:fillRect/>
          </a:stretch>
        </p:blipFill>
        <p:spPr bwMode="auto">
          <a:xfrm>
            <a:off x="7658100" y="3887788"/>
            <a:ext cx="1371600" cy="9810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4358" name="AutoShape 2" descr="data:image/jpeg;base64,/9j/4AAQSkZJRgABAQAAAQABAAD/2wCEAAkGBhQSEBUUEhQWFRUWFBcUFxUVFxQYGBgXFxQVGBYYFxgXHCYeGRkjGhQXHy8gIycpLCwsFh8xNTAqNSYrLCkBCQoKDgwOGg8PGikkHyQsLCwpLCkqLCwsKSkpLCkpLCwpKSwsLCwsLCwsKSwsLCwpKSwpLCwsLCkpLCksLCkpKf/AABEIAPYAzQMBIgACEQEDEQH/xAAcAAABBQEBAQAAAAAAAAAAAAAAAwQFBgcBAgj/xABDEAABAgQEBAMFBQUHAwUAAAABAhEAAwQhBRIxQQZRYXETIoEHMpGhwSNCsdHwFBVScvEWM0NikqLhY4KyJCVTg9L/xAAaAQACAwEBAAAAAAAAAAAAAAAAAgEDBAUG/8QAKxEAAgIBAwQBAwMFAAAAAAAAAAECEQMSITEEEyJBUQVhcZHB0SMyQoGh/9oADAMBAAIRAxEAPwDcYIIIACCCCAAggggAII5EdjHEUilTmnzEo3A1UeyRcwASUceM2qvayZqimllZRtMm79kj84hq3Eaif/ezphB+6FFKf9KWHxeG0sXUarV41Ilf3k6WnoVJf4axHTeOaMf4r/ypWfwEZtIw5I+7+fxh0KYAOWA6xOgLLwv2hUo3mHtLVAj2iUZ1WtP80tf0EUNS5YZyLlhZ3J2h0KJ/uw2hEWy/SOMKRek9A/mdP/kIlJFShYdCkqHNJB/CMUxGhmynKEFSdWYKboN/lEfJrkFThXgr5HMgvzsfrD9m90Rr+T6AgjJsM43qZJCTNE0M/nOcsOvvEdXi3Yb7QZSgPGSZW2b3kep1T6husVSg4jKSZa4ITkz0rSFIUFJOhBBB9RCsIMcjsEEABBBBAAQQQQAEEcggAI7BBAAQhV1aJSCuYoISkOVKLAesMeIuI5NFJMycptkpHvLPJI/TRjWM8SzsQmZ5xyyknySh7oHM/wASuphlGyG6LTxF7Tps0mXQpyJ08ZfvH+RB07m/SK3Kw7OSuYorUdVLOYk8yTC9DQpKeQd4kEUiTbVt4bjgXki1SwiYAddrW+MSkiuSVMlPq/01hGqr8j+R2LMLw8w2iylUxEsDMATmcF+kNqTW5AqifkTmmJIvYAP2htU42ggpKCCSQygNALmztE8KFSh5iH1cD84hK3hoiYZuYA5cps6SCbve0TFx9g7IHEJakrQtCXSgOlJQSCol+t+RibocdWGEyWLn7p2Z7A6mGn72MioUhQzW8oAfNybLqfyiRxLCFzQFeImQpm8wG99fun1i51spIT7onJBTMDpLxF47wxLnByAFDQ3+kQnDRQidlM2ZmSo5XLoJ0LH6RfAjOl9DpCSTxy2GT1Iz7CsOSCtKSF5SwOt9+3KJtVIfD927Pa8U+YudJr5qTlzrcJvlSpRYpfv+MPaGoqiFeOVpCbACwZ/n3jRPG3vZUpEnT4mqlW8iZ4SrEoVeWvuk6HqG7xeOF+P5VUfDmDwp2mUnyq/kV9DfvGVVOZKSVgKL/eF2e8J0rTvMh5a0sQNQRubXt6xVPCqsZTaZ9CQRnXC3HKpbSqounRMzUp7n7yeuo/DQkLBAILg3BG45xiL07PUdjkEBJ2COQQAEdjkEAHYieJeI5VFIM2aeiED3lr2Sn9WEP62sRKlqmTCEoQkqUo7AXMfOfGPHCq6pVMchCXTKR/Aj/wDSmcnsNoeEXJkN0OcZxuZWTzNqD5jZKB7qE/wpH13gl0+cBTMEh+jxH4PSmZMufLlBchtWtExVYghJShDMH35bfH8I0qNbIqsl8JlK8NQJNwL9YcT6/wAJkpRmGmbtCFNOUJCRKDqU/wCP9YeUmCzCtpgzEAMRpf8AqYx5JeWwfgiD4q1oUlKVBzq7a3tzi400s5QpeoDNsPSHH7ImRLBCczW2FzuYWXXJNOtQKSUi6eROxEQuBkqGuI4qmWl1Fhq727RCTeMpawFbJN0gghXU9oisTqkT0LlTH2yEWAULOdz2/GK1U4KqQvKnMqWoe+kORzdP60jX08cc9pPcqlkfos65oXVy1y1BAmS1KFmBZiCx56WiXqKxUtBVNAWgt5hz0ZQI0ijGpXLXICPtDLBF0kFlq0AO4G8XCXX5klJS+3m0+Bhs/wDTa9oiMuTzhUpC5qWQEhTkciQ+m0SqEz5SjMSoqGYgIcMx02MNqUfZZFgJb3VDRJ2I9YXw2pXMeVqvzMrZxuRqIVZVIZbEBxHJnGolzZsgkJzBwA7l8oLlrG4eJOgrEqTLEx0qUGZRGvJtzaFOMJRp6FSitRmgJZaTvmYC+o2ftFHquKkmUlSiRUJWksB5Vp37XALdI1wi5x2Eb0smuKZWRRKlMAlwTcbCyfXWIbhyUJmYy5hTNQ2QWALXv3vGiCnkVFOibMS48MLGupF+/aKvWyZKD4smWx+8DqC4boIIStaSWt7IgVR8cLZklRSpB+6TqkbagxcuD+O006hKmqeQVZQo6ylnY8kH5RUpPmWcwDTUlTclo37t+EM8OpkCctCtF+6+l3t6HT0inNijWr4+CItp7H0clT6aG8eozn2acSLSTRVBcovJWd0/wHs1vhGiiMLVGpO0dgggiCQjhjsRHFePpoqObUK+4nyj+JZshPqoiADK/bhxqVLFBJVZLKnkbnVCPSyj6RmlNQWS/wB5QA/OETNXNnFayVLmKK1E7klyYslZI8JMmZsFgHoDzjbBaUkUN2LrpikAaJLh312N/lCFLhuZTI/vCPIT91hfWLCE5gJbFv4hcEG47RLYJgSEKdw50Gp9YnuaVbDTYhTkpQE6GXblsD8HMWSkxgAORoPVxDSdSykhRWvzEs7WGwF9obInJScjhQI1IyktuBHGy5Xuy6MaZL1OMZwyQz6k/SIKZQLTKnlP3kgB/wCIlx+B+MPpKW6xK0oaSsk62A9LtGSHUS12yzJBNGdzQWSoPo59DEnh2MJMwZ7uoOeQfcxI0eEImSZiVoUVoUSlKSyiDoC9oa4TwtlqlS6kNKy+IwdmPNRDbEG7x0oRc46kYNLTGc6nmGoQpvItJdR0Z2/XaFahZls7kbEaGLpXYXLTLCpMsKSE+6C1i3PURUps1MxSpYQRyG3O/UQZMja8vQNUd/tJI8P7QFDaKD+b09PlEbW8YolAGSSVE2szXD6/q0OKejQlQUpyNEqAukb8xzvEFiGBykzPFVOCpalFVmCm+qn5fKNPSxx5H53/ACI5SFOKZE9ac7lSHzXLqJIZ22ADBopqpBUefbWJmvrJiFpImrWSAoZiSRcsC/0hnRYkqSrPLUyhb8x6tHcwxnCNSp/BW3bNRl0xlYTMKFHPLlhn2KQHH4xQpHEgWtQOZiUqDkahISQelni543UKVhUxRBCZkuUv/cmxs7uT3bpGRpirBDVbfyXTlVUXGsnzRMp0ywTlzrsNgWUT0Z9YkarDTMGYBhqht0nzZSdik2B6CG1PViZOSpblKadsoF5mYhwPRj6GEDiaXyS1HKlTufKQkOwvqQ7WiGm9kCZM4XXFUyVYhYBZelxcN1cRsXD2LiokhX3h5VjkofQ6xgCMUCJgOYkIWVXe1w6fUaExpPCGNhE9JB+znAJJ2f7h+Jb1jmdRi7bVcGjG7NKEEcEdjOWhGNe3nHiVSaRJsPtpg6l0ywewzH1EbJHy7xbixrMTqZgLpM1SEfyI8ifiA/rFmNWxZcHOHKUF1Ea/ponKuWqYMrgJFyNj3PKI3DRlkqaxH5h/rEp4WZIJV5dQAY0+7KwkrVKlv4qRazHMwA0DjWFuHsSmqlhalEhalZXuQByMV7iEOEpA1sG/PeLZhdIE08sJvlfTsPrGbrnpxKvbJxq50TClZgSRmYEtvbl1jxIlAqzE7N2H5x5kqt8o9KSSQGIDP0jhGyfjuSUqQbaszNEnSydPlDGmNofSVxjnyDPZkFMwKQ2Z2faGVXTCorcxDGWgJG4dy7jqFWB5GF5NakqYF9dbf0iUkzWLNexccj+TRs6fLkxpxXsokkys0YSVKppazNXms+chCEu2dSQwIJVZ+UJ1WDTJaWUdyfIF6Hm51t840Clo0apGXezBydXaO4lg6JyClThwzpLEdjHUcXPkqcLMG4hqVpISlbBi+U33DFjy/GK9UTlFhqwYdOkbDi/s3lFJTLJCn1Jc366xQ14B4c5fhSpk0SSMzB7jV+nSPQdK8cIKK9GOWNp7kGcJWEmZNdBGVgR91T3B6Np1grsMyZvC+0TlSVLGgCg5SQdT2i04lQ4lVlMlUppa2MtwAEgbZhfTY8hEqjhI0SAZkxAQBmUVIKkgg/euHL6Ji15a5e/wNpI3iicmRhUiVmBWpCVEO/K3RiTccozdCeW0SWO4l400qB8osgG3lBtbnue8NKaW4PS/4mLMcNERZO2T+GZpa0mYDmSClKQXKiU2FtgCIja9Cwtl/wAzWZn1hz+151lSVlGVCjmVcksQE9yDEZLqSHe+Zn+kCW9hYqnMxPx+TReOGB/6Yh/dWfRmP1f0ikSZbnIku+pi48ETh9rL6BfrofxEYutjeO/guwupG3YDiHj06F7kMr+YWPzv6xIxTvZ/UsJsk7NMT2NlfgPjFxjjo1kZxLiHgUdRN/8AjkzFDuElvm0fKeGLZYJvue+sfRntfqsmDVP+YIR/rmJEfNshbD4fWNOFFcy4y0lcvOka6jnCsqnWlKUsSkHSzh/m0NeHJoXLMty4L25FomajJLDi5J5t6PF3DoT7iUujUZgDJUHDBTWaLUmkUpaclgxBAHq8VhEu+UuhRJyKe75CSHax6btEpwLXzj4hUc1sqHHe/WEzQ1wdkwdMsJwJWXMSAQ5AfWGyqe4B7gO/I3jzhvEOeldSsywoy16+8lReFjMuLWb1jg5oqDcUbYPVyO5SH0hWpCkSypjchIb5wimY2ghDEzMUEsWTzUQAGvuekZcUU50V5pUiUwWhDEr86321S9iDfX84lJZlSzc6EuNLa9misrxMU0sMQEgZlKCgbm+34vDBWOyJl1TUknzEhyT0uzax0o45JWo/8M2tLYvH9o5JNlEAC1mAPLXWGFTx9LzhEohRDvyskk35RQuIa8hKfDDIJsbaEP8Ar1hTDsVpMg8aUsruSpKmck6MNQ0dTo8DyQ7sv0X7lbyu6LLjnFwnSJnhpIVlFwSC1s7Ed9Yj+G8fRLyykoJQmWtc9QBfP93zc9BfnCFfj1OhCv2cKSsgB1MpLXcD8+kRdTxHkp1ShldTlRCR5jsez7d/XoRw3HSkK573ZNV3G4lTTbxCskoDgBFgAfKO5bdoovFPECpoIWorUpWZyfcGZRygaAudtBaI2omEmGE4RqhgjB2VPI2NSLQ7oEHzsWsx9Xt6s0N1b/reHpSkS7aqGb5szvtFzFR4SohIca7c21JH1hlLS6gALks3rDyoXmA2CU3DNcMOV31jvDpAq5QWCQVMQNfMCA3UOD6Ql7NkjiSgptZwdREtgWIiROSVC0zyvsASz/GFcRwJUuYorKcuazMHHQDfpEPOVYAlwxZ3tqwH63jNKskWvksXizYOEqlq1PJSVI+o+YjRYyLh+vHi0qxckof/ALmB+ZMa6I4ETanZQPbgf/aFjnNlD/e/0j51R+vSPpX2vU+fCpnRcs/7wPrHzcojMQdOn4xrwMSZY8Ir0yZKSEuS7nkx06Q3rcWeaGsl9FHu5+bP2iGlT8trkaR5Wty7Nt/xGyMFdlLZecKrkKQBNcNMSCoM6iACLa6MLXiIx8eBVFcqasJJ8QAFYIJ2iMVUky0C+ZKio7aszdbCPOJYiZuXMC4SxJLv1MWRhuK5FrosRCaln8lQhKkkDymaAH7F3HrF2wpecAnt/WMYM5WVIc5UkkdCWdvgI1Tg/EDMkJe5IYnqN44v1LpVjSyf6ZfgyeVFlljYbXjJ8fx6bNmKExXlCiAke6LkafWNLxJf2S2cq8JWVuYHzLPGRSaQrStYQpSUAFSholyySo93tD/RsUblN/aiOqlbpHE1imZzfZy3wj3TTb3jzTSkkKJJT5bWdy+nS2/SDw2IaPSqjAy8YOUTqRUs2WjMoPy1BHSzesQ61BnHS1+X6+MeqGgcEGdLSrd1KZjtmAymHFVQTJaRnAy3ZSSCL7EjtvGPC8eOckpcu6/gd20hquqJ30hrOVCqZOZm3LdPjCU1JD8tHjdaFGU+GajeHk9yLDaEpmHLABUlQBDhwQ/Z9Ym0A0A2/GJFUmWlSAjMosFHMRldhtzhiiUMwDkX1aJCfNQMhSVKCDbMBlueT6mEkMjxjNatdyQcyWygFk32fm20N8BBTN8Qf4YzX+A+ZhavrVzR5nYlwwADDVgI94BUsmbLI99IAdtQQRc94R7RJ9johRJmLZaTceYe8dvl3hsEMDmDaG73sfw1hEtoSoM9teQDcj+UKTZiszq8ztfZrgEfCK2hi18FVbrAN8i05T/3j843sR828PTclRIlpPmVOQFcgCpIY9Y+kY5HUxSlt7NOJ7Fb9o9MV4XVAXIlZ/8AQQr8AY+ZJ05MxIYMpJ1tdN29RH1xXUomylyzotCkHspJH1j5AnSTKmKQqykLKCOqTlP4QmHkeY5FKFJzBW4BSdn3flDk4alChnUlXny2OmjK7XhKgkCYSxAJDN15j8o91VMUyhmSxCiM1ri36eN0X6KGhPFMNXImZF9wRcEcxHaqewyJ0LHv36w4kIzyyleZS2+yYubXIbs8N5zJlpCkAFrFy+pYtudovi/kRo91NG0tCkZy48zgsDuxHxbpEzwzxX4H2cz3BoRqOh6RA09SSCgrISbgXZ+voWj3VUS5YGYMCAQXTcKdjY6WMGXDHNHRMW6do13D65M1D5goFm69Iq9ZwVNzKMpK1S1H+6SrL/m8z2SAW1d4q3DuKKlTPeZJBcE26G/VotVRx2pM1IlrSpDeYbaXYndhHMxdJm6Wb7TtMsc1Jbj7hPgidnyzEpBJF3SWAdy8L8dcEzgQtKStKQEguHb+pO0WHh7iiQpCClSXCdLOL7jWHVPIUt1GcSjN4gBZRQHJIHTdukLj6lrK5z2ZKhGtjHZskS3TmdYOgcjr6/8AMS+A4nOSCJSkh9lkX7A2Jic404QUJhmSihdsyglQzbnQ62ilKSRqSOnWO145oblDTiyclYhKE157NopCUkF21GUga845jOJ0ywUypS0m3mBYFj72QvYg9IhbBTEvzsWfpCxIy++zqucoJbZ2N4jsxUlJN/i9v0C/RbcApJBU4QpIQnOFrOYqWCC2jJDba84tmN1ap8uWyB4eUy1IWkbGykqa22mtozzhLF1pyyyVJlhebMlKSq4YuFC4t+MaBW1klch/2gIzB1FwwyAkHKDqXZtdIz5k1Iug9jOMR4aWFkJK1JBIdKSp22Dbd9oiZ9PkIC05SE6XKidnBsIn5nHM+WVIlTUlIU6V5crlrkZrtfQxATZM1cxSlLCyxUV5nsA511HbtGqOr/IqdehJMhnKVBwCGF1MdWA26w6wmlUub5ZKyoszOkDvyiJ/aVJPlUQS4LFg0aDwQuXKkGZVKZSiFSyslggEZlBJPmL8uURlk4xJirZ7VwCoBcyYrVIATrcm+2gBd+kQeK4R4BcF0FinnYFgd7mLNjPtFl5VeGSohORGYWU7ZlqHawijV2LzZxeYsqFyNLPt6WjPDuPeQ8tPoleAKXxMUpgL/a5z2SCr6R9Gxh/sTw7PXLmkWlSj8Vlh8gqNwjB1TudF+JeIER80e2DBP2fFppZkz2npPVVl/wC8E+sfTEZj7eOGfHoU1KA66ZTlt5S7L+Byq9DFMHTLGrRhdOpi9w1+rxN0NaJiz4jZVJAdnAZy/eK/Sl9T6mHDaAXu9tY3rczkxKo0Tp2VJMuWgWWHJKyPK3q3pBW8NzkkJW5JUACxL2/5iP8A31NypSjytukalyz/ABhYpnrIAUtmBLk26k7d4tVoV0NZPhpX5wogAgsQC+2xs8dl/aeUAu9ruG3eHqagBjNDl2DhgUnU21MTWEYIhKyoKQpJAKSHdPa8W663YukrE2QoWIP65dITkyg4cv0vfpF/xzC/FkZUhOd1KUpsrkkMAf4dYqcvhWeq6EOLXSpLbaubGGhlTW4rjQjSUC1qJkhQL+VIzFRL6AgaiLlwHxDNEzwJqmuWKnJs5I57RWk4bPpJqVIVmIuTKKyE8nKRb/iEaOoqkzTMlBaVDzkpBcAHXtC5cUc0WnX2BeLsu3E/D9RNnqXZlqCUsrLZt3sdor83h2plk52SxOUlQLkHmkxI0/FtbMmlCyiwKjnSGNrh2d9rRI8PTlqqFS58vMqYQoHOSmWlnG3pFCllxRppbIZpS4O4JwKJiUzp6ypyVeExSCHOr3IOu0WaiwGWROzymzqUHVl90WTlygZRlZvnC8qQpc4BKiyRvpY69YmEzBcWbk3pbnHEy9Vlm22/wXQiito4JkpyqzK+65UoHMElxtb0aIziPApKQQEllFJIBYW822rg/PpFmr5ZuooISALKPwLbdIhk1HjTWnNlAa4L209bwvezLycnYkkv7UiizuGQyilJIJ8pFxtqNQBf4wnVYCZcheYkks2UEgAXL9LRe51KgHKksz9m/X4xHoKFKIIsEkHexd43R+o5NrKdNGZy1CW5KUqO2Z2BfVhr2MeqvFZs9eearMcoToAAkaAAWAiwVfCipiz4WQJ1AKuZLDTVhBQ8CzFHzKSlN+pt0jqPrMC3ckCjLgrYST5tRDhBUfMNtdDE1XcOqp0EqUFOTlCX2bX46QnhmHqqZ8uWkMpSgkbAX1YcrmJ70Zx1R4G0tbGt+xzBfCoVTSPNPXmf/Knyp+eY+sX2EMPokyZSJaPdQkJHYBocRxpy1SbNsVSoIRqqZMxCkLAUlaSlQOhCgxHwMLQQpJ8l8X8NLw+tmU6nKQXlqOi5arpPdrHqDDGVPKQRZn0P0MfQfte4F/bqXxJSXqJAKkNqtH30d9x1HWPnRNy24t+usa8U7KZKh7KWHFmUetlXOvIw+pcWVLBZ1PYjcd7dIiUyrE236QvSzk5/tNGZ/qW1jWtyskKSYualeZAWH3ISXvyF4kcNqE+EUFOTJcKITmPMO2jxEzJxOimCrZhdNn57mHVBRS3AJIUm5J9w/rWG9Cj6no5iZaZnilSVF1IZR682a0J0/EBykFByAPazl9XHfrEjLqkAlL2uMhIHwe516w1p5iRMyzAooNgDYi7362gTvkB5g3EY8d84SMrAb9uptD6jxAkJGckeaym1u4JF2u7dI809DTgaJIfMCLq+Nn9Y8VHC0hafs5xTmYgknKDyI2vaIuLZNMKmUma84qU6FMAoAI1AGm3U3ifwXDlTFlSwwJSUgGxKTe/8NhvEIOF15EoEwqUXexyjqdNo0CjpQiQlIFwkB1dg5HeM3U5dMaj7GjE9KlFIOXVxo7a6NyhxLSRcly4YMwA5PDBONI8Qy8zHV+xI/Qh1TYvKUcoVcauI5SjFDWgm0HigmYo6+7zL21jzIwiUoBhltudOnzh8KyWb5026iK3ifGMtGYS0uvM27W3tDOvZD0rkY8SSVSVAP77l92DaCIWXOTkIuCWH1Lw3rMRXOXmWb6MNAOQ6QpQpIVppr+UUSl8Gfl7EtQ0pSArQ2LFm3hzLnO94TnTfKecQnEVUqXTsixWcpI1bf8oTFjeWVGraJHcR1ypszytkSMoJ0Je5O2v4CL37HuHLrq5g3KJRbXZah02HrGe8L4DMrqmXIQSz5l65UoSbqPWPo6hokyZaZaAyUAJA6CO1laxxWOJEFb1McCCCCMheEEcjsAHIw/2wezUy1qrqVPkUXny0j3VH/ESB9078jfeNxjzMlggggEEEEG4IOoPSJTp2Q1Z8gSZ2x7MWhZMpKjq3pGie1D2XGnKqmmBMnVaQHMr03R12jNaQFRYFvwjbjyWUyjQ//d5SPKyg130+Rh1hlPkIK77BOoI5cj+MeJUtYDi56fURM4bVpCPNruC39Ysc9haFqiTJUkKZQIZPnI8vxDkRxOGpmFLzEBtMurdQTC06olLA0LA2Ch/WGBp0+YoDPp5iPS9rwRbJZOKxBFOsAeZTaJSCSOuWJuUvOHKGcaEC787RUqPEMuVKU5CqyiVM/Ysxi1Uc8JSBr6ufmYSexKPS8w0UUMLAjMOxG8K4TxtKqR4SvJNukJPMd+0epdUl/wA4RqsPlqOfIM+rgCKpRUlTX4J4PWMS0oQqYxewIDNmDM+4Biq/tinLEh9gecWibXoUPDW401DabdRDedhMgh2JP+UsfhHOlCV0VzxN8Fc8NtC+5Z7f8w5VICkZgTm3B36w+TKVKcBDhvetr+XWG02TlOYEKJD30ihp8CaBSlpFJ0DW1trDmjo8jklybkxyVOJDmx5DT+sN6/FkS0uo+g1hEpTdIujGKVkghOYsdNTHirpvGUEBOfRKUAO52is4bi8+oniXLSVBVhLTqrl1MbZwjwoKZAXNZU5QuRogH7qfqY6ePF2FvyMvI98GcJpopRdjNmeaYofJCeSU/MuYsUDQRDd7stSoIIIIgAgjkdgAIIIIAPK0uGNwdoyHj/2MFRVPw4BKi5XT6Ancyzt/Kbco2CONEptcENWfIaCpClS5maWtJYgghSTuCDeHIrFp3zd9/WPo/i3gClxBP2yMswBkzkMFjoT94dC8ZFxB7KqujCihP7TK/ilg5wnbNL1HdLxojlXsrcCoIxQO65YI6MCIcy8atbOOYdw3q8MlyQ7aXuFO46afixgAyC/ooafERoUkyumP04iDoDrpt8LiJalxCagB8zcveHx1iEkYwUagKHYfKJ2ixRCkO4AF2sGiZP7AiZTOCm6/rePaZyknyrI7Fx8IayKgEa6+rwhX1uQeUBzoBv3iocmZlRnSywk9Ulj8PyhjLWUls+YD4joTyiAPEmUsphz3b0iSRPBKTs2/LWK83jGmNDdlh8FcwW8gLXL+vrCdRhqQLrc6bCI1eJ2cm2znSI6VOnVE3JSoM5W5SFEJ7nSMNKb2RMh1W1AlB87jkNYjKDhyqxGalMlHl3UT5UDmtXPpqYvuA+xxS1CZXzCf+kg/+Stuw+MadQ4fLkoEuUhKEJDBKQwjRDTi45F0XyQPBfAcnD5YCfPNI800i/UJ/hT0izwQQrbbtliVBBBBEEhBBBAByCOwQAEEEEABBBHHgA7HGgeDNABCY5wXSVf9/IQpX8YGVf8AqSx+MUTFfYWm5pqgp5ImjMO2ZLFvSNVzQZolSaIowCv9kFfLdpSJo/6S0j/arL8gYhJ3A9VL/vKWeOuRR+GWPpnPBnEWLLIXQj5jlYVNQbIqE9Mi/wACIfSaCpXbw5i//rmA/g0fR3iQZ4nusNCPnuV7OKyZMCxImHosBI7usgRZaX2T1i/fXLldyVqHom3zjX88dzxXKWp7kqNFAwz2NUqSDUrmVJGyjkR/pTc+pi8UGGypCAiTLTLSNEoSEj5QvmjuaIsmgaOxx4HiCTsEcjsABBBBAAQQQQAEEEeTAB0qjwZkJzFw1mzoAHap8JKqxEbNqDDKdVGACaVXiEVYoIrk6sMMZ1cYALYrGBzhJWNjnFLnV5hnNxFUAF8OOjnHg4+OcZ4vElQirE1QAaP/AGgHOOjiAc4zT96KjoxRUAGmDHhzj2nHRzjNEYmqHEvElQAaQnGhzhVOLDnGeysQVD2TXGAC9pxIQqiuEUyTWmH0mrMAFrTUiFBOivSakw+lTzABLBUdeGcuZDlCoAFIIIIACOEQR2ABJaIbzKeHkBTABEzKOGk3D4nyiPJkiACrzcMhnNwgxcjTiPBpBABRJuCnlDWZgR5RoRoRHg4cOUAGcL4fPKElcPHlGlHDByjz+6xygAzT+zp5R0cOnlGlfuocoP3WOUAGcp4ePKFpeAHlGg/uwco9DDRygAo0vAzDqVgxi4jDxHsUQgAq8rCjDyVhsT4pRHoSBABEyqGHculh8JceskACCJMLJTHpo7AAQQQQAcgjsEAHI7BBAByCOwQAEcjsEAHIIIIABoGgggAGgaCCAAaBo7BABxo7BBAByOwQQAEEEEABBBBAAQQQQAf/2Q=="/>
          <p:cNvSpPr>
            <a:spLocks noChangeAspect="1" noChangeArrowheads="1"/>
          </p:cNvSpPr>
          <p:nvPr/>
        </p:nvSpPr>
        <p:spPr bwMode="auto">
          <a:xfrm>
            <a:off x="63500" y="-1133475"/>
            <a:ext cx="1952625" cy="2343150"/>
          </a:xfrm>
          <a:prstGeom prst="rect">
            <a:avLst/>
          </a:prstGeom>
          <a:noFill/>
          <a:ln w="9525">
            <a:noFill/>
            <a:miter lim="800000"/>
            <a:headEnd/>
            <a:tailEnd/>
          </a:ln>
        </p:spPr>
        <p:txBody>
          <a:bodyPr/>
          <a:lstStyle/>
          <a:p>
            <a:endParaRPr lang="el-GR"/>
          </a:p>
        </p:txBody>
      </p:sp>
      <p:sp>
        <p:nvSpPr>
          <p:cNvPr id="15" name="14 - Θέση αριθμού διαφάνειας"/>
          <p:cNvSpPr>
            <a:spLocks noGrp="1"/>
          </p:cNvSpPr>
          <p:nvPr>
            <p:ph type="sldNum" sz="quarter" idx="12"/>
          </p:nvPr>
        </p:nvSpPr>
        <p:spPr/>
        <p:txBody>
          <a:bodyPr/>
          <a:lstStyle/>
          <a:p>
            <a:fld id="{F6145C3D-B6DE-4E8C-90CA-363A271D2B63}" type="slidenum">
              <a:rPr lang="el-GR" smtClean="0"/>
              <a:pPr/>
              <a:t>13</a:t>
            </a:fld>
            <a:endParaRPr lang="el-GR"/>
          </a:p>
        </p:txBody>
      </p:sp>
      <p:sp>
        <p:nvSpPr>
          <p:cNvPr id="17" name="16 - Ορθογώνιο"/>
          <p:cNvSpPr/>
          <p:nvPr/>
        </p:nvSpPr>
        <p:spPr>
          <a:xfrm>
            <a:off x="1907704" y="260648"/>
            <a:ext cx="5292080" cy="369332"/>
          </a:xfrm>
          <a:prstGeom prst="rect">
            <a:avLst/>
          </a:prstGeom>
        </p:spPr>
        <p:txBody>
          <a:bodyPr wrap="square">
            <a:spAutoFit/>
          </a:bodyPr>
          <a:lstStyle/>
          <a:p>
            <a:r>
              <a:rPr lang="en-US" b="1" dirty="0" smtClean="0">
                <a:effectLst>
                  <a:outerShdw blurRad="38100" dist="38100" dir="2700000" algn="tl">
                    <a:srgbClr val="FFFFFF"/>
                  </a:outerShdw>
                </a:effectLst>
                <a:cs typeface="Times New Roman" pitchFamily="18" charset="0"/>
              </a:rPr>
              <a:t>T</a:t>
            </a:r>
            <a:r>
              <a:rPr lang="el-GR" b="1" dirty="0" smtClean="0">
                <a:effectLst>
                  <a:outerShdw blurRad="38100" dist="38100" dir="2700000" algn="tl">
                    <a:srgbClr val="FFFFFF"/>
                  </a:outerShdw>
                </a:effectLst>
                <a:cs typeface="Times New Roman" pitchFamily="18" charset="0"/>
              </a:rPr>
              <a:t>α διαφορετικά </a:t>
            </a:r>
            <a:r>
              <a:rPr lang="el-GR" b="1" dirty="0" smtClean="0">
                <a:solidFill>
                  <a:schemeClr val="accent2"/>
                </a:solidFill>
                <a:effectLst>
                  <a:outerShdw blurRad="38100" dist="38100" dir="2700000" algn="tl">
                    <a:srgbClr val="000000"/>
                  </a:outerShdw>
                </a:effectLst>
                <a:cs typeface="Times New Roman" pitchFamily="18" charset="0"/>
              </a:rPr>
              <a:t>επίπεδα βιολογικής οργάνωσης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5">
                                            <p:txEl>
                                              <p:pRg st="2" end="2"/>
                                            </p:txEl>
                                          </p:spTgt>
                                        </p:tgtEl>
                                        <p:attrNameLst>
                                          <p:attrName>style.visibility</p:attrName>
                                        </p:attrNameLst>
                                      </p:cBhvr>
                                      <p:to>
                                        <p:strVal val="visible"/>
                                      </p:to>
                                    </p:set>
                                    <p:anim to="" calcmode="lin" valueType="num">
                                      <p:cBhvr>
                                        <p:cTn id="7" dur="1" fill="hold"/>
                                        <p:tgtEl>
                                          <p:spTgt spid="5125">
                                            <p:txEl>
                                              <p:pRg st="2" end="2"/>
                                            </p:txEl>
                                          </p:spTgt>
                                        </p:tgtEl>
                                        <p:attrNameLst>
                                          <p:attrName/>
                                        </p:attrNameLst>
                                      </p:cBhvr>
                                    </p:anim>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5125">
                                            <p:txEl>
                                              <p:pRg st="3" end="3"/>
                                            </p:txEl>
                                          </p:spTgt>
                                        </p:tgtEl>
                                        <p:attrNameLst>
                                          <p:attrName>style.visibility</p:attrName>
                                        </p:attrNameLst>
                                      </p:cBhvr>
                                      <p:to>
                                        <p:strVal val="visible"/>
                                      </p:to>
                                    </p:set>
                                    <p:anim to="" calcmode="lin" valueType="num">
                                      <p:cBhvr>
                                        <p:cTn id="23" dur="1" fill="hold"/>
                                        <p:tgtEl>
                                          <p:spTgt spid="5125">
                                            <p:txEl>
                                              <p:pRg st="3" end="3"/>
                                            </p:txEl>
                                          </p:spTgt>
                                        </p:tgtEl>
                                        <p:attrNameLst>
                                          <p:attrName/>
                                        </p:attrNameLst>
                                      </p:cBhvr>
                                    </p:anim>
                                  </p:childTnLst>
                                </p:cTn>
                              </p:par>
                            </p:childTnLst>
                          </p:cTn>
                        </p:par>
                        <p:par>
                          <p:cTn id="24" fill="hold">
                            <p:stCondLst>
                              <p:cond delay="5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499"/>
                                          </p:stCondLst>
                                        </p:cTn>
                                        <p:tgtEl>
                                          <p:spTgt spid="5125">
                                            <p:txEl>
                                              <p:pRg st="4" end="4"/>
                                            </p:txEl>
                                          </p:spTgt>
                                        </p:tgtEl>
                                        <p:attrNameLst>
                                          <p:attrName>style.visibility</p:attrName>
                                        </p:attrNameLst>
                                      </p:cBhvr>
                                      <p:to>
                                        <p:strVal val="visible"/>
                                      </p:to>
                                    </p:set>
                                    <p:anim to="" calcmode="lin" valueType="num">
                                      <p:cBhvr>
                                        <p:cTn id="39" dur="1" fill="hold"/>
                                        <p:tgtEl>
                                          <p:spTgt spid="5125">
                                            <p:txEl>
                                              <p:pRg st="4" end="4"/>
                                            </p:txEl>
                                          </p:spTgt>
                                        </p:tgtEl>
                                        <p:attrNameLst>
                                          <p:attrName/>
                                        </p:attrNameLst>
                                      </p:cBhvr>
                                    </p:anim>
                                  </p:childTnLst>
                                </p:cTn>
                              </p:par>
                            </p:childTnLst>
                          </p:cTn>
                        </p:par>
                        <p:par>
                          <p:cTn id="40" fill="hold">
                            <p:stCondLst>
                              <p:cond delay="500"/>
                            </p:stCondLst>
                            <p:childTnLst>
                              <p:par>
                                <p:cTn id="41" presetID="47"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499"/>
                                          </p:stCondLst>
                                        </p:cTn>
                                        <p:tgtEl>
                                          <p:spTgt spid="5125">
                                            <p:txEl>
                                              <p:pRg st="5" end="5"/>
                                            </p:txEl>
                                          </p:spTgt>
                                        </p:tgtEl>
                                        <p:attrNameLst>
                                          <p:attrName>style.visibility</p:attrName>
                                        </p:attrNameLst>
                                      </p:cBhvr>
                                      <p:to>
                                        <p:strVal val="visible"/>
                                      </p:to>
                                    </p:set>
                                    <p:anim to="" calcmode="lin" valueType="num">
                                      <p:cBhvr>
                                        <p:cTn id="55" dur="1" fill="hold"/>
                                        <p:tgtEl>
                                          <p:spTgt spid="5125">
                                            <p:txEl>
                                              <p:pRg st="5" end="5"/>
                                            </p:txEl>
                                          </p:spTgt>
                                        </p:tgtEl>
                                        <p:attrNameLst>
                                          <p:attrName/>
                                        </p:attrNameLst>
                                      </p:cBhvr>
                                    </p:anim>
                                  </p:childTnLst>
                                </p:cTn>
                              </p:par>
                            </p:childTnLst>
                          </p:cTn>
                        </p:par>
                        <p:par>
                          <p:cTn id="56" fill="hold">
                            <p:stCondLst>
                              <p:cond delay="500"/>
                            </p:stCondLst>
                            <p:childTnLst>
                              <p:par>
                                <p:cTn id="57" presetID="47"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0436"/>
                                        </p:tgtEl>
                                        <p:attrNameLst>
                                          <p:attrName>style.visibility</p:attrName>
                                        </p:attrNameLst>
                                      </p:cBhvr>
                                      <p:to>
                                        <p:strVal val="visible"/>
                                      </p:to>
                                    </p:set>
                                    <p:animEffect transition="in" filter="fade">
                                      <p:cBhvr>
                                        <p:cTn id="64" dur="1000"/>
                                        <p:tgtEl>
                                          <p:spTgt spid="60436"/>
                                        </p:tgtEl>
                                      </p:cBhvr>
                                    </p:animEffect>
                                    <p:anim calcmode="lin" valueType="num">
                                      <p:cBhvr>
                                        <p:cTn id="65" dur="1000" fill="hold"/>
                                        <p:tgtEl>
                                          <p:spTgt spid="60436"/>
                                        </p:tgtEl>
                                        <p:attrNameLst>
                                          <p:attrName>ppt_x</p:attrName>
                                        </p:attrNameLst>
                                      </p:cBhvr>
                                      <p:tavLst>
                                        <p:tav tm="0">
                                          <p:val>
                                            <p:strVal val="#ppt_x"/>
                                          </p:val>
                                        </p:tav>
                                        <p:tav tm="100000">
                                          <p:val>
                                            <p:strVal val="#ppt_x"/>
                                          </p:val>
                                        </p:tav>
                                      </p:tavLst>
                                    </p:anim>
                                    <p:anim calcmode="lin" valueType="num">
                                      <p:cBhvr>
                                        <p:cTn id="66" dur="1000" fill="hold"/>
                                        <p:tgtEl>
                                          <p:spTgt spid="60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build="p"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404664"/>
            <a:ext cx="3267498" cy="461665"/>
          </a:xfrm>
          <a:prstGeom prst="rect">
            <a:avLst/>
          </a:prstGeom>
        </p:spPr>
        <p:txBody>
          <a:bodyPr wrap="none">
            <a:spAutoFit/>
          </a:bodyPr>
          <a:lstStyle/>
          <a:p>
            <a:r>
              <a:rPr lang="el-GR" sz="2400" b="1" dirty="0" smtClean="0"/>
              <a:t>Ερωτήσεις Επανάληψης</a:t>
            </a:r>
            <a:endParaRPr lang="el-GR" sz="2400" dirty="0"/>
          </a:p>
        </p:txBody>
      </p:sp>
      <p:sp>
        <p:nvSpPr>
          <p:cNvPr id="3" name="2 - Ορθογώνιο"/>
          <p:cNvSpPr/>
          <p:nvPr/>
        </p:nvSpPr>
        <p:spPr>
          <a:xfrm>
            <a:off x="683568" y="1124744"/>
            <a:ext cx="7848872" cy="1015663"/>
          </a:xfrm>
          <a:prstGeom prst="rect">
            <a:avLst/>
          </a:prstGeom>
        </p:spPr>
        <p:txBody>
          <a:bodyPr wrap="square">
            <a:spAutoFit/>
          </a:bodyPr>
          <a:lstStyle/>
          <a:p>
            <a:r>
              <a:rPr lang="el-GR" sz="2000" i="1" dirty="0" smtClean="0"/>
              <a:t> </a:t>
            </a:r>
            <a:r>
              <a:rPr lang="en-US" sz="2000" i="1" dirty="0" smtClean="0"/>
              <a:t>2 (</a:t>
            </a:r>
            <a:r>
              <a:rPr lang="el-GR" sz="2000" i="1" dirty="0" smtClean="0"/>
              <a:t>σελ. 34) </a:t>
            </a:r>
          </a:p>
          <a:p>
            <a:r>
              <a:rPr lang="el-GR" sz="2000" i="1" dirty="0" smtClean="0"/>
              <a:t> Να παρατηρήσετε την παρακάτω εικόνα και να γράψετε δύο βιοτικούς και δύο αβιοτικούς παράγοντες που αναγνωρίζετε σε αυτήν.</a:t>
            </a:r>
            <a:endParaRPr lang="el-GR" sz="2000" b="1" dirty="0"/>
          </a:p>
        </p:txBody>
      </p:sp>
      <p:pic>
        <p:nvPicPr>
          <p:cNvPr id="17410" name="Picture 2" descr="εικόνα"/>
          <p:cNvPicPr>
            <a:picLocks noChangeAspect="1" noChangeArrowheads="1"/>
          </p:cNvPicPr>
          <p:nvPr/>
        </p:nvPicPr>
        <p:blipFill>
          <a:blip r:embed="rId2" cstate="print"/>
          <a:srcRect/>
          <a:stretch>
            <a:fillRect/>
          </a:stretch>
        </p:blipFill>
        <p:spPr bwMode="auto">
          <a:xfrm>
            <a:off x="1763688" y="2780928"/>
            <a:ext cx="5166360" cy="3596640"/>
          </a:xfrm>
          <a:prstGeom prst="rect">
            <a:avLst/>
          </a:prstGeom>
          <a:noFill/>
        </p:spPr>
      </p:pic>
      <p:sp>
        <p:nvSpPr>
          <p:cNvPr id="5" name="4 - Θέση αριθμού διαφάνειας"/>
          <p:cNvSpPr>
            <a:spLocks noGrp="1"/>
          </p:cNvSpPr>
          <p:nvPr>
            <p:ph type="sldNum" sz="quarter" idx="12"/>
          </p:nvPr>
        </p:nvSpPr>
        <p:spPr/>
        <p:txBody>
          <a:bodyPr/>
          <a:lstStyle/>
          <a:p>
            <a:fld id="{F6145C3D-B6DE-4E8C-90CA-363A271D2B63}" type="slidenum">
              <a:rPr lang="el-GR" smtClean="0"/>
              <a:pPr/>
              <a:t>14</a:t>
            </a:fld>
            <a:endParaRPr lang="el-G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628800"/>
            <a:ext cx="7848872" cy="2677656"/>
          </a:xfrm>
          <a:prstGeom prst="rect">
            <a:avLst/>
          </a:prstGeom>
        </p:spPr>
        <p:txBody>
          <a:bodyPr wrap="square">
            <a:spAutoFit/>
          </a:bodyPr>
          <a:lstStyle/>
          <a:p>
            <a:r>
              <a:rPr lang="en-US" dirty="0" smtClean="0"/>
              <a:t>   </a:t>
            </a:r>
            <a:r>
              <a:rPr lang="el-GR" sz="2400" dirty="0" smtClean="0"/>
              <a:t>Η βιολογία και γενικά οι επιστήμες που μελετούν τα φαινόμενα της ζωής δεν περιορίζονται στη μελέτη της μορφής και της εσωτερικής οργάνωσης των οργανισμών. </a:t>
            </a:r>
            <a:r>
              <a:rPr lang="en-US" sz="2400" dirty="0" smtClean="0"/>
              <a:t> </a:t>
            </a:r>
          </a:p>
          <a:p>
            <a:r>
              <a:rPr lang="en-US" sz="2400" dirty="0" smtClean="0"/>
              <a:t>    </a:t>
            </a:r>
            <a:r>
              <a:rPr lang="el-GR" sz="2400" dirty="0" smtClean="0">
                <a:solidFill>
                  <a:srgbClr val="FF0000"/>
                </a:solidFill>
              </a:rPr>
              <a:t>Ερευνούν τους τρόπους με τους οποίους αυτοί οργανώνονται και μελετούν τις σχέσεις που αναπτύσσουν μεταξύ τους και με το άβιο περιβάλλον τους</a:t>
            </a:r>
            <a:r>
              <a:rPr lang="el-GR" sz="2400" dirty="0" smtClean="0"/>
              <a:t>. Οι σχέσεις αυτές αποτελούν το αντικείμενο μελέτης της </a:t>
            </a:r>
            <a:r>
              <a:rPr lang="el-GR" sz="2400" b="1" dirty="0" smtClean="0">
                <a:solidFill>
                  <a:srgbClr val="FF0000"/>
                </a:solidFill>
              </a:rPr>
              <a:t>οικολογίας</a:t>
            </a:r>
            <a:r>
              <a:rPr lang="el-GR" sz="2400" dirty="0" smtClean="0"/>
              <a:t>.</a:t>
            </a:r>
            <a:endParaRPr lang="el-GR" sz="2400" dirty="0"/>
          </a:p>
        </p:txBody>
      </p:sp>
      <p:sp>
        <p:nvSpPr>
          <p:cNvPr id="3" name="2 - Θέση αριθμού διαφάνειας"/>
          <p:cNvSpPr>
            <a:spLocks noGrp="1"/>
          </p:cNvSpPr>
          <p:nvPr>
            <p:ph type="sldNum" sz="quarter" idx="12"/>
          </p:nvPr>
        </p:nvSpPr>
        <p:spPr/>
        <p:txBody>
          <a:bodyPr/>
          <a:lstStyle/>
          <a:p>
            <a:fld id="{F6145C3D-B6DE-4E8C-90CA-363A271D2B63}" type="slidenum">
              <a:rPr lang="el-GR" smtClean="0"/>
              <a:pPr/>
              <a:t>2</a:t>
            </a:fld>
            <a:endParaRPr lang="el-G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620688"/>
            <a:ext cx="7848872" cy="2308324"/>
          </a:xfrm>
          <a:prstGeom prst="rect">
            <a:avLst/>
          </a:prstGeom>
        </p:spPr>
        <p:txBody>
          <a:bodyPr wrap="square">
            <a:spAutoFit/>
          </a:bodyPr>
          <a:lstStyle/>
          <a:p>
            <a:r>
              <a:rPr lang="en-US" sz="2400" dirty="0" smtClean="0"/>
              <a:t>   </a:t>
            </a:r>
            <a:r>
              <a:rPr lang="el-GR" sz="2400" dirty="0" smtClean="0"/>
              <a:t>Προκειμένου να διευκολυνθεί η μελέτη των πολύπλοκων αυτών σχέσεων, οι επιστήμονες κατέταξαν τους οργανισμούς σε πέντε μεγάλες ομάδες</a:t>
            </a:r>
            <a:r>
              <a:rPr lang="el-GR" sz="2400" dirty="0" smtClean="0">
                <a:solidFill>
                  <a:srgbClr val="FF0000"/>
                </a:solidFill>
              </a:rPr>
              <a:t> (ζώα, φυτά, μύκητες, πρώτιστα, μονήρη)</a:t>
            </a:r>
            <a:r>
              <a:rPr lang="el-GR" sz="2400" dirty="0" smtClean="0"/>
              <a:t>. </a:t>
            </a:r>
            <a:endParaRPr lang="en-US" sz="2400" dirty="0" smtClean="0"/>
          </a:p>
          <a:p>
            <a:endParaRPr lang="en-US" sz="2400" dirty="0" smtClean="0"/>
          </a:p>
          <a:p>
            <a:r>
              <a:rPr lang="en-US" sz="2400" dirty="0" smtClean="0"/>
              <a:t>   </a:t>
            </a:r>
            <a:endParaRPr lang="el-GR" sz="2400" dirty="0"/>
          </a:p>
        </p:txBody>
      </p:sp>
      <p:pic>
        <p:nvPicPr>
          <p:cNvPr id="3" name="Picture 14" descr="baum5"/>
          <p:cNvPicPr>
            <a:picLocks noChangeAspect="1" noChangeArrowheads="1" noCrop="1"/>
          </p:cNvPicPr>
          <p:nvPr/>
        </p:nvPicPr>
        <p:blipFill>
          <a:blip r:embed="rId2" cstate="print"/>
          <a:srcRect/>
          <a:stretch>
            <a:fillRect/>
          </a:stretch>
        </p:blipFill>
        <p:spPr bwMode="auto">
          <a:xfrm>
            <a:off x="3347864" y="2492896"/>
            <a:ext cx="1428750" cy="1701800"/>
          </a:xfrm>
          <a:prstGeom prst="rect">
            <a:avLst/>
          </a:prstGeom>
          <a:noFill/>
        </p:spPr>
      </p:pic>
      <p:pic>
        <p:nvPicPr>
          <p:cNvPr id="4" name="Picture 16" descr="cheetah"/>
          <p:cNvPicPr>
            <a:picLocks noChangeAspect="1" noChangeArrowheads="1"/>
          </p:cNvPicPr>
          <p:nvPr/>
        </p:nvPicPr>
        <p:blipFill>
          <a:blip r:embed="rId3" cstate="print"/>
          <a:srcRect/>
          <a:stretch>
            <a:fillRect/>
          </a:stretch>
        </p:blipFill>
        <p:spPr bwMode="auto">
          <a:xfrm>
            <a:off x="467544" y="2852936"/>
            <a:ext cx="1600200" cy="1190625"/>
          </a:xfrm>
          <a:prstGeom prst="rect">
            <a:avLst/>
          </a:prstGeom>
          <a:noFill/>
        </p:spPr>
      </p:pic>
      <p:pic>
        <p:nvPicPr>
          <p:cNvPr id="6" name="Picture 44"/>
          <p:cNvPicPr>
            <a:picLocks noChangeAspect="1" noChangeArrowheads="1"/>
          </p:cNvPicPr>
          <p:nvPr/>
        </p:nvPicPr>
        <p:blipFill>
          <a:blip r:embed="rId4" cstate="print"/>
          <a:srcRect/>
          <a:stretch>
            <a:fillRect/>
          </a:stretch>
        </p:blipFill>
        <p:spPr bwMode="auto">
          <a:xfrm>
            <a:off x="2123728" y="4725144"/>
            <a:ext cx="2087562" cy="1800225"/>
          </a:xfrm>
          <a:prstGeom prst="rect">
            <a:avLst/>
          </a:prstGeom>
          <a:noFill/>
          <a:ln w="9525">
            <a:noFill/>
            <a:miter lim="800000"/>
            <a:headEnd/>
            <a:tailEnd/>
          </a:ln>
          <a:effectLst/>
        </p:spPr>
      </p:pic>
      <p:pic>
        <p:nvPicPr>
          <p:cNvPr id="7" name="Picture 45"/>
          <p:cNvPicPr>
            <a:picLocks noChangeAspect="1" noChangeArrowheads="1"/>
          </p:cNvPicPr>
          <p:nvPr/>
        </p:nvPicPr>
        <p:blipFill>
          <a:blip r:embed="rId5" cstate="print"/>
          <a:srcRect/>
          <a:stretch>
            <a:fillRect/>
          </a:stretch>
        </p:blipFill>
        <p:spPr bwMode="auto">
          <a:xfrm>
            <a:off x="5364088" y="4581128"/>
            <a:ext cx="2016125" cy="1844675"/>
          </a:xfrm>
          <a:prstGeom prst="rect">
            <a:avLst/>
          </a:prstGeom>
          <a:noFill/>
        </p:spPr>
      </p:pic>
      <p:pic>
        <p:nvPicPr>
          <p:cNvPr id="1026" name="Picture 2" descr="C:\Documents and Settings\tselentis\Επιφάνεια εργασίας\matryoshka-516281_960_720.jpg"/>
          <p:cNvPicPr>
            <a:picLocks noChangeAspect="1" noChangeArrowheads="1"/>
          </p:cNvPicPr>
          <p:nvPr/>
        </p:nvPicPr>
        <p:blipFill>
          <a:blip r:embed="rId6" cstate="print"/>
          <a:srcRect/>
          <a:stretch>
            <a:fillRect/>
          </a:stretch>
        </p:blipFill>
        <p:spPr bwMode="auto">
          <a:xfrm>
            <a:off x="5868144" y="2852936"/>
            <a:ext cx="1828800" cy="1219200"/>
          </a:xfrm>
          <a:prstGeom prst="rect">
            <a:avLst/>
          </a:prstGeom>
          <a:noFill/>
        </p:spPr>
      </p:pic>
      <p:sp>
        <p:nvSpPr>
          <p:cNvPr id="9" name="8 - Θέση αριθμού διαφάνειας"/>
          <p:cNvSpPr>
            <a:spLocks noGrp="1"/>
          </p:cNvSpPr>
          <p:nvPr>
            <p:ph type="sldNum" sz="quarter" idx="12"/>
          </p:nvPr>
        </p:nvSpPr>
        <p:spPr/>
        <p:txBody>
          <a:bodyPr/>
          <a:lstStyle/>
          <a:p>
            <a:fld id="{F6145C3D-B6DE-4E8C-90CA-363A271D2B63}" type="slidenum">
              <a:rPr lang="el-GR" smtClean="0"/>
              <a:pPr/>
              <a:t>3</a:t>
            </a:fld>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39552" y="2204864"/>
            <a:ext cx="7848872" cy="1569660"/>
          </a:xfrm>
          <a:prstGeom prst="rect">
            <a:avLst/>
          </a:prstGeom>
        </p:spPr>
        <p:txBody>
          <a:bodyPr wrap="square">
            <a:spAutoFit/>
          </a:bodyPr>
          <a:lstStyle/>
          <a:p>
            <a:r>
              <a:rPr lang="en-US" sz="2400" dirty="0" smtClean="0"/>
              <a:t>   </a:t>
            </a:r>
          </a:p>
          <a:p>
            <a:endParaRPr lang="en-US" sz="2400" dirty="0" smtClean="0"/>
          </a:p>
          <a:p>
            <a:r>
              <a:rPr lang="en-US" sz="2400" dirty="0" smtClean="0"/>
              <a:t>   </a:t>
            </a:r>
            <a:r>
              <a:rPr lang="el-GR" sz="2400" dirty="0" smtClean="0"/>
              <a:t>Κάθε ομάδα διαιρείται σε υποομάδες. Η απλούστερη από αυτές, είναι το </a:t>
            </a:r>
            <a:r>
              <a:rPr lang="el-GR" sz="2400" b="1" dirty="0" smtClean="0">
                <a:solidFill>
                  <a:srgbClr val="FF0000"/>
                </a:solidFill>
              </a:rPr>
              <a:t>είδος</a:t>
            </a:r>
            <a:r>
              <a:rPr lang="en-US" sz="2400" dirty="0" smtClean="0"/>
              <a:t>.</a:t>
            </a:r>
            <a:endParaRPr lang="el-GR" sz="2400" dirty="0"/>
          </a:p>
        </p:txBody>
      </p:sp>
      <p:sp>
        <p:nvSpPr>
          <p:cNvPr id="3" name="2 - Θέση αριθμού διαφάνειας"/>
          <p:cNvSpPr>
            <a:spLocks noGrp="1"/>
          </p:cNvSpPr>
          <p:nvPr>
            <p:ph type="sldNum" sz="quarter" idx="12"/>
          </p:nvPr>
        </p:nvSpPr>
        <p:spPr/>
        <p:txBody>
          <a:bodyPr/>
          <a:lstStyle/>
          <a:p>
            <a:fld id="{F6145C3D-B6DE-4E8C-90CA-363A271D2B63}" type="slidenum">
              <a:rPr lang="el-GR" smtClean="0"/>
              <a:pPr/>
              <a:t>4</a:t>
            </a:fld>
            <a:endParaRPr lang="el-G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8" name="Picture 8" descr="16_vogel"/>
          <p:cNvPicPr>
            <a:picLocks noChangeAspect="1" noChangeArrowheads="1" noCrop="1"/>
          </p:cNvPicPr>
          <p:nvPr/>
        </p:nvPicPr>
        <p:blipFill>
          <a:blip r:embed="rId3" cstate="print"/>
          <a:srcRect/>
          <a:stretch>
            <a:fillRect/>
          </a:stretch>
        </p:blipFill>
        <p:spPr bwMode="auto">
          <a:xfrm>
            <a:off x="6804248" y="4725144"/>
            <a:ext cx="1706563" cy="1800225"/>
          </a:xfrm>
          <a:prstGeom prst="rect">
            <a:avLst/>
          </a:prstGeom>
          <a:noFill/>
        </p:spPr>
      </p:pic>
      <p:pic>
        <p:nvPicPr>
          <p:cNvPr id="348172" name="Picture 12"/>
          <p:cNvPicPr>
            <a:picLocks noChangeAspect="1" noChangeArrowheads="1"/>
          </p:cNvPicPr>
          <p:nvPr/>
        </p:nvPicPr>
        <p:blipFill>
          <a:blip r:embed="rId4" cstate="print"/>
          <a:srcRect/>
          <a:stretch>
            <a:fillRect/>
          </a:stretch>
        </p:blipFill>
        <p:spPr bwMode="auto">
          <a:xfrm>
            <a:off x="2771800" y="548680"/>
            <a:ext cx="2736850" cy="1944688"/>
          </a:xfrm>
          <a:prstGeom prst="rect">
            <a:avLst/>
          </a:prstGeom>
          <a:noFill/>
        </p:spPr>
      </p:pic>
      <p:pic>
        <p:nvPicPr>
          <p:cNvPr id="348182" name="Picture 22"/>
          <p:cNvPicPr>
            <a:picLocks noChangeAspect="1" noChangeArrowheads="1"/>
          </p:cNvPicPr>
          <p:nvPr/>
        </p:nvPicPr>
        <p:blipFill>
          <a:blip r:embed="rId5" cstate="print"/>
          <a:srcRect/>
          <a:stretch>
            <a:fillRect/>
          </a:stretch>
        </p:blipFill>
        <p:spPr bwMode="auto">
          <a:xfrm>
            <a:off x="2843808" y="3501008"/>
            <a:ext cx="3529012" cy="2952750"/>
          </a:xfrm>
          <a:prstGeom prst="rect">
            <a:avLst/>
          </a:prstGeom>
          <a:noFill/>
        </p:spPr>
      </p:pic>
      <p:pic>
        <p:nvPicPr>
          <p:cNvPr id="348183" name="Picture 23"/>
          <p:cNvPicPr>
            <a:picLocks noChangeAspect="1" noChangeArrowheads="1"/>
          </p:cNvPicPr>
          <p:nvPr/>
        </p:nvPicPr>
        <p:blipFill>
          <a:blip r:embed="rId6" cstate="print"/>
          <a:srcRect/>
          <a:stretch>
            <a:fillRect/>
          </a:stretch>
        </p:blipFill>
        <p:spPr bwMode="auto">
          <a:xfrm>
            <a:off x="5868144" y="332656"/>
            <a:ext cx="2843212" cy="2882900"/>
          </a:xfrm>
          <a:prstGeom prst="rect">
            <a:avLst/>
          </a:prstGeom>
          <a:noFill/>
        </p:spPr>
      </p:pic>
      <p:sp>
        <p:nvSpPr>
          <p:cNvPr id="7" name="6 - Ορθογώνιο"/>
          <p:cNvSpPr/>
          <p:nvPr/>
        </p:nvSpPr>
        <p:spPr>
          <a:xfrm>
            <a:off x="251520" y="1916832"/>
            <a:ext cx="2160240" cy="2862322"/>
          </a:xfrm>
          <a:prstGeom prst="rect">
            <a:avLst/>
          </a:prstGeom>
        </p:spPr>
        <p:txBody>
          <a:bodyPr wrap="square">
            <a:spAutoFit/>
          </a:bodyPr>
          <a:lstStyle/>
          <a:p>
            <a:r>
              <a:rPr lang="el-GR" b="1" dirty="0" smtClean="0"/>
              <a:t>Είδος</a:t>
            </a:r>
            <a:r>
              <a:rPr lang="en-US" b="1" dirty="0" smtClean="0"/>
              <a:t> </a:t>
            </a:r>
            <a:r>
              <a:rPr lang="el-GR" dirty="0" smtClean="0"/>
              <a:t>ονομάζουμε ένα σύνολο οργανισμών με όμοια ανατομικά και λειτουργικά γνωρίσματα που αναπαράγονται μεταξύ τους και δίνουν γόνιμους απογόνους. </a:t>
            </a:r>
            <a:endParaRPr lang="el-GR" dirty="0"/>
          </a:p>
        </p:txBody>
      </p:sp>
      <p:sp>
        <p:nvSpPr>
          <p:cNvPr id="8" name="7 - Θέση αριθμού διαφάνειας"/>
          <p:cNvSpPr>
            <a:spLocks noGrp="1"/>
          </p:cNvSpPr>
          <p:nvPr>
            <p:ph type="sldNum" sz="quarter" idx="12"/>
          </p:nvPr>
        </p:nvSpPr>
        <p:spPr/>
        <p:txBody>
          <a:bodyPr/>
          <a:lstStyle/>
          <a:p>
            <a:fld id="{48191C4C-6887-4641-BF82-4D52E2B2BCF2}" type="slidenum">
              <a:rPr lang="el-GR" smtClean="0"/>
              <a:pPr/>
              <a:t>5</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48172"/>
                                        </p:tgtEl>
                                        <p:attrNameLst>
                                          <p:attrName>style.visibility</p:attrName>
                                        </p:attrNameLst>
                                      </p:cBhvr>
                                      <p:to>
                                        <p:strVal val="visible"/>
                                      </p:to>
                                    </p:set>
                                    <p:animEffect transition="in" filter="dissolve">
                                      <p:cBhvr>
                                        <p:cTn id="7" dur="500"/>
                                        <p:tgtEl>
                                          <p:spTgt spid="348172"/>
                                        </p:tgtEl>
                                      </p:cBhvr>
                                    </p:animEffect>
                                  </p:childTnLst>
                                </p:cTn>
                              </p:par>
                              <p:par>
                                <p:cTn id="8" presetID="9" presetClass="entr" presetSubtype="0" fill="hold" nodeType="withEffect">
                                  <p:stCondLst>
                                    <p:cond delay="0"/>
                                  </p:stCondLst>
                                  <p:childTnLst>
                                    <p:set>
                                      <p:cBhvr>
                                        <p:cTn id="9" dur="1" fill="hold">
                                          <p:stCondLst>
                                            <p:cond delay="0"/>
                                          </p:stCondLst>
                                        </p:cTn>
                                        <p:tgtEl>
                                          <p:spTgt spid="348182"/>
                                        </p:tgtEl>
                                        <p:attrNameLst>
                                          <p:attrName>style.visibility</p:attrName>
                                        </p:attrNameLst>
                                      </p:cBhvr>
                                      <p:to>
                                        <p:strVal val="visible"/>
                                      </p:to>
                                    </p:set>
                                    <p:animEffect transition="in" filter="dissolve">
                                      <p:cBhvr>
                                        <p:cTn id="10" dur="500"/>
                                        <p:tgtEl>
                                          <p:spTgt spid="348182"/>
                                        </p:tgtEl>
                                      </p:cBhvr>
                                    </p:animEffect>
                                  </p:childTnLst>
                                </p:cTn>
                              </p:par>
                              <p:par>
                                <p:cTn id="11" presetID="9" presetClass="entr" presetSubtype="0" fill="hold" nodeType="withEffect">
                                  <p:stCondLst>
                                    <p:cond delay="0"/>
                                  </p:stCondLst>
                                  <p:childTnLst>
                                    <p:set>
                                      <p:cBhvr>
                                        <p:cTn id="12" dur="1" fill="hold">
                                          <p:stCondLst>
                                            <p:cond delay="0"/>
                                          </p:stCondLst>
                                        </p:cTn>
                                        <p:tgtEl>
                                          <p:spTgt spid="348183"/>
                                        </p:tgtEl>
                                        <p:attrNameLst>
                                          <p:attrName>style.visibility</p:attrName>
                                        </p:attrNameLst>
                                      </p:cBhvr>
                                      <p:to>
                                        <p:strVal val="visible"/>
                                      </p:to>
                                    </p:set>
                                    <p:animEffect transition="in" filter="dissolve">
                                      <p:cBhvr>
                                        <p:cTn id="13" dur="500"/>
                                        <p:tgtEl>
                                          <p:spTgt spid="348183"/>
                                        </p:tgtEl>
                                      </p:cBhvr>
                                    </p:animEffect>
                                  </p:childTnLst>
                                </p:cTn>
                              </p:par>
                              <p:par>
                                <p:cTn id="14" presetID="9" presetClass="entr" presetSubtype="0" fill="hold" nodeType="withEffect">
                                  <p:stCondLst>
                                    <p:cond delay="0"/>
                                  </p:stCondLst>
                                  <p:childTnLst>
                                    <p:set>
                                      <p:cBhvr>
                                        <p:cTn id="15" dur="1" fill="hold">
                                          <p:stCondLst>
                                            <p:cond delay="0"/>
                                          </p:stCondLst>
                                        </p:cTn>
                                        <p:tgtEl>
                                          <p:spTgt spid="348168"/>
                                        </p:tgtEl>
                                        <p:attrNameLst>
                                          <p:attrName>style.visibility</p:attrName>
                                        </p:attrNameLst>
                                      </p:cBhvr>
                                      <p:to>
                                        <p:strVal val="visible"/>
                                      </p:to>
                                    </p:set>
                                    <p:animEffect transition="in" filter="dissolve">
                                      <p:cBhvr>
                                        <p:cTn id="16" dur="500"/>
                                        <p:tgtEl>
                                          <p:spTgt spid="348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619672" y="3356992"/>
            <a:ext cx="5494337" cy="1720850"/>
            <a:chOff x="2245" y="343"/>
            <a:chExt cx="3461" cy="1084"/>
          </a:xfrm>
        </p:grpSpPr>
        <p:pic>
          <p:nvPicPr>
            <p:cNvPr id="351243" name="Picture 11"/>
            <p:cNvPicPr>
              <a:picLocks noChangeAspect="1" noChangeArrowheads="1"/>
            </p:cNvPicPr>
            <p:nvPr/>
          </p:nvPicPr>
          <p:blipFill>
            <a:blip r:embed="rId3" cstate="print"/>
            <a:srcRect/>
            <a:stretch>
              <a:fillRect/>
            </a:stretch>
          </p:blipFill>
          <p:spPr bwMode="auto">
            <a:xfrm>
              <a:off x="2245" y="343"/>
              <a:ext cx="1679" cy="1080"/>
            </a:xfrm>
            <a:prstGeom prst="rect">
              <a:avLst/>
            </a:prstGeom>
            <a:noFill/>
            <a:ln w="9525">
              <a:noFill/>
              <a:miter lim="800000"/>
              <a:headEnd/>
              <a:tailEnd/>
            </a:ln>
            <a:effectLst/>
          </p:spPr>
        </p:pic>
        <p:pic>
          <p:nvPicPr>
            <p:cNvPr id="351244" name="Picture 12"/>
            <p:cNvPicPr>
              <a:picLocks noChangeAspect="1" noChangeArrowheads="1"/>
            </p:cNvPicPr>
            <p:nvPr/>
          </p:nvPicPr>
          <p:blipFill>
            <a:blip r:embed="rId4" cstate="print"/>
            <a:srcRect/>
            <a:stretch>
              <a:fillRect/>
            </a:stretch>
          </p:blipFill>
          <p:spPr bwMode="auto">
            <a:xfrm>
              <a:off x="3969" y="346"/>
              <a:ext cx="1737" cy="1081"/>
            </a:xfrm>
            <a:prstGeom prst="rect">
              <a:avLst/>
            </a:prstGeom>
            <a:noFill/>
            <a:ln w="9525">
              <a:noFill/>
              <a:miter lim="800000"/>
              <a:headEnd/>
              <a:tailEnd/>
            </a:ln>
            <a:effectLst/>
          </p:spPr>
        </p:pic>
      </p:grpSp>
      <p:sp>
        <p:nvSpPr>
          <p:cNvPr id="12" name="11 - Ορθογώνιο"/>
          <p:cNvSpPr/>
          <p:nvPr/>
        </p:nvSpPr>
        <p:spPr>
          <a:xfrm>
            <a:off x="539552" y="1124744"/>
            <a:ext cx="7344816" cy="1631216"/>
          </a:xfrm>
          <a:prstGeom prst="rect">
            <a:avLst/>
          </a:prstGeom>
        </p:spPr>
        <p:txBody>
          <a:bodyPr wrap="square">
            <a:spAutoFit/>
          </a:bodyPr>
          <a:lstStyle/>
          <a:p>
            <a:r>
              <a:rPr lang="en-US" sz="2000" dirty="0" smtClean="0"/>
              <a:t>   </a:t>
            </a:r>
            <a:r>
              <a:rPr lang="el-GR" sz="2000" dirty="0" smtClean="0"/>
              <a:t>Οι οργανισμοί του ίδιου είδους που κατοικούν στην ίδια περιοχή, σε μια συγκεκριμένη χρονική περίοδο, συγκροτούν έναν </a:t>
            </a:r>
            <a:r>
              <a:rPr lang="el-GR" sz="2000" b="1" dirty="0" smtClean="0"/>
              <a:t>πληθυσμό</a:t>
            </a:r>
            <a:r>
              <a:rPr lang="el-GR" sz="2000" dirty="0" smtClean="0"/>
              <a:t>.</a:t>
            </a:r>
            <a:endParaRPr lang="en-US" sz="2000" dirty="0" smtClean="0"/>
          </a:p>
          <a:p>
            <a:r>
              <a:rPr lang="en-US" sz="2000" dirty="0" smtClean="0"/>
              <a:t>  </a:t>
            </a:r>
            <a:r>
              <a:rPr lang="el-GR" sz="2000" dirty="0" smtClean="0"/>
              <a:t> Για παράδειγμα, όλα τα κουνέλια της Γης ανήκουν στο ίδιο είδος, ενώ τα κουνέλια της Μεσογείου μπορεί να θεωρηθεί ότι αποτελούν έναν πληθυσμό.</a:t>
            </a:r>
            <a:endParaRPr lang="en-US" sz="2000" dirty="0" smtClean="0"/>
          </a:p>
        </p:txBody>
      </p:sp>
      <p:sp>
        <p:nvSpPr>
          <p:cNvPr id="6" name="5 - Θέση αριθμού διαφάνειας"/>
          <p:cNvSpPr>
            <a:spLocks noGrp="1"/>
          </p:cNvSpPr>
          <p:nvPr>
            <p:ph type="sldNum" sz="quarter" idx="12"/>
          </p:nvPr>
        </p:nvSpPr>
        <p:spPr/>
        <p:txBody>
          <a:bodyPr/>
          <a:lstStyle/>
          <a:p>
            <a:fld id="{48191C4C-6887-4641-BF82-4D52E2B2BCF2}" type="slidenum">
              <a:rPr lang="el-GR" smtClean="0"/>
              <a:pPr/>
              <a:t>6</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3286" name="Picture 6"/>
          <p:cNvPicPr>
            <a:picLocks noChangeAspect="1" noChangeArrowheads="1"/>
          </p:cNvPicPr>
          <p:nvPr/>
        </p:nvPicPr>
        <p:blipFill>
          <a:blip r:embed="rId3" cstate="print"/>
          <a:srcRect/>
          <a:stretch>
            <a:fillRect/>
          </a:stretch>
        </p:blipFill>
        <p:spPr bwMode="auto">
          <a:xfrm>
            <a:off x="4716016" y="692696"/>
            <a:ext cx="3810000" cy="2457450"/>
          </a:xfrm>
          <a:prstGeom prst="rect">
            <a:avLst/>
          </a:prstGeom>
          <a:noFill/>
        </p:spPr>
      </p:pic>
      <p:pic>
        <p:nvPicPr>
          <p:cNvPr id="353287" name="Picture 7" descr="Ανώνυμο-5"/>
          <p:cNvPicPr>
            <a:picLocks noChangeAspect="1" noChangeArrowheads="1"/>
          </p:cNvPicPr>
          <p:nvPr/>
        </p:nvPicPr>
        <p:blipFill>
          <a:blip r:embed="rId4" cstate="print"/>
          <a:srcRect/>
          <a:stretch>
            <a:fillRect/>
          </a:stretch>
        </p:blipFill>
        <p:spPr bwMode="auto">
          <a:xfrm>
            <a:off x="5076056" y="3501008"/>
            <a:ext cx="3267075" cy="2152650"/>
          </a:xfrm>
          <a:prstGeom prst="rect">
            <a:avLst/>
          </a:prstGeom>
          <a:noFill/>
          <a:ln w="38100">
            <a:solidFill>
              <a:srgbClr val="7F8997"/>
            </a:solidFill>
            <a:miter lim="800000"/>
            <a:headEnd/>
            <a:tailEnd/>
          </a:ln>
          <a:effectLst/>
        </p:spPr>
      </p:pic>
      <p:sp>
        <p:nvSpPr>
          <p:cNvPr id="6" name="5 - Ορθογώνιο"/>
          <p:cNvSpPr/>
          <p:nvPr/>
        </p:nvSpPr>
        <p:spPr>
          <a:xfrm>
            <a:off x="395536" y="1484784"/>
            <a:ext cx="3960440" cy="3693319"/>
          </a:xfrm>
          <a:prstGeom prst="rect">
            <a:avLst/>
          </a:prstGeom>
        </p:spPr>
        <p:txBody>
          <a:bodyPr wrap="square">
            <a:spAutoFit/>
          </a:bodyPr>
          <a:lstStyle/>
          <a:p>
            <a:r>
              <a:rPr lang="el-GR" dirty="0" smtClean="0"/>
              <a:t>   Διαφορετικοί πληθυσμοί (π.χ. κουνέλια, καρότα, άνθρωποι και αλεπούδες) συνυπάρχουν στην ίδια περιοχή. Οι περιβαλλοντικές συνθήκες που επικρατούν σε αυτήν την περιοχή (θερμοκρασία, υγρασία, ηλιοφάνεια, ανάγλυφο και γεωλογική σύσταση εδάφους, διαθεσιμότητα νερού κτλ.) είναι ευνοϊκές για την επιβίωση αυτών των πληθυσμών. Η περιοχή αυτή ονομάζεται </a:t>
            </a:r>
            <a:r>
              <a:rPr lang="el-GR" b="1" dirty="0" smtClean="0"/>
              <a:t>βιότοπος</a:t>
            </a:r>
            <a:r>
              <a:rPr lang="el-GR" dirty="0" smtClean="0"/>
              <a:t>. </a:t>
            </a:r>
            <a:endParaRPr lang="en-US" dirty="0" smtClean="0"/>
          </a:p>
          <a:p>
            <a:r>
              <a:rPr lang="en-US" dirty="0" smtClean="0">
                <a:solidFill>
                  <a:srgbClr val="FF0000"/>
                </a:solidFill>
              </a:rPr>
              <a:t> </a:t>
            </a:r>
            <a:r>
              <a:rPr lang="el-GR" dirty="0" smtClean="0">
                <a:solidFill>
                  <a:srgbClr val="FF0000"/>
                </a:solidFill>
              </a:rPr>
              <a:t>Με άλλα λόγια βιότοπος είναι ο τόπος που ζει κάποιος οργανισμός.</a:t>
            </a:r>
            <a:endParaRPr lang="el-GR" dirty="0">
              <a:solidFill>
                <a:srgbClr val="FF0000"/>
              </a:solidFill>
            </a:endParaRPr>
          </a:p>
        </p:txBody>
      </p:sp>
      <p:sp>
        <p:nvSpPr>
          <p:cNvPr id="5" name="4 - Θέση αριθμού διαφάνειας"/>
          <p:cNvSpPr>
            <a:spLocks noGrp="1"/>
          </p:cNvSpPr>
          <p:nvPr>
            <p:ph type="sldNum" sz="quarter" idx="12"/>
          </p:nvPr>
        </p:nvSpPr>
        <p:spPr/>
        <p:txBody>
          <a:bodyPr/>
          <a:lstStyle/>
          <a:p>
            <a:fld id="{48191C4C-6887-4641-BF82-4D52E2B2BCF2}" type="slidenum">
              <a:rPr lang="el-GR" smtClean="0"/>
              <a:pPr/>
              <a:t>7</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3287"/>
                                        </p:tgtEl>
                                        <p:attrNameLst>
                                          <p:attrName>style.visibility</p:attrName>
                                        </p:attrNameLst>
                                      </p:cBhvr>
                                      <p:to>
                                        <p:strVal val="visible"/>
                                      </p:to>
                                    </p:set>
                                    <p:animEffect transition="in" filter="dissolve">
                                      <p:cBhvr>
                                        <p:cTn id="7" dur="500"/>
                                        <p:tgtEl>
                                          <p:spTgt spid="353287"/>
                                        </p:tgtEl>
                                      </p:cBhvr>
                                    </p:animEffect>
                                  </p:childTnLst>
                                </p:cTn>
                              </p:par>
                              <p:par>
                                <p:cTn id="8" presetID="9" presetClass="entr" presetSubtype="0" fill="hold" nodeType="withEffect">
                                  <p:stCondLst>
                                    <p:cond delay="0"/>
                                  </p:stCondLst>
                                  <p:childTnLst>
                                    <p:set>
                                      <p:cBhvr>
                                        <p:cTn id="9" dur="1" fill="hold">
                                          <p:stCondLst>
                                            <p:cond delay="0"/>
                                          </p:stCondLst>
                                        </p:cTn>
                                        <p:tgtEl>
                                          <p:spTgt spid="353286"/>
                                        </p:tgtEl>
                                        <p:attrNameLst>
                                          <p:attrName>style.visibility</p:attrName>
                                        </p:attrNameLst>
                                      </p:cBhvr>
                                      <p:to>
                                        <p:strVal val="visible"/>
                                      </p:to>
                                    </p:set>
                                    <p:animEffect transition="in" filter="dissolve">
                                      <p:cBhvr>
                                        <p:cTn id="10" dur="500"/>
                                        <p:tgtEl>
                                          <p:spTgt spid="353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916832"/>
            <a:ext cx="2376264" cy="1754326"/>
          </a:xfrm>
          <a:prstGeom prst="rect">
            <a:avLst/>
          </a:prstGeom>
        </p:spPr>
        <p:txBody>
          <a:bodyPr wrap="square">
            <a:spAutoFit/>
          </a:bodyPr>
          <a:lstStyle/>
          <a:p>
            <a:r>
              <a:rPr lang="el-GR" dirty="0" smtClean="0"/>
              <a:t>  Βιότοπος μπορεί να είναι μια λίμνη (όπως η </a:t>
            </a:r>
            <a:r>
              <a:rPr lang="el-GR" dirty="0" err="1" smtClean="0"/>
              <a:t>Κερκίνη</a:t>
            </a:r>
            <a:r>
              <a:rPr lang="el-GR" dirty="0" smtClean="0"/>
              <a:t>), το δέλτα ενός ποταμού (όπως του Έβρου), ένα δάσος (όπως της </a:t>
            </a:r>
            <a:r>
              <a:rPr lang="el-GR" dirty="0" err="1" smtClean="0"/>
              <a:t>Δαδιάς</a:t>
            </a:r>
            <a:r>
              <a:rPr lang="el-GR" dirty="0" smtClean="0"/>
              <a:t>) κτλ. </a:t>
            </a:r>
            <a:endParaRPr lang="el-GR" dirty="0"/>
          </a:p>
        </p:txBody>
      </p:sp>
      <p:pic>
        <p:nvPicPr>
          <p:cNvPr id="45058" name="Picture 2" descr="Εικ. 1.21 Ο υγροβιότοπος της Μικρής Πρέσπας."/>
          <p:cNvPicPr>
            <a:picLocks noChangeAspect="1" noChangeArrowheads="1"/>
          </p:cNvPicPr>
          <p:nvPr/>
        </p:nvPicPr>
        <p:blipFill>
          <a:blip r:embed="rId2" cstate="print"/>
          <a:srcRect/>
          <a:stretch>
            <a:fillRect/>
          </a:stretch>
        </p:blipFill>
        <p:spPr bwMode="auto">
          <a:xfrm>
            <a:off x="3923928" y="1340768"/>
            <a:ext cx="4343400" cy="2707386"/>
          </a:xfrm>
          <a:prstGeom prst="rect">
            <a:avLst/>
          </a:prstGeom>
          <a:noFill/>
        </p:spPr>
      </p:pic>
      <p:sp>
        <p:nvSpPr>
          <p:cNvPr id="4" name="3 - Ορθογώνιο"/>
          <p:cNvSpPr/>
          <p:nvPr/>
        </p:nvSpPr>
        <p:spPr>
          <a:xfrm>
            <a:off x="4211960" y="4221088"/>
            <a:ext cx="3816424" cy="369332"/>
          </a:xfrm>
          <a:prstGeom prst="rect">
            <a:avLst/>
          </a:prstGeom>
        </p:spPr>
        <p:txBody>
          <a:bodyPr wrap="square">
            <a:spAutoFit/>
          </a:bodyPr>
          <a:lstStyle/>
          <a:p>
            <a:r>
              <a:rPr lang="el-GR" i="1" dirty="0" smtClean="0"/>
              <a:t>Ο υγροβιότοπος της</a:t>
            </a:r>
            <a:r>
              <a:rPr lang="en-US" i="1" dirty="0" smtClean="0"/>
              <a:t> </a:t>
            </a:r>
            <a:r>
              <a:rPr lang="el-GR" i="1" dirty="0" smtClean="0"/>
              <a:t>Μικρής Πρέσπας.</a:t>
            </a:r>
            <a:endParaRPr lang="el-GR" dirty="0"/>
          </a:p>
        </p:txBody>
      </p:sp>
      <p:sp>
        <p:nvSpPr>
          <p:cNvPr id="5" name="4 - Θέση αριθμού διαφάνειας"/>
          <p:cNvSpPr>
            <a:spLocks noGrp="1"/>
          </p:cNvSpPr>
          <p:nvPr>
            <p:ph type="sldNum" sz="quarter" idx="12"/>
          </p:nvPr>
        </p:nvSpPr>
        <p:spPr/>
        <p:txBody>
          <a:bodyPr/>
          <a:lstStyle/>
          <a:p>
            <a:fld id="{F6145C3D-B6DE-4E8C-90CA-363A271D2B63}" type="slidenum">
              <a:rPr lang="el-GR" smtClean="0"/>
              <a:pPr/>
              <a:t>8</a:t>
            </a:fld>
            <a:endParaRPr lang="el-G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836712"/>
            <a:ext cx="3744416" cy="5324535"/>
          </a:xfrm>
          <a:prstGeom prst="rect">
            <a:avLst/>
          </a:prstGeom>
        </p:spPr>
        <p:txBody>
          <a:bodyPr wrap="square">
            <a:spAutoFit/>
          </a:bodyPr>
          <a:lstStyle/>
          <a:p>
            <a:r>
              <a:rPr lang="en-US" dirty="0" smtClean="0"/>
              <a:t> </a:t>
            </a:r>
            <a:r>
              <a:rPr lang="el-GR" dirty="0" smtClean="0"/>
              <a:t>  </a:t>
            </a:r>
            <a:r>
              <a:rPr lang="el-GR" sz="2000" dirty="0" smtClean="0"/>
              <a:t>Ανάμεσα στα άτομα του ίδιου ή διαφορετικών πληθυσμών ενός βιότοπου αναπτύσσονται σχέσεις συνεργασίας, ανταγωνισμού, τροφικές, αναπαραγωγικές κτλ. Για παράδειγμα, οι άνθρωποι τρώνε τα κουνέλια, οι αλεπούδες αναπαράγονται μεταξύ τους κτλ.</a:t>
            </a:r>
            <a:endParaRPr lang="en-US" sz="2000" dirty="0" smtClean="0"/>
          </a:p>
          <a:p>
            <a:r>
              <a:rPr lang="en-US" sz="2000" dirty="0" smtClean="0"/>
              <a:t> </a:t>
            </a:r>
            <a:r>
              <a:rPr lang="el-GR" sz="2000" dirty="0" smtClean="0"/>
              <a:t> Οι σχέσεις μεταξύ των οργανισμών που ζουν στον ίδιο βιότοπο εξαρτώνται από πολλές παραμέτρους, π.χ. από τον αριθμό των ατόμων κάθε πληθυσμού και τις ιδιαίτερες περιβαλλοντικές συνθήκες που επικρατούν στον συγκεκριμένο βιότοπο.</a:t>
            </a:r>
            <a:endParaRPr lang="el-GR" sz="2000" dirty="0"/>
          </a:p>
        </p:txBody>
      </p:sp>
      <p:sp>
        <p:nvSpPr>
          <p:cNvPr id="45058" name="AutoShape 2" descr="Βιότοπος | Εκπαίδευση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5060" name="AutoShape 4" descr="Βιότοπος | Εκπαίδευση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5062" name="Picture 6" descr="C:\Documents and Settings\tselentis\Επιφάνεια εργασίας\55711501_2201124286620186_6647472973106118656_o.jpg"/>
          <p:cNvPicPr>
            <a:picLocks noChangeAspect="1" noChangeArrowheads="1"/>
          </p:cNvPicPr>
          <p:nvPr/>
        </p:nvPicPr>
        <p:blipFill>
          <a:blip r:embed="rId2" cstate="print"/>
          <a:srcRect t="6889"/>
          <a:stretch>
            <a:fillRect/>
          </a:stretch>
        </p:blipFill>
        <p:spPr bwMode="auto">
          <a:xfrm>
            <a:off x="4283968" y="1772816"/>
            <a:ext cx="4499610" cy="2919585"/>
          </a:xfrm>
          <a:prstGeom prst="rect">
            <a:avLst/>
          </a:prstGeom>
          <a:noFill/>
        </p:spPr>
      </p:pic>
      <p:sp>
        <p:nvSpPr>
          <p:cNvPr id="6" name="5 - Θέση αριθμού διαφάνειας"/>
          <p:cNvSpPr>
            <a:spLocks noGrp="1"/>
          </p:cNvSpPr>
          <p:nvPr>
            <p:ph type="sldNum" sz="quarter" idx="12"/>
          </p:nvPr>
        </p:nvSpPr>
        <p:spPr/>
        <p:txBody>
          <a:bodyPr/>
          <a:lstStyle/>
          <a:p>
            <a:fld id="{F6145C3D-B6DE-4E8C-90CA-363A271D2B63}" type="slidenum">
              <a:rPr lang="el-GR" smtClean="0"/>
              <a:pPr/>
              <a:t>9</a:t>
            </a:fld>
            <a:endParaRPr lang="el-G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419</Words>
  <Application>Microsoft Office PowerPoint</Application>
  <PresentationFormat>Προβολή στην οθόνη (4:3)</PresentationFormat>
  <Paragraphs>53</Paragraphs>
  <Slides>14</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10</cp:revision>
  <dcterms:created xsi:type="dcterms:W3CDTF">2020-11-05T20:31:38Z</dcterms:created>
  <dcterms:modified xsi:type="dcterms:W3CDTF">2022-10-22T10:11:33Z</dcterms:modified>
</cp:coreProperties>
</file>