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9" r:id="rId2"/>
    <p:sldId id="261" r:id="rId3"/>
    <p:sldId id="262" r:id="rId4"/>
    <p:sldId id="260" r:id="rId5"/>
    <p:sldId id="279" r:id="rId6"/>
    <p:sldId id="277" r:id="rId7"/>
    <p:sldId id="278" r:id="rId8"/>
    <p:sldId id="264" r:id="rId9"/>
    <p:sldId id="265" r:id="rId10"/>
    <p:sldId id="266"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78" autoAdjust="0"/>
    <p:restoredTop sz="94660"/>
  </p:normalViewPr>
  <p:slideViewPr>
    <p:cSldViewPr>
      <p:cViewPr varScale="1">
        <p:scale>
          <a:sx n="83" d="100"/>
          <a:sy n="83" d="100"/>
        </p:scale>
        <p:origin x="-739"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DFDA87-8D20-41B5-96C2-C4DB55419236}" type="datetimeFigureOut">
              <a:rPr lang="el-GR" smtClean="0"/>
              <a:pPr/>
              <a:t>12/3/2023</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FA4DD3-1B92-43AC-9B2F-E457EE38D435}"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Δες τι μελέτησε ο Μέντελ στο :</a:t>
            </a:r>
            <a:endParaRPr lang="el-GR" dirty="0"/>
          </a:p>
        </p:txBody>
      </p:sp>
      <p:sp>
        <p:nvSpPr>
          <p:cNvPr id="4" name="3 - Θέση αριθμού διαφάνειας"/>
          <p:cNvSpPr>
            <a:spLocks noGrp="1"/>
          </p:cNvSpPr>
          <p:nvPr>
            <p:ph type="sldNum" sz="quarter" idx="10"/>
          </p:nvPr>
        </p:nvSpPr>
        <p:spPr/>
        <p:txBody>
          <a:bodyPr/>
          <a:lstStyle/>
          <a:p>
            <a:fld id="{65FA4DD3-1B92-43AC-9B2F-E457EE38D435}" type="slidenum">
              <a:rPr lang="el-GR" smtClean="0"/>
              <a:pPr/>
              <a:t>2</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Είναι</a:t>
            </a:r>
            <a:r>
              <a:rPr lang="el-GR" baseline="0" dirty="0" smtClean="0"/>
              <a:t> αδύνατο</a:t>
            </a:r>
            <a:endParaRPr lang="el-GR" dirty="0"/>
          </a:p>
        </p:txBody>
      </p:sp>
      <p:sp>
        <p:nvSpPr>
          <p:cNvPr id="4" name="3 - Θέση αριθμού διαφάνειας"/>
          <p:cNvSpPr>
            <a:spLocks noGrp="1"/>
          </p:cNvSpPr>
          <p:nvPr>
            <p:ph type="sldNum" sz="quarter" idx="10"/>
          </p:nvPr>
        </p:nvSpPr>
        <p:spPr/>
        <p:txBody>
          <a:bodyPr/>
          <a:lstStyle/>
          <a:p>
            <a:fld id="{0DA23C3E-E381-496C-BB6F-E99378FCB3ED}" type="slidenum">
              <a:rPr lang="el-GR" smtClean="0"/>
              <a:pPr/>
              <a:t>8</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Πειραματική δημιουργία μαύρου μπαλώματος στο σώμα του ιμαλαϊανού κουνελιού.</a:t>
            </a:r>
            <a:endParaRPr lang="el-GR" dirty="0"/>
          </a:p>
        </p:txBody>
      </p:sp>
      <p:sp>
        <p:nvSpPr>
          <p:cNvPr id="4" name="3 - Θέση αριθμού διαφάνειας"/>
          <p:cNvSpPr>
            <a:spLocks noGrp="1"/>
          </p:cNvSpPr>
          <p:nvPr>
            <p:ph type="sldNum" sz="quarter" idx="10"/>
          </p:nvPr>
        </p:nvSpPr>
        <p:spPr/>
        <p:txBody>
          <a:bodyPr/>
          <a:lstStyle/>
          <a:p>
            <a:fld id="{0DA23C3E-E381-496C-BB6F-E99378FCB3ED}" type="slidenum">
              <a:rPr lang="el-GR" smtClean="0"/>
              <a:pPr/>
              <a:t>9</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Είναι</a:t>
            </a:r>
            <a:r>
              <a:rPr lang="el-GR" baseline="0" dirty="0" smtClean="0"/>
              <a:t> αδύνατο</a:t>
            </a:r>
            <a:endParaRPr lang="el-GR" dirty="0"/>
          </a:p>
        </p:txBody>
      </p:sp>
      <p:sp>
        <p:nvSpPr>
          <p:cNvPr id="4" name="3 - Θέση αριθμού διαφάνειας"/>
          <p:cNvSpPr>
            <a:spLocks noGrp="1"/>
          </p:cNvSpPr>
          <p:nvPr>
            <p:ph type="sldNum" sz="quarter" idx="10"/>
          </p:nvPr>
        </p:nvSpPr>
        <p:spPr/>
        <p:txBody>
          <a:bodyPr/>
          <a:lstStyle/>
          <a:p>
            <a:fld id="{0DA23C3E-E381-496C-BB6F-E99378FCB3ED}" type="slidenum">
              <a:rPr lang="el-GR" smtClean="0"/>
              <a:pPr/>
              <a:t>10</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836045A-B97F-4275-8F0C-A0BF287E9160}" type="datetime1">
              <a:rPr lang="el-GR" smtClean="0"/>
              <a:pPr/>
              <a:t>12/3/2023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DDFC872-4481-450F-B649-F9BFAC620233}"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3FE3450-4831-48F3-A8BE-7CB98DF8AD95}" type="datetime1">
              <a:rPr lang="el-GR" smtClean="0"/>
              <a:pPr/>
              <a:t>12/3/2023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DDFC872-4481-450F-B649-F9BFAC620233}"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3DE0DF4-FF57-4549-8906-AF29396785A9}" type="datetime1">
              <a:rPr lang="el-GR" smtClean="0"/>
              <a:pPr/>
              <a:t>12/3/2023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DDFC872-4481-450F-B649-F9BFAC620233}"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52524898-17BF-4015-9B7E-6BC2DFC3D8D7}" type="datetime1">
              <a:rPr lang="el-GR" smtClean="0"/>
              <a:pPr/>
              <a:t>12/3/2023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DDFC872-4481-450F-B649-F9BFAC620233}"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4FE30FA9-0355-4881-A667-7AF6C775F16A}" type="datetime1">
              <a:rPr lang="el-GR" smtClean="0"/>
              <a:pPr/>
              <a:t>12/3/2023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DDFC872-4481-450F-B649-F9BFAC620233}"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54BDDBC0-F317-431D-8E1F-C58BA3289F6F}" type="datetime1">
              <a:rPr lang="el-GR" smtClean="0"/>
              <a:pPr/>
              <a:t>12/3/2023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DDFC872-4481-450F-B649-F9BFAC620233}"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0746676F-D568-4BE7-9FDD-4931FBF47BA2}" type="datetime1">
              <a:rPr lang="el-GR" smtClean="0"/>
              <a:pPr/>
              <a:t>12/3/2023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1DDFC872-4481-450F-B649-F9BFAC620233}"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0119FF1A-F4A4-4000-BEB5-D825E42D8AA3}" type="datetime1">
              <a:rPr lang="el-GR" smtClean="0"/>
              <a:pPr/>
              <a:t>12/3/2023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1DDFC872-4481-450F-B649-F9BFAC620233}"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904E4408-F1C3-4126-85B2-E7F386279112}" type="datetime1">
              <a:rPr lang="el-GR" smtClean="0"/>
              <a:pPr/>
              <a:t>12/3/2023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1DDFC872-4481-450F-B649-F9BFAC620233}"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1D77BC3-69D1-40B3-9BD5-FFFD3BB8DEB9}" type="datetime1">
              <a:rPr lang="el-GR" smtClean="0"/>
              <a:pPr/>
              <a:t>12/3/2023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DDFC872-4481-450F-B649-F9BFAC620233}"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9CDD6327-294D-4070-B497-A3126EDCD79E}" type="datetime1">
              <a:rPr lang="el-GR" smtClean="0"/>
              <a:pPr/>
              <a:t>12/3/2023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DDFC872-4481-450F-B649-F9BFAC620233}"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39916F-13F9-44A6-B0F7-72DE4397C3AF}" type="datetime1">
              <a:rPr lang="el-GR" smtClean="0"/>
              <a:pPr/>
              <a:t>12/3/2023</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DFC872-4481-450F-B649-F9BFAC620233}"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blogs.sch.gr/vasvour/archives/196"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771800" y="2636912"/>
            <a:ext cx="2933367" cy="584775"/>
          </a:xfrm>
          <a:prstGeom prst="rect">
            <a:avLst/>
          </a:prstGeom>
        </p:spPr>
        <p:txBody>
          <a:bodyPr wrap="none">
            <a:spAutoFit/>
          </a:bodyPr>
          <a:lstStyle/>
          <a:p>
            <a:r>
              <a:rPr lang="en-US" sz="3200" b="1" dirty="0" smtClean="0"/>
              <a:t> </a:t>
            </a:r>
            <a:r>
              <a:rPr lang="el-GR" sz="2800" b="1" dirty="0" smtClean="0"/>
              <a:t>Κληρονομικότητα</a:t>
            </a:r>
            <a:endParaRPr lang="el-GR" sz="2800" b="1" dirty="0"/>
          </a:p>
        </p:txBody>
      </p:sp>
      <p:sp>
        <p:nvSpPr>
          <p:cNvPr id="3" name="2 - Θέση αριθμού διαφάνειας"/>
          <p:cNvSpPr>
            <a:spLocks noGrp="1"/>
          </p:cNvSpPr>
          <p:nvPr>
            <p:ph type="sldNum" sz="quarter" idx="12"/>
          </p:nvPr>
        </p:nvSpPr>
        <p:spPr/>
        <p:txBody>
          <a:bodyPr/>
          <a:lstStyle/>
          <a:p>
            <a:fld id="{1DDFC872-4481-450F-B649-F9BFAC620233}" type="slidenum">
              <a:rPr lang="el-GR" smtClean="0"/>
              <a:pPr/>
              <a:t>1</a:t>
            </a:fld>
            <a:endParaRPr lang="el-G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755576" y="836712"/>
            <a:ext cx="7704857" cy="954107"/>
          </a:xfrm>
          <a:prstGeom prst="rect">
            <a:avLst/>
          </a:prstGeom>
        </p:spPr>
        <p:txBody>
          <a:bodyPr wrap="square">
            <a:spAutoFit/>
          </a:bodyPr>
          <a:lstStyle/>
          <a:p>
            <a:r>
              <a:rPr lang="el-GR" sz="2000" dirty="0" smtClean="0"/>
              <a:t>  </a:t>
            </a:r>
            <a:r>
              <a:rPr lang="el-GR" dirty="0" smtClean="0"/>
              <a:t>Παρόμοιες περιπτώσεις επιδράσεως θερμοκρασίας έχουμε στα φυτά. Π.χ. εάν καλλιεργούμε την </a:t>
            </a:r>
            <a:r>
              <a:rPr lang="en-US" dirty="0" err="1" smtClean="0"/>
              <a:t>Primula</a:t>
            </a:r>
            <a:r>
              <a:rPr lang="en-US" dirty="0" smtClean="0"/>
              <a:t> </a:t>
            </a:r>
            <a:r>
              <a:rPr lang="el-GR" dirty="0" smtClean="0"/>
              <a:t>σε θερμοκρασία ανώτερη των 30</a:t>
            </a:r>
            <a:r>
              <a:rPr lang="el-GR" baseline="30000" dirty="0" smtClean="0"/>
              <a:t>0</a:t>
            </a:r>
            <a:r>
              <a:rPr lang="el-GR" dirty="0" smtClean="0"/>
              <a:t> </a:t>
            </a:r>
            <a:r>
              <a:rPr lang="en-US" dirty="0" smtClean="0"/>
              <a:t>C, </a:t>
            </a:r>
            <a:r>
              <a:rPr lang="el-GR" dirty="0" smtClean="0"/>
              <a:t>κάνει λευκά άνθη. Αν την καλλιεργούμε σε χαμηλότερη των 30</a:t>
            </a:r>
            <a:r>
              <a:rPr lang="el-GR" baseline="30000" dirty="0" smtClean="0"/>
              <a:t>0</a:t>
            </a:r>
            <a:r>
              <a:rPr lang="el-GR" dirty="0" smtClean="0"/>
              <a:t> </a:t>
            </a:r>
            <a:r>
              <a:rPr lang="en-US" dirty="0" smtClean="0"/>
              <a:t>C</a:t>
            </a:r>
            <a:r>
              <a:rPr lang="el-GR" dirty="0" smtClean="0"/>
              <a:t>, κάνει κόκκινα άνθη.</a:t>
            </a:r>
            <a:endParaRPr lang="el-GR" dirty="0"/>
          </a:p>
        </p:txBody>
      </p:sp>
      <p:pic>
        <p:nvPicPr>
          <p:cNvPr id="2050" name="Picture 2" descr="C:\Documents and Settings\tselentis\Επιφάνεια εργασίας\wpid-wp-1423953748894.jpeg"/>
          <p:cNvPicPr>
            <a:picLocks noChangeAspect="1" noChangeArrowheads="1"/>
          </p:cNvPicPr>
          <p:nvPr/>
        </p:nvPicPr>
        <p:blipFill>
          <a:blip r:embed="rId3" cstate="print"/>
          <a:srcRect/>
          <a:stretch>
            <a:fillRect/>
          </a:stretch>
        </p:blipFill>
        <p:spPr bwMode="auto">
          <a:xfrm>
            <a:off x="1115616" y="2708920"/>
            <a:ext cx="3352800" cy="3368040"/>
          </a:xfrm>
          <a:prstGeom prst="rect">
            <a:avLst/>
          </a:prstGeom>
          <a:noFill/>
        </p:spPr>
      </p:pic>
      <p:pic>
        <p:nvPicPr>
          <p:cNvPr id="2051" name="Picture 3" descr="C:\Documents and Settings\tselentis\Επιφάνεια εργασίας\wpid-wp-1423952991731.jpeg"/>
          <p:cNvPicPr>
            <a:picLocks noChangeAspect="1" noChangeArrowheads="1"/>
          </p:cNvPicPr>
          <p:nvPr/>
        </p:nvPicPr>
        <p:blipFill>
          <a:blip r:embed="rId4" cstate="print"/>
          <a:srcRect l="2625" r="20997"/>
          <a:stretch>
            <a:fillRect/>
          </a:stretch>
        </p:blipFill>
        <p:spPr bwMode="auto">
          <a:xfrm>
            <a:off x="4644008" y="2996952"/>
            <a:ext cx="3666700" cy="2693670"/>
          </a:xfrm>
          <a:prstGeom prst="rect">
            <a:avLst/>
          </a:prstGeom>
          <a:noFill/>
        </p:spPr>
      </p:pic>
      <p:sp>
        <p:nvSpPr>
          <p:cNvPr id="5" name="4 - Θέση αριθμού διαφάνειας"/>
          <p:cNvSpPr>
            <a:spLocks noGrp="1"/>
          </p:cNvSpPr>
          <p:nvPr>
            <p:ph type="sldNum" sz="quarter" idx="12"/>
          </p:nvPr>
        </p:nvSpPr>
        <p:spPr/>
        <p:txBody>
          <a:bodyPr/>
          <a:lstStyle/>
          <a:p>
            <a:fld id="{1DDFC872-4481-450F-B649-F9BFAC620233}" type="slidenum">
              <a:rPr lang="el-GR" smtClean="0"/>
              <a:pPr/>
              <a:t>10</a:t>
            </a:fld>
            <a:endParaRPr lang="el-G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39552" y="1268760"/>
            <a:ext cx="8208912" cy="4370427"/>
          </a:xfrm>
          <a:prstGeom prst="rect">
            <a:avLst/>
          </a:prstGeom>
        </p:spPr>
        <p:txBody>
          <a:bodyPr wrap="square">
            <a:spAutoFit/>
          </a:bodyPr>
          <a:lstStyle/>
          <a:p>
            <a:endParaRPr lang="en-US" sz="2000" b="1" dirty="0" smtClean="0">
              <a:solidFill>
                <a:srgbClr val="FF0000"/>
              </a:solidFill>
            </a:endParaRPr>
          </a:p>
          <a:p>
            <a:r>
              <a:rPr lang="el-GR" b="1" dirty="0" smtClean="0">
                <a:solidFill>
                  <a:srgbClr val="FF0000"/>
                </a:solidFill>
              </a:rPr>
              <a:t>Η ΒΙΟΛΟΓΙΑ... ΧΘΕΣ, ΣΗΜΕΡΑ ΚΑΙ ΑYΡΙΟ</a:t>
            </a:r>
          </a:p>
          <a:p>
            <a:r>
              <a:rPr lang="el-GR" b="1" dirty="0" smtClean="0">
                <a:solidFill>
                  <a:srgbClr val="FF0000"/>
                </a:solidFill>
              </a:rPr>
              <a:t>Ο Μέντελ και τα μοσχομπίζελα</a:t>
            </a:r>
            <a:endParaRPr lang="en-US" b="1" dirty="0" smtClean="0">
              <a:solidFill>
                <a:srgbClr val="FF0000"/>
              </a:solidFill>
            </a:endParaRPr>
          </a:p>
          <a:p>
            <a:endParaRPr lang="en-US" sz="2000" b="1" dirty="0" smtClean="0">
              <a:solidFill>
                <a:srgbClr val="FF0000"/>
              </a:solidFill>
            </a:endParaRPr>
          </a:p>
          <a:p>
            <a:endParaRPr lang="en-US" sz="2000" b="1" dirty="0" smtClean="0">
              <a:solidFill>
                <a:srgbClr val="FF0000"/>
              </a:solidFill>
            </a:endParaRPr>
          </a:p>
          <a:p>
            <a:endParaRPr lang="el-GR" sz="2000" b="1" dirty="0" smtClean="0">
              <a:solidFill>
                <a:srgbClr val="FF0000"/>
              </a:solidFill>
            </a:endParaRPr>
          </a:p>
          <a:p>
            <a:r>
              <a:rPr lang="el-GR" dirty="0" smtClean="0"/>
              <a:t/>
            </a:r>
            <a:br>
              <a:rPr lang="el-GR" dirty="0" smtClean="0"/>
            </a:br>
            <a:r>
              <a:rPr lang="en-US" dirty="0" smtClean="0"/>
              <a:t>   </a:t>
            </a:r>
            <a:r>
              <a:rPr lang="el-GR" dirty="0" smtClean="0"/>
              <a:t>Ο Αυστριακός Γκρέγκορ Γιόχαν Μέντελ (</a:t>
            </a:r>
            <a:r>
              <a:rPr lang="el-GR" dirty="0" err="1" smtClean="0"/>
              <a:t>Gregor</a:t>
            </a:r>
            <a:r>
              <a:rPr lang="el-GR" dirty="0" smtClean="0"/>
              <a:t> </a:t>
            </a:r>
            <a:r>
              <a:rPr lang="el-GR" dirty="0" err="1" smtClean="0"/>
              <a:t>Johann</a:t>
            </a:r>
            <a:r>
              <a:rPr lang="el-GR" dirty="0" smtClean="0"/>
              <a:t> </a:t>
            </a:r>
            <a:r>
              <a:rPr lang="el-GR" dirty="0" err="1" smtClean="0"/>
              <a:t>Mendel</a:t>
            </a:r>
            <a:r>
              <a:rPr lang="el-GR" dirty="0" smtClean="0"/>
              <a:t>, 1822-1884) ήταν καλόγερος και πειραματίστηκε με φυτά μοσχομπίζελου. Κατόρθωσε να επιτύχει την επιλεκτική αυτογονιμοποίηση των φυτών καλύπτοντάς τα, ώστε να μη γονιμοποιηθούν από έντομα. Στη συνέχεια, συνέλεξε τους σπόρους από κάθε αυτογονιμοποίηση και, αφού τους φύτεψε χωριστά, μελέτησε τη νέα γενιά φυτών. Κάθε φορά μελετούσε μία ή δύο ιδιότητες του φυτού (π.χ. χρώμα λουλουδιών, σχήμα καρπού), έπαιρνε μεγάλο αριθμό απογόνων και έβγαζε στατιστικά αποτελέσματα. </a:t>
            </a:r>
            <a:endParaRPr lang="el-GR" dirty="0"/>
          </a:p>
        </p:txBody>
      </p:sp>
      <p:pic>
        <p:nvPicPr>
          <p:cNvPr id="3" name="Picture 2" descr="εικόνα"/>
          <p:cNvPicPr>
            <a:picLocks noChangeAspect="1" noChangeArrowheads="1"/>
          </p:cNvPicPr>
          <p:nvPr/>
        </p:nvPicPr>
        <p:blipFill>
          <a:blip r:embed="rId3" cstate="print"/>
          <a:srcRect/>
          <a:stretch>
            <a:fillRect/>
          </a:stretch>
        </p:blipFill>
        <p:spPr bwMode="auto">
          <a:xfrm>
            <a:off x="6228184" y="1484784"/>
            <a:ext cx="1114425" cy="1419226"/>
          </a:xfrm>
          <a:prstGeom prst="rect">
            <a:avLst/>
          </a:prstGeom>
          <a:noFill/>
        </p:spPr>
      </p:pic>
      <p:sp>
        <p:nvSpPr>
          <p:cNvPr id="4" name="3 - Ορθογώνιο"/>
          <p:cNvSpPr/>
          <p:nvPr/>
        </p:nvSpPr>
        <p:spPr>
          <a:xfrm>
            <a:off x="2915816" y="476672"/>
            <a:ext cx="2840201" cy="461665"/>
          </a:xfrm>
          <a:prstGeom prst="rect">
            <a:avLst/>
          </a:prstGeom>
        </p:spPr>
        <p:txBody>
          <a:bodyPr wrap="none">
            <a:spAutoFit/>
          </a:bodyPr>
          <a:lstStyle/>
          <a:p>
            <a:r>
              <a:rPr lang="el-GR" sz="2400" b="1" dirty="0" smtClean="0"/>
              <a:t>Οι νόμοι του Μέντελ</a:t>
            </a:r>
            <a:endParaRPr lang="el-GR" sz="2400" b="1" dirty="0"/>
          </a:p>
        </p:txBody>
      </p:sp>
      <p:sp>
        <p:nvSpPr>
          <p:cNvPr id="6" name="5 - Θέση αριθμού διαφάνειας"/>
          <p:cNvSpPr>
            <a:spLocks noGrp="1"/>
          </p:cNvSpPr>
          <p:nvPr>
            <p:ph type="sldNum" sz="quarter" idx="12"/>
          </p:nvPr>
        </p:nvSpPr>
        <p:spPr/>
        <p:txBody>
          <a:bodyPr/>
          <a:lstStyle/>
          <a:p>
            <a:fld id="{1DDFC872-4481-450F-B649-F9BFAC620233}" type="slidenum">
              <a:rPr lang="el-GR" smtClean="0"/>
              <a:pPr/>
              <a:t>2</a:t>
            </a:fld>
            <a:endParaRPr lang="el-G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5536" y="474345"/>
            <a:ext cx="8208912" cy="3077766"/>
          </a:xfrm>
          <a:prstGeom prst="rect">
            <a:avLst/>
          </a:prstGeom>
        </p:spPr>
        <p:txBody>
          <a:bodyPr wrap="square">
            <a:spAutoFit/>
          </a:bodyPr>
          <a:lstStyle/>
          <a:p>
            <a:endParaRPr lang="en-US" sz="2000" b="1" dirty="0" smtClean="0">
              <a:solidFill>
                <a:srgbClr val="FF0000"/>
              </a:solidFill>
            </a:endParaRPr>
          </a:p>
          <a:p>
            <a:endParaRPr lang="en-US" sz="2000" b="1" dirty="0" smtClean="0">
              <a:solidFill>
                <a:srgbClr val="FF0000"/>
              </a:solidFill>
            </a:endParaRPr>
          </a:p>
          <a:p>
            <a:r>
              <a:rPr lang="el-GR" dirty="0" smtClean="0"/>
              <a:t/>
            </a:r>
            <a:br>
              <a:rPr lang="el-GR" dirty="0" smtClean="0"/>
            </a:br>
            <a:r>
              <a:rPr lang="en-US" dirty="0" smtClean="0"/>
              <a:t>   </a:t>
            </a:r>
            <a:r>
              <a:rPr lang="en-US" sz="2400" dirty="0" smtClean="0"/>
              <a:t> </a:t>
            </a:r>
          </a:p>
          <a:p>
            <a:endParaRPr lang="en-US" sz="2400" dirty="0" smtClean="0"/>
          </a:p>
          <a:p>
            <a:endParaRPr lang="en-US" sz="2400" dirty="0" smtClean="0"/>
          </a:p>
          <a:p>
            <a:r>
              <a:rPr lang="en-US" sz="2400" dirty="0" smtClean="0"/>
              <a:t> </a:t>
            </a:r>
            <a:r>
              <a:rPr lang="el-GR" sz="2000" dirty="0" smtClean="0"/>
              <a:t>Ο Μέντελ δημοσίευσε για πρώτη φορά τα αποτελέσματα των ερευνών του το 1865, θεμελιώνοντας έτσι την επιστήμη της γενετικής. Το έργο του αναγνωρίστηκε τριάντα χρόνια μετά τον θάνατό του.</a:t>
            </a:r>
            <a:endParaRPr lang="el-GR" sz="2000" dirty="0"/>
          </a:p>
        </p:txBody>
      </p:sp>
      <p:sp>
        <p:nvSpPr>
          <p:cNvPr id="4" name="3 - Ορθογώνιο"/>
          <p:cNvSpPr/>
          <p:nvPr/>
        </p:nvSpPr>
        <p:spPr>
          <a:xfrm>
            <a:off x="1547664" y="4365104"/>
            <a:ext cx="4246484" cy="1477328"/>
          </a:xfrm>
          <a:prstGeom prst="rect">
            <a:avLst/>
          </a:prstGeom>
        </p:spPr>
        <p:txBody>
          <a:bodyPr wrap="none">
            <a:spAutoFit/>
          </a:bodyPr>
          <a:lstStyle/>
          <a:p>
            <a:r>
              <a:rPr lang="el-GR" dirty="0" smtClean="0"/>
              <a:t>Δες τι μελέτησε ο Μέντελ στο :</a:t>
            </a:r>
          </a:p>
          <a:p>
            <a:r>
              <a:rPr lang="en-US" dirty="0" smtClean="0">
                <a:hlinkClick r:id="rId2"/>
              </a:rPr>
              <a:t>https://blogs.sch.gr/vasvour/archives/196</a:t>
            </a:r>
            <a:endParaRPr lang="en-US" dirty="0" smtClean="0"/>
          </a:p>
          <a:p>
            <a:endParaRPr lang="el-GR" dirty="0" smtClean="0"/>
          </a:p>
          <a:p>
            <a:r>
              <a:rPr lang="en-US" dirty="0" smtClean="0"/>
              <a:t> </a:t>
            </a:r>
            <a:endParaRPr lang="el-GR" dirty="0" smtClean="0"/>
          </a:p>
          <a:p>
            <a:endParaRPr lang="el-GR" dirty="0" smtClean="0"/>
          </a:p>
        </p:txBody>
      </p:sp>
      <p:sp>
        <p:nvSpPr>
          <p:cNvPr id="5" name="4 - Θέση αριθμού διαφάνειας"/>
          <p:cNvSpPr>
            <a:spLocks noGrp="1"/>
          </p:cNvSpPr>
          <p:nvPr>
            <p:ph type="sldNum" sz="quarter" idx="12"/>
          </p:nvPr>
        </p:nvSpPr>
        <p:spPr/>
        <p:txBody>
          <a:bodyPr/>
          <a:lstStyle/>
          <a:p>
            <a:fld id="{1DDFC872-4481-450F-B649-F9BFAC620233}" type="slidenum">
              <a:rPr lang="el-GR" smtClean="0"/>
              <a:pPr/>
              <a:t>3</a:t>
            </a:fld>
            <a:endParaRPr lang="el-G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683568" y="1988840"/>
            <a:ext cx="7848872" cy="2893100"/>
          </a:xfrm>
          <a:prstGeom prst="rect">
            <a:avLst/>
          </a:prstGeom>
        </p:spPr>
        <p:txBody>
          <a:bodyPr wrap="square">
            <a:spAutoFit/>
          </a:bodyPr>
          <a:lstStyle/>
          <a:p>
            <a:r>
              <a:rPr lang="el-GR" sz="2000" dirty="0" smtClean="0"/>
              <a:t>   </a:t>
            </a:r>
            <a:r>
              <a:rPr lang="el-GR" dirty="0" smtClean="0"/>
              <a:t>Ο Μέντελ χρησιμοποίησε για τα πειράματά του </a:t>
            </a:r>
            <a:r>
              <a:rPr lang="el-GR" dirty="0" smtClean="0">
                <a:solidFill>
                  <a:srgbClr val="FF0000"/>
                </a:solidFill>
              </a:rPr>
              <a:t>το μοσχομπίζελο</a:t>
            </a:r>
            <a:r>
              <a:rPr lang="el-GR" dirty="0" smtClean="0"/>
              <a:t>, οι νόμοι όμως στους οποίους κατέληξε ισχύουν για όλους τους </a:t>
            </a:r>
            <a:r>
              <a:rPr lang="el-GR" dirty="0" err="1" smtClean="0"/>
              <a:t>διπλοειδείς</a:t>
            </a:r>
            <a:r>
              <a:rPr lang="el-GR" dirty="0" smtClean="0"/>
              <a:t> οργανισμούς.</a:t>
            </a:r>
            <a:endParaRPr lang="en-US" dirty="0" smtClean="0"/>
          </a:p>
          <a:p>
            <a:r>
              <a:rPr lang="en-US" dirty="0" smtClean="0"/>
              <a:t>  </a:t>
            </a:r>
            <a:r>
              <a:rPr lang="el-GR" dirty="0" smtClean="0"/>
              <a:t> Οι νόμοι αυτοί αναφέρουν:</a:t>
            </a:r>
          </a:p>
          <a:p>
            <a:endParaRPr lang="el-GR" dirty="0" smtClean="0"/>
          </a:p>
          <a:p>
            <a:pPr>
              <a:buFont typeface="Arial" pitchFamily="34" charset="0"/>
              <a:buChar char="•"/>
            </a:pPr>
            <a:r>
              <a:rPr lang="en-US" dirty="0" smtClean="0">
                <a:solidFill>
                  <a:srgbClr val="FF0000"/>
                </a:solidFill>
              </a:rPr>
              <a:t> </a:t>
            </a:r>
            <a:r>
              <a:rPr lang="el-GR" dirty="0" smtClean="0">
                <a:solidFill>
                  <a:srgbClr val="FF0000"/>
                </a:solidFill>
              </a:rPr>
              <a:t>Τα άτομα που προέρχονται από διασταύρωση ομόζυγων γονέων οι οποίοι διαφέρουν σε ένα ή περισσότερα χαρακτηριστικά είναι ομοιόμορφα μεταξύ τους ως προς τα χαρακτηριστικά αυτά.</a:t>
            </a:r>
          </a:p>
          <a:p>
            <a:endParaRPr lang="el-GR" dirty="0" smtClean="0">
              <a:solidFill>
                <a:srgbClr val="FF0000"/>
              </a:solidFill>
            </a:endParaRPr>
          </a:p>
          <a:p>
            <a:pPr>
              <a:buFont typeface="Arial" pitchFamily="34" charset="0"/>
              <a:buChar char="•"/>
            </a:pPr>
            <a:r>
              <a:rPr lang="en-US" dirty="0" smtClean="0">
                <a:solidFill>
                  <a:srgbClr val="FF0000"/>
                </a:solidFill>
              </a:rPr>
              <a:t> </a:t>
            </a:r>
            <a:r>
              <a:rPr lang="el-GR" dirty="0" smtClean="0">
                <a:solidFill>
                  <a:srgbClr val="FF0000"/>
                </a:solidFill>
              </a:rPr>
              <a:t>Όταν διασταυρώνουμε </a:t>
            </a:r>
            <a:r>
              <a:rPr lang="el-GR" dirty="0" err="1" smtClean="0">
                <a:solidFill>
                  <a:srgbClr val="FF0000"/>
                </a:solidFill>
              </a:rPr>
              <a:t>ετερόζυγα</a:t>
            </a:r>
            <a:r>
              <a:rPr lang="el-GR" dirty="0" smtClean="0">
                <a:solidFill>
                  <a:srgbClr val="FF0000"/>
                </a:solidFill>
              </a:rPr>
              <a:t> άτομα, επανεμφανίζονται στους απογόνους τους τα χαρακτηριστικά των γονέων τους με καθορισμένη αναλογία.</a:t>
            </a:r>
            <a:endParaRPr lang="el-GR" dirty="0">
              <a:solidFill>
                <a:srgbClr val="FF0000"/>
              </a:solidFill>
            </a:endParaRPr>
          </a:p>
        </p:txBody>
      </p:sp>
      <p:sp>
        <p:nvSpPr>
          <p:cNvPr id="4" name="3 - Θέση αριθμού διαφάνειας"/>
          <p:cNvSpPr>
            <a:spLocks noGrp="1"/>
          </p:cNvSpPr>
          <p:nvPr>
            <p:ph type="sldNum" sz="quarter" idx="12"/>
          </p:nvPr>
        </p:nvSpPr>
        <p:spPr/>
        <p:txBody>
          <a:bodyPr/>
          <a:lstStyle/>
          <a:p>
            <a:fld id="{1DDFC872-4481-450F-B649-F9BFAC620233}" type="slidenum">
              <a:rPr lang="el-GR" smtClean="0"/>
              <a:pPr/>
              <a:t>4</a:t>
            </a:fld>
            <a:endParaRPr lang="el-G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611560" y="1412776"/>
            <a:ext cx="7776864" cy="4062651"/>
          </a:xfrm>
          <a:prstGeom prst="rect">
            <a:avLst/>
          </a:prstGeom>
        </p:spPr>
        <p:txBody>
          <a:bodyPr wrap="square">
            <a:spAutoFit/>
          </a:bodyPr>
          <a:lstStyle/>
          <a:p>
            <a:r>
              <a:rPr lang="el-GR" sz="2000" b="1" dirty="0" smtClean="0">
                <a:solidFill>
                  <a:srgbClr val="FF0000"/>
                </a:solidFill>
              </a:rPr>
              <a:t>ΒΙΟΛΟΓΙΑ ΚΑΙ... ΑΛΛΗ ΒΙΟΛΟΓΙΑ</a:t>
            </a:r>
          </a:p>
          <a:p>
            <a:r>
              <a:rPr lang="el-GR" sz="2000" b="1" dirty="0" smtClean="0">
                <a:solidFill>
                  <a:srgbClr val="FF0000"/>
                </a:solidFill>
              </a:rPr>
              <a:t>Η ζωή είναι γεμάτη εκπλήξεις!</a:t>
            </a:r>
          </a:p>
          <a:p>
            <a:r>
              <a:rPr lang="el-GR" dirty="0" smtClean="0"/>
              <a:t/>
            </a:r>
            <a:br>
              <a:rPr lang="el-GR" dirty="0" smtClean="0"/>
            </a:br>
            <a:r>
              <a:rPr lang="en-US" sz="2000" dirty="0" smtClean="0"/>
              <a:t>  </a:t>
            </a:r>
            <a:r>
              <a:rPr lang="el-GR" dirty="0" smtClean="0"/>
              <a:t>Από τις γνώσεις που αποκτήσατε σε αυτή την ενότητα ίσως συμπεράνατε ότι γονείς με γαλανά μάτια θα αποκτήσουν οπωσδήποτε παιδιά με γαλανά μάτια. Αυτό όμως δεν συμβαίνει πάντοτε. </a:t>
            </a:r>
            <a:endParaRPr lang="en-US" dirty="0" smtClean="0"/>
          </a:p>
          <a:p>
            <a:r>
              <a:rPr lang="en-US" dirty="0" smtClean="0">
                <a:solidFill>
                  <a:srgbClr val="FF0000"/>
                </a:solidFill>
              </a:rPr>
              <a:t>  </a:t>
            </a:r>
            <a:r>
              <a:rPr lang="el-GR" dirty="0" smtClean="0">
                <a:solidFill>
                  <a:srgbClr val="FF0000"/>
                </a:solidFill>
              </a:rPr>
              <a:t>Κάποιες φορές γονείς με γαλανά μάτια μπορεί να αποκτήσουν παιδί με καστανά μάτια. Αυτό γίνεται επειδή ο τρόπος </a:t>
            </a:r>
            <a:r>
              <a:rPr lang="el-GR" dirty="0" err="1" smtClean="0">
                <a:solidFill>
                  <a:srgbClr val="FF0000"/>
                </a:solidFill>
              </a:rPr>
              <a:t>κληρονόμησης</a:t>
            </a:r>
            <a:r>
              <a:rPr lang="el-GR" dirty="0" smtClean="0">
                <a:solidFill>
                  <a:srgbClr val="FF0000"/>
                </a:solidFill>
              </a:rPr>
              <a:t> αυτού του χαρακτηριστικού είναι αρκετά πολύπλοκος και δεν οφείλεται σε ένα μόνο ζεύγος </a:t>
            </a:r>
            <a:r>
              <a:rPr lang="el-GR" dirty="0" err="1" smtClean="0">
                <a:solidFill>
                  <a:srgbClr val="FF0000"/>
                </a:solidFill>
              </a:rPr>
              <a:t>αλληλομόρφων</a:t>
            </a:r>
            <a:r>
              <a:rPr lang="el-GR" dirty="0" smtClean="0">
                <a:solidFill>
                  <a:srgbClr val="FF0000"/>
                </a:solidFill>
              </a:rPr>
              <a:t> αλλά σε μια ομάδα γονιδίων που συνεργάζονται</a:t>
            </a:r>
            <a:r>
              <a:rPr lang="el-GR" dirty="0" smtClean="0"/>
              <a:t>.</a:t>
            </a:r>
            <a:endParaRPr lang="en-US" dirty="0" smtClean="0"/>
          </a:p>
          <a:p>
            <a:r>
              <a:rPr lang="en-US" dirty="0" smtClean="0"/>
              <a:t>  </a:t>
            </a:r>
            <a:r>
              <a:rPr lang="el-GR" dirty="0" smtClean="0"/>
              <a:t> Ορισμένες φορές τα γονίδια αυτά δίνουν ένα απροσδόκητο αποτέλεσμα. Έτσι, το χρώμα των ματιών ενός ανθρώπου μπορεί να είναι </a:t>
            </a:r>
            <a:r>
              <a:rPr lang="el-GR" dirty="0" err="1" smtClean="0"/>
              <a:t>καστανοπράσινο</a:t>
            </a:r>
            <a:r>
              <a:rPr lang="el-GR" dirty="0" smtClean="0"/>
              <a:t>, γαλαζοπράσινο ή γκρίζο. </a:t>
            </a:r>
            <a:r>
              <a:rPr lang="el-GR" dirty="0" smtClean="0">
                <a:solidFill>
                  <a:srgbClr val="FF0000"/>
                </a:solidFill>
              </a:rPr>
              <a:t>Μην εκπλαγείτε ακόμα κι αν συναντήσετε έναν άνθρωπο με ένα μάτι γαλάζιο και ένα μάτι καστανό!</a:t>
            </a:r>
            <a:endParaRPr lang="el-GR" dirty="0">
              <a:solidFill>
                <a:srgbClr val="FF0000"/>
              </a:solidFill>
            </a:endParaRPr>
          </a:p>
        </p:txBody>
      </p:sp>
      <p:pic>
        <p:nvPicPr>
          <p:cNvPr id="23554" name="Picture 2" descr="εικόνα"/>
          <p:cNvPicPr>
            <a:picLocks noChangeAspect="1" noChangeArrowheads="1"/>
          </p:cNvPicPr>
          <p:nvPr/>
        </p:nvPicPr>
        <p:blipFill>
          <a:blip r:embed="rId2" cstate="print"/>
          <a:srcRect/>
          <a:stretch>
            <a:fillRect/>
          </a:stretch>
        </p:blipFill>
        <p:spPr bwMode="auto">
          <a:xfrm>
            <a:off x="5508104" y="1268760"/>
            <a:ext cx="2066925" cy="847725"/>
          </a:xfrm>
          <a:prstGeom prst="rect">
            <a:avLst/>
          </a:prstGeom>
          <a:noFill/>
        </p:spPr>
      </p:pic>
      <p:sp>
        <p:nvSpPr>
          <p:cNvPr id="4" name="3 - Θέση αριθμού διαφάνειας"/>
          <p:cNvSpPr>
            <a:spLocks noGrp="1"/>
          </p:cNvSpPr>
          <p:nvPr>
            <p:ph type="sldNum" sz="quarter" idx="12"/>
          </p:nvPr>
        </p:nvSpPr>
        <p:spPr/>
        <p:txBody>
          <a:bodyPr/>
          <a:lstStyle/>
          <a:p>
            <a:fld id="{1DDFC872-4481-450F-B649-F9BFAC620233}" type="slidenum">
              <a:rPr lang="el-GR" smtClean="0"/>
              <a:pPr/>
              <a:t>5</a:t>
            </a:fld>
            <a:endParaRPr lang="el-G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3528" y="188640"/>
            <a:ext cx="1529586" cy="461665"/>
          </a:xfrm>
          <a:prstGeom prst="rect">
            <a:avLst/>
          </a:prstGeom>
        </p:spPr>
        <p:txBody>
          <a:bodyPr wrap="none">
            <a:spAutoFit/>
          </a:bodyPr>
          <a:lstStyle/>
          <a:p>
            <a:r>
              <a:rPr lang="el-GR" sz="2400" b="1" dirty="0" smtClean="0"/>
              <a:t>Ερωτήσεις</a:t>
            </a:r>
            <a:endParaRPr lang="el-GR" sz="2400" dirty="0"/>
          </a:p>
        </p:txBody>
      </p:sp>
      <p:sp>
        <p:nvSpPr>
          <p:cNvPr id="3" name="2 - Ορθογώνιο"/>
          <p:cNvSpPr/>
          <p:nvPr/>
        </p:nvSpPr>
        <p:spPr>
          <a:xfrm>
            <a:off x="1907704" y="260648"/>
            <a:ext cx="1837362" cy="369332"/>
          </a:xfrm>
          <a:prstGeom prst="rect">
            <a:avLst/>
          </a:prstGeom>
        </p:spPr>
        <p:txBody>
          <a:bodyPr wrap="none">
            <a:spAutoFit/>
          </a:bodyPr>
          <a:lstStyle/>
          <a:p>
            <a:r>
              <a:rPr lang="el-GR" b="1" dirty="0" smtClean="0"/>
              <a:t>ΓΙΑ ΕΠΑΝΑΛΗΨΗ</a:t>
            </a:r>
            <a:endParaRPr lang="el-GR" dirty="0"/>
          </a:p>
        </p:txBody>
      </p:sp>
      <p:sp>
        <p:nvSpPr>
          <p:cNvPr id="4" name="3 - Ορθογώνιο"/>
          <p:cNvSpPr/>
          <p:nvPr/>
        </p:nvSpPr>
        <p:spPr>
          <a:xfrm>
            <a:off x="179512" y="1412776"/>
            <a:ext cx="3744416" cy="4524315"/>
          </a:xfrm>
          <a:prstGeom prst="rect">
            <a:avLst/>
          </a:prstGeom>
        </p:spPr>
        <p:txBody>
          <a:bodyPr wrap="square">
            <a:spAutoFit/>
          </a:bodyPr>
          <a:lstStyle/>
          <a:p>
            <a:r>
              <a:rPr lang="el-GR" i="1" dirty="0" smtClean="0"/>
              <a:t>6 (σελ. 114)</a:t>
            </a:r>
          </a:p>
          <a:p>
            <a:r>
              <a:rPr lang="el-GR" i="1" dirty="0" smtClean="0"/>
              <a:t>Αφού παρατηρήσετε τις διπλανές εικόνες, να απαντήσετε στις ερωτήσεις που ακολουθούν:</a:t>
            </a:r>
          </a:p>
          <a:p>
            <a:endParaRPr lang="el-GR" b="1" dirty="0" smtClean="0"/>
          </a:p>
          <a:p>
            <a:r>
              <a:rPr lang="el-GR" b="1" dirty="0" smtClean="0"/>
              <a:t>α. </a:t>
            </a:r>
            <a:r>
              <a:rPr lang="el-GR" i="1" dirty="0" smtClean="0"/>
              <a:t>Στην πρώτη εικόνα, ποια άτομα είναι ομόζυγα και ποια </a:t>
            </a:r>
            <a:r>
              <a:rPr lang="el-GR" i="1" dirty="0" err="1" smtClean="0"/>
              <a:t>ετερόζυγα</a:t>
            </a:r>
            <a:r>
              <a:rPr lang="el-GR" i="1" dirty="0" smtClean="0"/>
              <a:t>;</a:t>
            </a:r>
          </a:p>
          <a:p>
            <a:endParaRPr lang="el-GR" dirty="0" smtClean="0"/>
          </a:p>
          <a:p>
            <a:r>
              <a:rPr lang="el-GR" b="1" dirty="0" smtClean="0"/>
              <a:t>β. </a:t>
            </a:r>
            <a:r>
              <a:rPr lang="el-GR" i="1" dirty="0" smtClean="0"/>
              <a:t>Στη δεύτερη εικόνα, ποια άτομα φέρουν το υπολειπόμενο </a:t>
            </a:r>
            <a:r>
              <a:rPr lang="el-GR" i="1" dirty="0" err="1" smtClean="0"/>
              <a:t>αλληλόμορφο</a:t>
            </a:r>
            <a:r>
              <a:rPr lang="el-GR" i="1" dirty="0" smtClean="0"/>
              <a:t>;</a:t>
            </a:r>
          </a:p>
          <a:p>
            <a:endParaRPr lang="el-GR" dirty="0" smtClean="0"/>
          </a:p>
          <a:p>
            <a:r>
              <a:rPr lang="el-GR" b="1" dirty="0" smtClean="0"/>
              <a:t>γ. </a:t>
            </a:r>
            <a:r>
              <a:rPr lang="el-GR" i="1" dirty="0" smtClean="0"/>
              <a:t>Στην τρίτη εικόνα, να δώσετε μια εξήγηση για το γεγονός ότι τα περισσότερα παιδιά έχουν καφέ μάτια.</a:t>
            </a:r>
          </a:p>
        </p:txBody>
      </p:sp>
      <p:pic>
        <p:nvPicPr>
          <p:cNvPr id="2050" name="Picture 2" descr="εικόνα"/>
          <p:cNvPicPr>
            <a:picLocks noChangeAspect="1" noChangeArrowheads="1"/>
          </p:cNvPicPr>
          <p:nvPr/>
        </p:nvPicPr>
        <p:blipFill>
          <a:blip r:embed="rId2" cstate="print"/>
          <a:srcRect/>
          <a:stretch>
            <a:fillRect/>
          </a:stretch>
        </p:blipFill>
        <p:spPr bwMode="auto">
          <a:xfrm>
            <a:off x="3851920" y="404664"/>
            <a:ext cx="5070920" cy="6080760"/>
          </a:xfrm>
          <a:prstGeom prst="rect">
            <a:avLst/>
          </a:prstGeom>
          <a:noFill/>
        </p:spPr>
      </p:pic>
      <p:sp>
        <p:nvSpPr>
          <p:cNvPr id="6" name="5 - Θέση αριθμού διαφάνειας"/>
          <p:cNvSpPr>
            <a:spLocks noGrp="1"/>
          </p:cNvSpPr>
          <p:nvPr>
            <p:ph type="sldNum" sz="quarter" idx="12"/>
          </p:nvPr>
        </p:nvSpPr>
        <p:spPr/>
        <p:txBody>
          <a:bodyPr/>
          <a:lstStyle/>
          <a:p>
            <a:fld id="{F3F3BF7A-75DC-4B19-8985-6897472B9948}" type="slidenum">
              <a:rPr lang="el-GR" smtClean="0"/>
              <a:pPr/>
              <a:t>6</a:t>
            </a:fld>
            <a:endParaRPr lang="el-G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3528" y="188640"/>
            <a:ext cx="1529586" cy="461665"/>
          </a:xfrm>
          <a:prstGeom prst="rect">
            <a:avLst/>
          </a:prstGeom>
        </p:spPr>
        <p:txBody>
          <a:bodyPr wrap="none">
            <a:spAutoFit/>
          </a:bodyPr>
          <a:lstStyle/>
          <a:p>
            <a:r>
              <a:rPr lang="el-GR" sz="2400" b="1" dirty="0" smtClean="0"/>
              <a:t>Ερωτήσεις</a:t>
            </a:r>
            <a:endParaRPr lang="el-GR" sz="2400" dirty="0"/>
          </a:p>
        </p:txBody>
      </p:sp>
      <p:sp>
        <p:nvSpPr>
          <p:cNvPr id="3" name="2 - Ορθογώνιο"/>
          <p:cNvSpPr/>
          <p:nvPr/>
        </p:nvSpPr>
        <p:spPr>
          <a:xfrm>
            <a:off x="1907704" y="260648"/>
            <a:ext cx="1837362" cy="369332"/>
          </a:xfrm>
          <a:prstGeom prst="rect">
            <a:avLst/>
          </a:prstGeom>
        </p:spPr>
        <p:txBody>
          <a:bodyPr wrap="none">
            <a:spAutoFit/>
          </a:bodyPr>
          <a:lstStyle/>
          <a:p>
            <a:r>
              <a:rPr lang="el-GR" b="1" dirty="0" smtClean="0"/>
              <a:t>ΓΙΑ ΕΠΑΝΑΛΗΨΗ</a:t>
            </a:r>
            <a:endParaRPr lang="el-GR" dirty="0"/>
          </a:p>
        </p:txBody>
      </p:sp>
      <p:sp>
        <p:nvSpPr>
          <p:cNvPr id="4" name="3 - Ορθογώνιο"/>
          <p:cNvSpPr/>
          <p:nvPr/>
        </p:nvSpPr>
        <p:spPr>
          <a:xfrm>
            <a:off x="251520" y="1844824"/>
            <a:ext cx="3744416" cy="3139321"/>
          </a:xfrm>
          <a:prstGeom prst="rect">
            <a:avLst/>
          </a:prstGeom>
        </p:spPr>
        <p:txBody>
          <a:bodyPr wrap="square">
            <a:spAutoFit/>
          </a:bodyPr>
          <a:lstStyle/>
          <a:p>
            <a:endParaRPr lang="el-GR" dirty="0" smtClean="0"/>
          </a:p>
          <a:p>
            <a:r>
              <a:rPr lang="el-GR" b="1" dirty="0" smtClean="0"/>
              <a:t>δ. </a:t>
            </a:r>
            <a:r>
              <a:rPr lang="el-GR" i="1" dirty="0" smtClean="0"/>
              <a:t>Ποιοι παράγοντες πρέπει να συντρέχουν ώστε να γεννηθούν παιδιά με μπλε μάτια;</a:t>
            </a:r>
          </a:p>
          <a:p>
            <a:endParaRPr lang="el-GR" dirty="0" smtClean="0"/>
          </a:p>
          <a:p>
            <a:r>
              <a:rPr lang="el-GR" b="1" dirty="0" smtClean="0"/>
              <a:t>ε. </a:t>
            </a:r>
            <a:r>
              <a:rPr lang="el-GR" i="1" dirty="0" smtClean="0"/>
              <a:t>Τι γονότυπο έχουν ο Ορέστης, η Μυρτώ, ο Όμηρος, ο Άρης και η Κλειώ; (Να χρησιμοποιήσετε το σύμβολο Κ για το επικρατές </a:t>
            </a:r>
            <a:r>
              <a:rPr lang="el-GR" i="1" dirty="0" err="1" smtClean="0"/>
              <a:t>αλληλόμορφο</a:t>
            </a:r>
            <a:r>
              <a:rPr lang="el-GR" i="1" dirty="0" smtClean="0"/>
              <a:t> και κ για το υπολειπόμενο.)</a:t>
            </a:r>
            <a:endParaRPr lang="el-GR" dirty="0"/>
          </a:p>
        </p:txBody>
      </p:sp>
      <p:pic>
        <p:nvPicPr>
          <p:cNvPr id="2050" name="Picture 2" descr="εικόνα"/>
          <p:cNvPicPr>
            <a:picLocks noChangeAspect="1" noChangeArrowheads="1"/>
          </p:cNvPicPr>
          <p:nvPr/>
        </p:nvPicPr>
        <p:blipFill>
          <a:blip r:embed="rId2" cstate="print"/>
          <a:srcRect/>
          <a:stretch>
            <a:fillRect/>
          </a:stretch>
        </p:blipFill>
        <p:spPr bwMode="auto">
          <a:xfrm>
            <a:off x="3851920" y="404664"/>
            <a:ext cx="5070920" cy="6080760"/>
          </a:xfrm>
          <a:prstGeom prst="rect">
            <a:avLst/>
          </a:prstGeom>
          <a:noFill/>
        </p:spPr>
      </p:pic>
      <p:sp>
        <p:nvSpPr>
          <p:cNvPr id="6" name="5 - Θέση αριθμού διαφάνειας"/>
          <p:cNvSpPr>
            <a:spLocks noGrp="1"/>
          </p:cNvSpPr>
          <p:nvPr>
            <p:ph type="sldNum" sz="quarter" idx="12"/>
          </p:nvPr>
        </p:nvSpPr>
        <p:spPr/>
        <p:txBody>
          <a:bodyPr/>
          <a:lstStyle/>
          <a:p>
            <a:fld id="{F3F3BF7A-75DC-4B19-8985-6897472B9948}" type="slidenum">
              <a:rPr lang="el-GR" smtClean="0"/>
              <a:pPr/>
              <a:t>7</a:t>
            </a:fld>
            <a:endParaRPr lang="el-G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755576" y="1340768"/>
            <a:ext cx="7704857" cy="2031325"/>
          </a:xfrm>
          <a:prstGeom prst="rect">
            <a:avLst/>
          </a:prstGeom>
        </p:spPr>
        <p:txBody>
          <a:bodyPr wrap="square">
            <a:spAutoFit/>
          </a:bodyPr>
          <a:lstStyle/>
          <a:p>
            <a:r>
              <a:rPr lang="el-GR" dirty="0" smtClean="0"/>
              <a:t>   Υπάρχουν  περιπτώσεις που ο πειραματικός έλεγχος μας οδηγεί στην ανακάλυψη της συνεργασίας γονοτύπου και περιβάλλοντος, οπότε μπορούμε αλλάζοντας κάποιο συγκεκριμένο παράγοντα στο περιβάλλον να μετατρέψουμε και τη </a:t>
            </a:r>
            <a:r>
              <a:rPr lang="el-GR" dirty="0" err="1" smtClean="0"/>
              <a:t>φαινοτυπική</a:t>
            </a:r>
            <a:r>
              <a:rPr lang="el-GR" dirty="0" smtClean="0"/>
              <a:t> εκδήλωση.</a:t>
            </a:r>
          </a:p>
          <a:p>
            <a:r>
              <a:rPr lang="el-GR" dirty="0" smtClean="0"/>
              <a:t>  Ένα ωραίο παράδειγμα είναι τα ιμαλαϊνά κουνέλια. Τα ζώα αυτά έχουν ένα χαρακτηριστικό φαινότυπο. Είναι λευκά σε όλο το σώμα τους και μόνο στη μύτη, τα αυτιά και τα άκρα είναι μαύρα.</a:t>
            </a:r>
            <a:endParaRPr lang="el-GR" dirty="0"/>
          </a:p>
        </p:txBody>
      </p:sp>
      <p:sp>
        <p:nvSpPr>
          <p:cNvPr id="3" name="2 - Ορθογώνιο"/>
          <p:cNvSpPr/>
          <p:nvPr/>
        </p:nvSpPr>
        <p:spPr>
          <a:xfrm>
            <a:off x="755576" y="476672"/>
            <a:ext cx="4572000" cy="646331"/>
          </a:xfrm>
          <a:prstGeom prst="rect">
            <a:avLst/>
          </a:prstGeom>
        </p:spPr>
        <p:txBody>
          <a:bodyPr>
            <a:spAutoFit/>
          </a:bodyPr>
          <a:lstStyle/>
          <a:p>
            <a:r>
              <a:rPr lang="el-GR" b="1" dirty="0" smtClean="0">
                <a:solidFill>
                  <a:srgbClr val="FF0000"/>
                </a:solidFill>
              </a:rPr>
              <a:t>ΒΙΟΛΟΓΙΑ ΚΑΙ... ΑΛΛΗ ΒΙΟΛΟΓΙΑ</a:t>
            </a:r>
          </a:p>
          <a:p>
            <a:r>
              <a:rPr lang="el-GR" b="1" dirty="0" smtClean="0">
                <a:solidFill>
                  <a:srgbClr val="FF0000"/>
                </a:solidFill>
              </a:rPr>
              <a:t>Περιβάλλον και κληρονομικότητα</a:t>
            </a:r>
          </a:p>
        </p:txBody>
      </p:sp>
      <p:sp>
        <p:nvSpPr>
          <p:cNvPr id="4" name="3 - Θέση αριθμού διαφάνειας"/>
          <p:cNvSpPr>
            <a:spLocks noGrp="1"/>
          </p:cNvSpPr>
          <p:nvPr>
            <p:ph type="sldNum" sz="quarter" idx="12"/>
          </p:nvPr>
        </p:nvSpPr>
        <p:spPr/>
        <p:txBody>
          <a:bodyPr/>
          <a:lstStyle/>
          <a:p>
            <a:fld id="{1DDFC872-4481-450F-B649-F9BFAC620233}" type="slidenum">
              <a:rPr lang="el-GR" smtClean="0"/>
              <a:pPr/>
              <a:t>8</a:t>
            </a:fld>
            <a:endParaRPr lang="el-GR"/>
          </a:p>
        </p:txBody>
      </p:sp>
      <p:pic>
        <p:nvPicPr>
          <p:cNvPr id="6146" name="Picture 2" descr="Αποτέλεσμα εικόνας για κουνελι ιμαλαιων"/>
          <p:cNvPicPr>
            <a:picLocks noChangeAspect="1" noChangeArrowheads="1"/>
          </p:cNvPicPr>
          <p:nvPr/>
        </p:nvPicPr>
        <p:blipFill>
          <a:blip r:embed="rId3" cstate="print"/>
          <a:srcRect/>
          <a:stretch>
            <a:fillRect/>
          </a:stretch>
        </p:blipFill>
        <p:spPr bwMode="auto">
          <a:xfrm>
            <a:off x="2699792" y="3573016"/>
            <a:ext cx="3657600" cy="297180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827584" y="1052736"/>
            <a:ext cx="7704857" cy="2062103"/>
          </a:xfrm>
          <a:prstGeom prst="rect">
            <a:avLst/>
          </a:prstGeom>
        </p:spPr>
        <p:txBody>
          <a:bodyPr wrap="square">
            <a:spAutoFit/>
          </a:bodyPr>
          <a:lstStyle/>
          <a:p>
            <a:r>
              <a:rPr lang="el-GR" dirty="0" smtClean="0"/>
              <a:t> </a:t>
            </a:r>
            <a:r>
              <a:rPr lang="el-GR" sz="2000" dirty="0" smtClean="0"/>
              <a:t> </a:t>
            </a:r>
            <a:r>
              <a:rPr lang="el-GR" dirty="0" smtClean="0"/>
              <a:t>Ο φαινότυπος αυτός είναι κληρονομικός με τύπο κληρονομικότητας που ακολουθεί τους νόμους του </a:t>
            </a:r>
            <a:r>
              <a:rPr lang="en-US" dirty="0" smtClean="0"/>
              <a:t>Mendel. </a:t>
            </a:r>
            <a:r>
              <a:rPr lang="el-GR" dirty="0" smtClean="0"/>
              <a:t>Γιατί όμως η μελανίνη (η μαύρη χρωστική ουσία) να παράγεται τοπικά;</a:t>
            </a:r>
          </a:p>
          <a:p>
            <a:r>
              <a:rPr lang="el-GR" dirty="0" smtClean="0"/>
              <a:t>  Τα άκρα αποβάλλουν μεγαλύτερα ποσά θερμότητας από το σώμα. Φαίνεται ότι το ένζυμο που χρειάζεται για τη δημιουργία της χρωστικής παράγεται ή γίνεται ενεργό σε χαμηλές θερμοκρασίες , όχι όμως και στις υψηλές του σώματος. </a:t>
            </a:r>
          </a:p>
        </p:txBody>
      </p:sp>
      <p:pic>
        <p:nvPicPr>
          <p:cNvPr id="1026" name="Picture 2" descr="C:\Documents and Settings\tselentis\Επιφάνεια εργασίας\mhsz350LTmia14O14O7u_himalayan_rabbit_in_gene_expression.jpg"/>
          <p:cNvPicPr>
            <a:picLocks noChangeAspect="1" noChangeArrowheads="1"/>
          </p:cNvPicPr>
          <p:nvPr/>
        </p:nvPicPr>
        <p:blipFill>
          <a:blip r:embed="rId3" cstate="print"/>
          <a:srcRect/>
          <a:stretch>
            <a:fillRect/>
          </a:stretch>
        </p:blipFill>
        <p:spPr bwMode="auto">
          <a:xfrm>
            <a:off x="2123728" y="3717032"/>
            <a:ext cx="4762500" cy="1095375"/>
          </a:xfrm>
          <a:prstGeom prst="rect">
            <a:avLst/>
          </a:prstGeom>
          <a:noFill/>
        </p:spPr>
      </p:pic>
      <p:sp>
        <p:nvSpPr>
          <p:cNvPr id="4" name="3 - Ορθογώνιο"/>
          <p:cNvSpPr/>
          <p:nvPr/>
        </p:nvSpPr>
        <p:spPr>
          <a:xfrm>
            <a:off x="683568" y="5157192"/>
            <a:ext cx="7704856" cy="830997"/>
          </a:xfrm>
          <a:prstGeom prst="rect">
            <a:avLst/>
          </a:prstGeom>
        </p:spPr>
        <p:txBody>
          <a:bodyPr wrap="square">
            <a:spAutoFit/>
          </a:bodyPr>
          <a:lstStyle/>
          <a:p>
            <a:r>
              <a:rPr lang="el-GR" sz="1600" dirty="0" smtClean="0"/>
              <a:t>  </a:t>
            </a:r>
            <a:r>
              <a:rPr lang="el-GR" sz="1600" u="sng" dirty="0" smtClean="0"/>
              <a:t>Πειραματική δημιουργία μαύρου μπαλώματος στο σώμα του ιμαλαϊανού κουνελιού. </a:t>
            </a:r>
          </a:p>
          <a:p>
            <a:r>
              <a:rPr lang="el-GR" sz="1600" dirty="0" smtClean="0"/>
              <a:t>  Αν κουρέψουμε τη ράχη του κουνελιού και φροντίσουμε να εκτεθεί σε χαμηλές θερμοκρασίες θα βγάλει μαύρο τρίχωμα !</a:t>
            </a:r>
            <a:endParaRPr lang="el-GR" sz="1600" dirty="0"/>
          </a:p>
        </p:txBody>
      </p:sp>
      <p:sp>
        <p:nvSpPr>
          <p:cNvPr id="5" name="4 - Θέση αριθμού διαφάνειας"/>
          <p:cNvSpPr>
            <a:spLocks noGrp="1"/>
          </p:cNvSpPr>
          <p:nvPr>
            <p:ph type="sldNum" sz="quarter" idx="12"/>
          </p:nvPr>
        </p:nvSpPr>
        <p:spPr/>
        <p:txBody>
          <a:bodyPr/>
          <a:lstStyle/>
          <a:p>
            <a:fld id="{1DDFC872-4481-450F-B649-F9BFAC620233}" type="slidenum">
              <a:rPr lang="el-GR" smtClean="0"/>
              <a:pPr/>
              <a:t>9</a:t>
            </a:fld>
            <a:endParaRPr lang="el-G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TotalTime>
  <Words>395</Words>
  <Application>Microsoft Office PowerPoint</Application>
  <PresentationFormat>Προβολή στην οθόνη (4:3)</PresentationFormat>
  <Paragraphs>73</Paragraphs>
  <Slides>10</Slides>
  <Notes>4</Notes>
  <HiddenSlides>0</HiddenSlides>
  <MMClips>0</MMClips>
  <ScaleCrop>false</ScaleCrop>
  <HeadingPairs>
    <vt:vector size="4" baseType="variant">
      <vt:variant>
        <vt:lpstr>Θέμα</vt:lpstr>
      </vt:variant>
      <vt:variant>
        <vt:i4>1</vt:i4>
      </vt:variant>
      <vt:variant>
        <vt:lpstr>Τίτλοι διαφανειών</vt:lpstr>
      </vt:variant>
      <vt:variant>
        <vt:i4>10</vt:i4>
      </vt:variant>
    </vt:vector>
  </HeadingPairs>
  <TitlesOfParts>
    <vt:vector size="11" baseType="lpstr">
      <vt:lpstr>Θέμα του Office</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ΔΙΟΝΥΣΗΣ</dc:creator>
  <cp:lastModifiedBy>ΔΙΟΝΥΣΗΣ</cp:lastModifiedBy>
  <cp:revision>12</cp:revision>
  <dcterms:created xsi:type="dcterms:W3CDTF">2021-02-14T20:10:10Z</dcterms:created>
  <dcterms:modified xsi:type="dcterms:W3CDTF">2023-03-12T18:37:32Z</dcterms:modified>
</cp:coreProperties>
</file>