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98" r:id="rId3"/>
    <p:sldId id="259" r:id="rId4"/>
    <p:sldId id="260" r:id="rId5"/>
    <p:sldId id="278" r:id="rId6"/>
    <p:sldId id="280" r:id="rId7"/>
    <p:sldId id="288" r:id="rId8"/>
    <p:sldId id="296" r:id="rId9"/>
    <p:sldId id="262" r:id="rId10"/>
    <p:sldId id="297" r:id="rId11"/>
    <p:sldId id="263" r:id="rId12"/>
    <p:sldId id="264" r:id="rId13"/>
    <p:sldId id="29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4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49AC-015A-4ECA-9963-7C9DADAB405C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C6E72-37E1-41A6-B4E3-FC855D26730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C6E72-37E1-41A6-B4E3-FC855D267308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E8F-8141-4247-B9C5-3B1CB226A4AC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30C6-5170-4A50-A3E6-F7D2A97FC891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306F-9B1B-4DE1-8258-03DC5D210D01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5CAF-280C-4F94-91BD-5B93EC517A41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8FB1-8041-4BD5-91A3-747A62520049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5E78-CF89-4D4B-99EB-05F772D68FF8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3E5B-050B-41EE-B090-EA5370217218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3848-B082-40C6-8638-D3C6B59676F5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6EEB-8D97-49C7-B097-22368AE2DEBC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B39-0382-4E72-B2FC-0089908B161B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6F-C2C4-4849-A362-F35266B6D298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DB241-9E1C-45DD-BFBC-5EEFB745DF7F}" type="datetime1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3BF7A-75DC-4B19-8985-6897472B994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771800" y="2636912"/>
            <a:ext cx="2933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 </a:t>
            </a:r>
            <a:r>
              <a:rPr lang="el-GR" sz="2800" b="1" dirty="0" smtClean="0"/>
              <a:t>Κληρονομικότητα</a:t>
            </a:r>
            <a:endParaRPr lang="el-GR" sz="2800" b="1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95536" y="26064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Τι θα συμβεί αν η μητέρα και ο πατέρας είναι </a:t>
            </a:r>
            <a:r>
              <a:rPr lang="el-GR" dirty="0" err="1" smtClean="0"/>
              <a:t>ετερόζυγοι</a:t>
            </a:r>
            <a:r>
              <a:rPr lang="el-GR" dirty="0" smtClean="0"/>
              <a:t> για το καστανό χρώμα των ματιών; Ποιο θα είναι το χρώμα ματιών του παιδιού;</a:t>
            </a:r>
            <a:endParaRPr lang="el-GR" dirty="0"/>
          </a:p>
        </p:txBody>
      </p:sp>
      <p:pic>
        <p:nvPicPr>
          <p:cNvPr id="34818" name="Picture 2" descr="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7600950" cy="346710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323528" y="5157192"/>
            <a:ext cx="2016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Από τους πιθανούς συνδυασμούς θα προκύψουν τα </a:t>
            </a:r>
            <a:r>
              <a:rPr lang="el-GR" dirty="0" err="1" smtClean="0"/>
              <a:t>ζυγωτά</a:t>
            </a:r>
            <a:r>
              <a:rPr lang="el-GR" dirty="0" smtClean="0"/>
              <a:t>:</a:t>
            </a:r>
            <a:endParaRPr lang="el-GR" dirty="0"/>
          </a:p>
        </p:txBody>
      </p:sp>
      <p:pic>
        <p:nvPicPr>
          <p:cNvPr id="34820" name="Picture 4" descr="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085184"/>
            <a:ext cx="1394460" cy="105156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4211960" y="458112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600" dirty="0" smtClean="0"/>
              <a:t>  Το παιδί με γονότυπο ΜΜ θα έχει καστανά μάτια, το παιδί με γονότυπο Μμ ή </a:t>
            </a:r>
            <a:r>
              <a:rPr lang="el-GR" sz="1600" dirty="0" err="1" smtClean="0"/>
              <a:t>μΜ</a:t>
            </a:r>
            <a:r>
              <a:rPr lang="el-GR" sz="1600" dirty="0" smtClean="0"/>
              <a:t> θα έχει καστανά μάτια και το παιδί με γονότυπο μμ θα έχει γαλανά μάτια.</a:t>
            </a:r>
          </a:p>
          <a:p>
            <a:r>
              <a:rPr lang="el-GR" sz="1600" dirty="0" smtClean="0"/>
              <a:t>   Συνεπώς η πιθανότητα να γεννηθεί παιδί με γαλανά μάτια είναι 25% (1/4), ενώ με καστανά μάτια 75% (3/4), κι αυτό θα ισχύει κάθε φορά που θα δημιουργείται ένα </a:t>
            </a:r>
            <a:r>
              <a:rPr lang="el-GR" sz="1600" dirty="0" err="1" smtClean="0"/>
              <a:t>ζυγωτό</a:t>
            </a:r>
            <a:endParaRPr lang="el-GR" sz="1600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Μμ                            Μμ         Μ    μ    1/4 Μ Μ         25%                                         75%     Μ 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24744"/>
            <a:ext cx="5833872" cy="4379976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7812360" y="544522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323528" y="5733256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l-GR" dirty="0" smtClean="0"/>
              <a:t>Η πιθανότητα να γεννηθεί παιδί με γαλανά μάτια είναι 25% (1/4), ενώ με καστανά μάτια 75% (3/4), κι αυτό θα ισχύει κάθε φορά που θα δημιουργείται ένα </a:t>
            </a:r>
            <a:r>
              <a:rPr lang="el-GR" dirty="0" err="1" smtClean="0"/>
              <a:t>ζυγωτό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259904" y="1781200"/>
            <a:ext cx="1788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/>
              <a:t>ΠΑΤΕΡΑΣ ΕΤΕΡΟΖΥΓΟΣ</a:t>
            </a:r>
          </a:p>
          <a:p>
            <a:r>
              <a:rPr lang="el-GR" sz="1400" dirty="0" smtClean="0"/>
              <a:t> ΜΕ ΚΑΣΤΑΝΑ ΜΑΤΙΑ</a:t>
            </a:r>
            <a:endParaRPr lang="el-GR" sz="1400" dirty="0"/>
          </a:p>
        </p:txBody>
      </p:sp>
      <p:sp>
        <p:nvSpPr>
          <p:cNvPr id="6" name="5 - Ορθογώνιο"/>
          <p:cNvSpPr/>
          <p:nvPr/>
        </p:nvSpPr>
        <p:spPr>
          <a:xfrm>
            <a:off x="6660232" y="548680"/>
            <a:ext cx="1704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/>
              <a:t>ΜΗΤΕΡΑ ΕΤΕΡΟΖΥΓΗ</a:t>
            </a:r>
          </a:p>
          <a:p>
            <a:r>
              <a:rPr lang="el-GR" sz="1400" dirty="0" smtClean="0"/>
              <a:t> ΜΕ ΚΑΣΤΑΝΑ ΜΑΤΙΑ</a:t>
            </a:r>
            <a:endParaRPr lang="el-GR" sz="1400" dirty="0"/>
          </a:p>
        </p:txBody>
      </p:sp>
      <p:sp>
        <p:nvSpPr>
          <p:cNvPr id="7" name="6 - Ορθογώνιο"/>
          <p:cNvSpPr/>
          <p:nvPr/>
        </p:nvSpPr>
        <p:spPr>
          <a:xfrm>
            <a:off x="7020272" y="5157192"/>
            <a:ext cx="9144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Ας σκεφτούμε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  </a:t>
            </a:r>
            <a:r>
              <a:rPr lang="el-GR" b="1" dirty="0" smtClean="0"/>
              <a:t>Ποιο θα είναι το χρώμα των ματιών των παιδιών αν η μητέρα έχει γαλανά μάτια και ο πατέρας είναι </a:t>
            </a:r>
            <a:r>
              <a:rPr lang="el-GR" b="1" dirty="0" err="1" smtClean="0"/>
              <a:t>ετερόζυγος</a:t>
            </a:r>
            <a:r>
              <a:rPr lang="el-GR" b="1" dirty="0" smtClean="0"/>
              <a:t> και έχει καστανό χρώμα ματιών;</a:t>
            </a:r>
            <a:endParaRPr lang="el-GR" dirty="0"/>
          </a:p>
        </p:txBody>
      </p:sp>
      <p:pic>
        <p:nvPicPr>
          <p:cNvPr id="3" name="Picture 2" descr="Μμ                       μμ         μ    μ     Μ   Μμ   Μμ   2/4   Μμ   50%     μ   μμ   μμ   2/4   μμ   50%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5833872" cy="4379976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323528" y="5805264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l-GR" dirty="0" smtClean="0"/>
              <a:t>Η πιθανότητα να γεννηθεί παιδί με γαλανά μάτια είναι 50% (2/4) και με καστανά μάτια 50% (2/4), κι αυτό θα ισχύει κάθε φορά που θα δημιουργείται ένα </a:t>
            </a:r>
            <a:r>
              <a:rPr lang="el-GR" dirty="0" err="1" smtClean="0"/>
              <a:t>ζυγωτό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620688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Ερωτήσεις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611560" y="1412776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   </a:t>
            </a:r>
            <a:r>
              <a:rPr lang="el-GR" i="1" dirty="0" smtClean="0"/>
              <a:t>4 (σελ. 110)</a:t>
            </a:r>
          </a:p>
          <a:p>
            <a:r>
              <a:rPr lang="el-GR" i="1" dirty="0" smtClean="0"/>
              <a:t>    Να συντάξετε έναν κατάλογο με τα χαρακτηριστικά που πιστεύετε ότι έχετε κληρονομήσει και με αυτά που πιστεύετε ότι έχετε αποκτήσει με την επίδραση του περιβάλλοντος.</a:t>
            </a:r>
            <a:endParaRPr lang="en-US" i="1" dirty="0" smtClean="0"/>
          </a:p>
          <a:p>
            <a:r>
              <a:rPr lang="en-US" i="1" dirty="0" smtClean="0"/>
              <a:t>  </a:t>
            </a:r>
            <a:r>
              <a:rPr lang="el-GR" i="1" dirty="0" smtClean="0"/>
              <a:t> Με ποιον τρόπο πιστεύετε ότι το περιβάλλον σας συνέβαλε στην απόκτηση των επίκτητων χαρακτηριστικών;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755577" y="3573016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ΚΛΗΡΟΝΟΜΙΚΑ : 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Χρώμα ματιών, χρώμα μαλλιών, αναδίπλωση γλώσσας, λοβοί αυτιών, κορυφή τριχοφυΐας,  ύψος, σχήμα μύτης, σχήμα προσώπου, χρώμα δέρματος, ομάδα αίματος.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ΕΠΙΚΤΗΤΑ :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Σημάδια από τραυματισμούς, γνώση ξένης γλώσσας, γυμνασμένο σώμα, χρήση εργαλείων ή συσκευών, χρήση μουσικών οργάνων.</a:t>
            </a:r>
          </a:p>
          <a:p>
            <a:endParaRPr lang="el-GR" dirty="0" smtClean="0">
              <a:solidFill>
                <a:srgbClr val="C00000"/>
              </a:solidFill>
            </a:endParaRPr>
          </a:p>
          <a:p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ΠΕΡΙΒΑΛΛΟΝ : Κλιματολογικές συνθήκες, οικογένεια, σχολείο, κοινωνικές - οικονομικές – πολιτιστικές συνθήκες κ.α.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Κληρονομικά χαρακτηριστικά                   Η μεταβίβαση των χαρακτηριστικών απόΚληρονομικότητα:                   τους γ..."/>
          <p:cNvPicPr>
            <a:picLocks noChangeAspect="1" noChangeArrowheads="1"/>
          </p:cNvPicPr>
          <p:nvPr/>
        </p:nvPicPr>
        <p:blipFill>
          <a:blip r:embed="rId2" cstate="print"/>
          <a:srcRect t="5918"/>
          <a:stretch>
            <a:fillRect/>
          </a:stretch>
        </p:blipFill>
        <p:spPr bwMode="auto">
          <a:xfrm>
            <a:off x="1547664" y="1988840"/>
            <a:ext cx="5833872" cy="412077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395536" y="188640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 Οι οργανισμοί, καθώς αναπτύσσονται, εμφανίζουν μια μεγάλη ποικιλία χαρακτηριστικών, από τα οποία </a:t>
            </a:r>
            <a:r>
              <a:rPr lang="el-GR" b="1" dirty="0" smtClean="0"/>
              <a:t>άλλα έχουν κληρονομήσει από τους γονείς τους και άλλα οφείλονται στις επιδράσεις του περιβάλλοντος. </a:t>
            </a:r>
          </a:p>
          <a:p>
            <a:r>
              <a:rPr lang="el-GR" dirty="0" smtClean="0"/>
              <a:t>   Εάν, για παράδειγμα, μπορείτε να αναδιπλώνετε τη γλώσσα σας, αυτό είναι ένα </a:t>
            </a:r>
            <a:r>
              <a:rPr lang="el-GR" b="1" dirty="0" smtClean="0"/>
              <a:t>κληρονομικό</a:t>
            </a:r>
            <a:r>
              <a:rPr lang="el-GR" dirty="0" smtClean="0"/>
              <a:t> χαρακτηριστικό, ενώ, αν μπορείτε να μιλάτε τρεις ξένες γλώσσες, αυτό οφείλεται σε εκπαίδευση και μελέτη, είναι συνεπώς ένα </a:t>
            </a:r>
            <a:r>
              <a:rPr lang="el-GR" b="1" dirty="0" smtClean="0"/>
              <a:t>επίκτητο</a:t>
            </a:r>
            <a:r>
              <a:rPr lang="el-GR" dirty="0" smtClean="0"/>
              <a:t> χαρακτηριστικό.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683568" y="609329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μεταβίβαση των γενετικών χαρακτηριστικών από τους γονείς στους απογόνους ονομάζεται </a:t>
            </a:r>
            <a:r>
              <a:rPr lang="el-GR" b="1" dirty="0" smtClean="0"/>
              <a:t>κληρονομικότητα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Τα κληρονομικά χαρακτηριστικά μας καθορίζονται από τα αλληλόμορφαγονίδια που βρίσκονται στα ομόλογα χρωμοσώματα          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7900035" cy="5931218"/>
          </a:xfrm>
          <a:prstGeom prst="rect">
            <a:avLst/>
          </a:prstGeom>
          <a:noFill/>
        </p:spPr>
      </p:pic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259632" y="1412776"/>
            <a:ext cx="61926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l-GR" sz="2000" dirty="0" smtClean="0"/>
              <a:t>Το ένα χρωμόσωμα κάθε ζεύγους το έχουμε πάρει από τον πατέρα μας και το άλλο από τη μητέρα μας. Αυτό σημαίνει ότι για κάθε χαρακτηριστικό μας έχουμε κληρονομήσει ένα </a:t>
            </a:r>
            <a:r>
              <a:rPr lang="el-GR" sz="2000" dirty="0" err="1" smtClean="0"/>
              <a:t>αλληλόμορφο</a:t>
            </a:r>
            <a:r>
              <a:rPr lang="el-GR" sz="2000" dirty="0" smtClean="0"/>
              <a:t> από τον πατέρα μας και ένα από τη μητέρα μας.</a:t>
            </a:r>
            <a:endParaRPr lang="el-GR" sz="20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1403648" y="3573016"/>
            <a:ext cx="64807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 </a:t>
            </a:r>
            <a:r>
              <a:rPr lang="el-GR" sz="2000" dirty="0" smtClean="0"/>
              <a:t>Το σύνολο των </a:t>
            </a:r>
            <a:r>
              <a:rPr lang="el-GR" sz="2000" dirty="0" err="1" smtClean="0"/>
              <a:t>αλληλομόρφων</a:t>
            </a:r>
            <a:r>
              <a:rPr lang="el-GR" sz="2000" dirty="0" smtClean="0"/>
              <a:t> που βρίσκονται σε κάθε κύτταρο ενός οργανισμού αποτελεί τον </a:t>
            </a:r>
            <a:r>
              <a:rPr lang="el-GR" sz="2000" b="1" dirty="0" smtClean="0"/>
              <a:t>γονότυπο</a:t>
            </a:r>
            <a:r>
              <a:rPr lang="el-GR" sz="2000" dirty="0" smtClean="0"/>
              <a:t> του οργανισμού, ενώ το σύνολο των χαρακτηριστικών του (μορφολογικών, ανατομικών, φυσιολογικών κτλ.) αποτελεί τον </a:t>
            </a:r>
            <a:r>
              <a:rPr lang="el-GR" sz="2000" b="1" dirty="0" smtClean="0"/>
              <a:t>φαινότυπό</a:t>
            </a:r>
            <a:r>
              <a:rPr lang="el-GR" sz="2000" dirty="0" smtClean="0"/>
              <a:t> του.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ΦΑΙΝΟΤΥΠΟΣΓΟΝΟΤΥΠΟΣ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7" name="Picture 3" descr="C:\Documents and Settings\tselentis\Επιφάνεια εργασίας\55-3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6927723" cy="5201222"/>
          </a:xfrm>
          <a:prstGeom prst="rect">
            <a:avLst/>
          </a:prstGeom>
          <a:noFill/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763688" y="4365104"/>
            <a:ext cx="5256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 </a:t>
            </a:r>
            <a:r>
              <a:rPr lang="el-GR" i="1" dirty="0" smtClean="0"/>
              <a:t> Τα </a:t>
            </a:r>
            <a:r>
              <a:rPr lang="el-GR" i="1" dirty="0" err="1" smtClean="0"/>
              <a:t>μονοζυγωτικά</a:t>
            </a:r>
            <a:r>
              <a:rPr lang="el-GR" i="1" dirty="0" smtClean="0"/>
              <a:t> δίδυμα, όπως</a:t>
            </a:r>
            <a:r>
              <a:rPr lang="en-US" i="1" dirty="0" smtClean="0"/>
              <a:t> </a:t>
            </a:r>
            <a:r>
              <a:rPr lang="el-GR" i="1" dirty="0" smtClean="0"/>
              <a:t>αυτά των φωτογραφιών, προέρχονται</a:t>
            </a:r>
            <a:r>
              <a:rPr lang="en-US" i="1" dirty="0" smtClean="0"/>
              <a:t> </a:t>
            </a:r>
            <a:r>
              <a:rPr lang="el-GR" i="1" dirty="0" smtClean="0"/>
              <a:t>από το ίδιο ωάριο και σπερματοζωάριο,</a:t>
            </a:r>
            <a:r>
              <a:rPr lang="en-US" i="1" dirty="0" smtClean="0"/>
              <a:t> </a:t>
            </a:r>
            <a:r>
              <a:rPr lang="el-GR" i="1" dirty="0" smtClean="0"/>
              <a:t>άρα έχουν τον ίδιο γονότυπο.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6</a:t>
            </a:fld>
            <a:endParaRPr lang="el-GR"/>
          </a:p>
        </p:txBody>
      </p:sp>
      <p:pic>
        <p:nvPicPr>
          <p:cNvPr id="9218" name="Picture 2" descr="Μονοζυγωτικά δίδυμα | City Free Pr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9675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Επικρατές           Υπολειπόμενο    Αλληλόμορφο γονίδιο   Αλληλόμορφο γονίδιοΜ                                           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900035" cy="5931218"/>
          </a:xfrm>
          <a:prstGeom prst="rect">
            <a:avLst/>
          </a:prstGeom>
          <a:noFill/>
        </p:spPr>
      </p:pic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67544" y="260648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Ας εξετάσουμε πώς κληρονομείται ένα χαρακτηριστικό, π.χ. το χρώμα των ματιών. Τι θα συμβεί αν, για παράδειγμα, η μητέρα έχει γαλανά μάτια και ο πατέρας καστανά και είναι και οι δύο ομόζυγοι γι’ αυτό το χαρακτηριστικό; Ποιο θα είναι το χρώμα ματιών του παιδιού; </a:t>
            </a:r>
          </a:p>
          <a:p>
            <a:r>
              <a:rPr lang="el-GR" dirty="0" smtClean="0"/>
              <a:t>  Αν συμβολίσουμε με Μ το επικρατές </a:t>
            </a:r>
            <a:r>
              <a:rPr lang="el-GR" dirty="0" err="1" smtClean="0"/>
              <a:t>αλληλόμορφο</a:t>
            </a:r>
            <a:r>
              <a:rPr lang="el-GR" dirty="0" smtClean="0"/>
              <a:t> για τα καστανά μάτια και με μ το υπολειπόμενο </a:t>
            </a:r>
            <a:r>
              <a:rPr lang="el-GR" dirty="0" err="1" smtClean="0"/>
              <a:t>αλληλόμορφο</a:t>
            </a:r>
            <a:r>
              <a:rPr lang="el-GR" dirty="0" smtClean="0"/>
              <a:t> για τα γαλανά, τότε: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1026" name="Picture 2" descr="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7534275" cy="2952751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11560" y="5445224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Από τους πιθανούς συνδυασμούς θα προκύψουν τα </a:t>
            </a:r>
            <a:r>
              <a:rPr lang="el-GR" dirty="0" err="1" smtClean="0"/>
              <a:t>ζυγωτά</a:t>
            </a:r>
            <a:r>
              <a:rPr lang="el-GR" dirty="0" smtClean="0"/>
              <a:t>:</a:t>
            </a:r>
            <a:endParaRPr lang="el-GR" dirty="0"/>
          </a:p>
        </p:txBody>
      </p:sp>
      <p:pic>
        <p:nvPicPr>
          <p:cNvPr id="1028" name="Picture 4" descr="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64" y="5301202"/>
            <a:ext cx="1383030" cy="1074420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5292080" y="5373216"/>
            <a:ext cx="2736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Όλα τα παιδιά θα είναι </a:t>
            </a:r>
            <a:r>
              <a:rPr lang="el-GR" dirty="0" err="1" smtClean="0"/>
              <a:t>ετερόζυγα</a:t>
            </a:r>
            <a:r>
              <a:rPr lang="el-GR" dirty="0" smtClean="0"/>
              <a:t> και θα έχουν καστανά μάτια.</a:t>
            </a:r>
            <a:endParaRPr lang="el-GR" dirty="0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tselentis\Επιφάνεια εργασίας\55-8-6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196752"/>
            <a:ext cx="5833872" cy="4379976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7164288" y="5445224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619672" y="5805264"/>
            <a:ext cx="6534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Όλα τα παιδιά θα είναι </a:t>
            </a:r>
            <a:r>
              <a:rPr lang="el-GR" dirty="0" err="1" smtClean="0"/>
              <a:t>ετερόζυγα</a:t>
            </a:r>
            <a:r>
              <a:rPr lang="el-GR" dirty="0" smtClean="0"/>
              <a:t> και θα έχουν καστανά μάτια.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107504" y="1628800"/>
            <a:ext cx="1704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/>
              <a:t>ΠΑΤΕΡΑΣ ΟΜΟΖΥΓΟΣ</a:t>
            </a:r>
          </a:p>
          <a:p>
            <a:r>
              <a:rPr lang="el-GR" sz="1400" dirty="0" smtClean="0"/>
              <a:t> ΜΕ ΚΑΣΤΑΝΑ ΜΑΤΙΑ</a:t>
            </a:r>
            <a:endParaRPr lang="el-GR" sz="1400" dirty="0"/>
          </a:p>
        </p:txBody>
      </p:sp>
      <p:sp>
        <p:nvSpPr>
          <p:cNvPr id="7" name="6 - Ορθογώνιο"/>
          <p:cNvSpPr/>
          <p:nvPr/>
        </p:nvSpPr>
        <p:spPr>
          <a:xfrm>
            <a:off x="7236296" y="1628800"/>
            <a:ext cx="1633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/>
              <a:t>ΜΗΤΕΡΑ ΟΜΟΖΥΓΗ</a:t>
            </a:r>
          </a:p>
          <a:p>
            <a:r>
              <a:rPr lang="el-GR" sz="1400" dirty="0" smtClean="0"/>
              <a:t> ΜΕ ΓΑΛΑΝΑ ΜΑΤΙΑ</a:t>
            </a:r>
            <a:endParaRPr lang="el-GR" sz="1400" dirty="0"/>
          </a:p>
        </p:txBody>
      </p:sp>
      <p:sp>
        <p:nvSpPr>
          <p:cNvPr id="8" name="7 - Ορθογώνιο"/>
          <p:cNvSpPr/>
          <p:nvPr/>
        </p:nvSpPr>
        <p:spPr>
          <a:xfrm>
            <a:off x="6588224" y="5013176"/>
            <a:ext cx="91440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BF7A-75DC-4B19-8985-6897472B9948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616</Words>
  <Application>Microsoft Office PowerPoint</Application>
  <PresentationFormat>Προβολή στην οθόνη (4:3)</PresentationFormat>
  <Paragraphs>56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ΔΙΟΝΥΣΗΣ</dc:creator>
  <cp:lastModifiedBy>ΔΙΟΝΥΣΗΣ</cp:lastModifiedBy>
  <cp:revision>23</cp:revision>
  <dcterms:created xsi:type="dcterms:W3CDTF">2021-02-14T19:12:19Z</dcterms:created>
  <dcterms:modified xsi:type="dcterms:W3CDTF">2023-03-12T18:37:26Z</dcterms:modified>
</cp:coreProperties>
</file>