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775" r:id="rId3"/>
    <p:sldMasterId id="2147483788" r:id="rId4"/>
    <p:sldMasterId id="2147483801" r:id="rId5"/>
    <p:sldMasterId id="2147483827" r:id="rId6"/>
    <p:sldMasterId id="2147483840" r:id="rId7"/>
    <p:sldMasterId id="2147483853" r:id="rId8"/>
  </p:sldMasterIdLst>
  <p:notesMasterIdLst>
    <p:notesMasterId r:id="rId25"/>
  </p:notesMasterIdLst>
  <p:sldIdLst>
    <p:sldId id="278" r:id="rId9"/>
    <p:sldId id="279" r:id="rId10"/>
    <p:sldId id="280" r:id="rId11"/>
    <p:sldId id="271" r:id="rId12"/>
    <p:sldId id="282" r:id="rId13"/>
    <p:sldId id="261" r:id="rId14"/>
    <p:sldId id="272" r:id="rId15"/>
    <p:sldId id="283" r:id="rId16"/>
    <p:sldId id="284" r:id="rId17"/>
    <p:sldId id="273" r:id="rId18"/>
    <p:sldId id="274" r:id="rId19"/>
    <p:sldId id="275" r:id="rId20"/>
    <p:sldId id="285" r:id="rId21"/>
    <p:sldId id="277" r:id="rId22"/>
    <p:sldId id="276" r:id="rId23"/>
    <p:sldId id="286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9F04C-BFEA-44BF-9ECA-D1C7E5457CA8}" type="datetimeFigureOut">
              <a:rPr lang="el-GR" smtClean="0"/>
              <a:pPr/>
              <a:t>19/2/2023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9BABA-BCBA-4192-9CDD-60198FDBFA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6C0DB-99F1-4C3D-8BB0-D76F892C1851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smtClean="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6C0DB-99F1-4C3D-8BB0-D76F892C1851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smtClean="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BABA-BCBA-4192-9CDD-60198FDBFA5D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Δες πως γίνεται η μίτωση στο</a:t>
            </a:r>
            <a:r>
              <a:rPr lang="el-GR" baseline="0" dirty="0" smtClean="0"/>
              <a:t> :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BABA-BCBA-4192-9CDD-60198FDBFA5D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92FB0-5D24-4154-9053-485D460F99A9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smtClean="0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1342D-38F1-4AD1-9A72-E8DA9B36B2DA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smtClean="0">
              <a:solidFill>
                <a:prstClr val="black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Δες πως γίνεται η μείωση στο :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BABA-BCBA-4192-9CDD-60198FDBFA5D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BE05-CC37-4B42-A9C1-226F4647C7AB}" type="datetime1">
              <a:rPr lang="el-GR" smtClean="0"/>
              <a:pPr/>
              <a:t>19/2/2023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348C-7661-4ABD-B930-2A3A30C62CFB}" type="datetime1">
              <a:rPr lang="el-GR" smtClean="0"/>
              <a:pPr/>
              <a:t>19/2/2023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51C8-62CC-495F-BC4C-969573F1FA53}" type="datetime1">
              <a:rPr lang="el-GR" smtClean="0"/>
              <a:pPr/>
              <a:t>19/2/2023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6FCB4-C325-43FB-9950-E82D02CEEA0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AB71-44CA-44DA-B8D1-5F20FD46F9F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A62F-CCA7-4B15-AAA1-FEADBB1AEB1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1A8A-F979-4846-9A5A-366A96D8C4C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E48C-1B40-4E23-AE47-E730E5DDD46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C856-EBCB-40C8-AAB1-FD5A16886BF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395E-34A2-45AB-A9E2-53DD2475EF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33B3-2697-481E-9E2C-ADD9B7B9A91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FA26-E446-4E55-9AF5-0EBE3EB054B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500E-5501-47CC-A92A-AAE25AA2131B}" type="datetime1">
              <a:rPr lang="el-GR" smtClean="0"/>
              <a:pPr/>
              <a:t>19/2/2023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6F5F-0FF6-4641-A58D-4EDC6CBCBE1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CC94-4CA5-4247-84D3-C80CE83D50D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768E-D415-4C47-B6CD-3B3F7F2C716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7673-923B-4A06-AA98-A084B518BAF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7AA8E-7026-45D0-8D23-55A75BC7995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AB71-44CA-44DA-B8D1-5F20FD46F9F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9D89-93DA-483E-BFE9-C553877B044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BF3C-1C27-49B9-9AC9-B744DEE31D7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2040-7435-43FA-AECC-6CAF9E5D76D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AC5D-331E-4552-8D12-2E244D63478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FC78-195A-4F8F-9CEC-F5AB5ED22C2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13F-5D9B-429E-9556-1E342962A631}" type="datetime1">
              <a:rPr lang="el-GR" smtClean="0"/>
              <a:pPr/>
              <a:t>19/2/2023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3A73-28CB-4474-9059-07A105E6593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5C63-6B2C-4683-A02F-379DBE79757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56F9-1A47-467F-8342-300035D0CC8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DCB-DF0F-4C5F-AA95-C0F468BE987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D5A8-F21F-4C76-9427-717CC9B1FF6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729C-D6E9-4CC6-B9E6-B203FE87C7E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7ECD2-88D6-4AB4-A096-F119E838A58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AB71-44CA-44DA-B8D1-5F20FD46F9F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6D22-8694-4ABF-A978-49365ED4A0D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2A8F-CCD4-4298-AECD-E733E3BAF99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0207-C700-4005-BE3E-B2271EB804C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4A3D-53A9-4C87-98DD-6FB506F35A98}" type="datetime1">
              <a:rPr lang="el-GR" smtClean="0"/>
              <a:pPr/>
              <a:t>19/2/2023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909C-0E1B-4277-8E95-3F9C7E6D4D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1882-4A09-43ED-8134-056B95C8D76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73CC-729D-40D0-A309-5D5D704EA42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027A-E629-41CC-88BD-EBE8EDDC99C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D28-DC73-4480-AD9A-A672632CAFC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19CE-9C63-4162-9759-AD526539C15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1EF2-3078-43C2-8AFB-210484B03E3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8682-F814-4CFA-90C2-02E3FDE6BE3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7D14-D041-40B7-AE8E-F6077A88164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AB71-44CA-44DA-B8D1-5F20FD46F9F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A24A-81A7-4617-9066-2267624A01F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8B05-7298-4361-84BF-B2032929C685}" type="datetime1">
              <a:rPr lang="el-GR" smtClean="0"/>
              <a:pPr/>
              <a:t>19/2/2023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F360-11F5-4084-A52C-FD6279EE248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46CA-C73E-43BF-8130-C85E41CFDD8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34CC-3A9E-4FC0-973F-605706C22C0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0CE4-2E8F-4368-93AA-CF89316A67E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4598-7EBD-4822-8B54-013833153F0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7F12-789C-410F-997A-DB57E498B0F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D7FC-3167-4521-904A-CAE24F8B988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A8B2-11D0-4745-B94F-FF7F964669F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6CF6-6162-44F4-BF9A-D4195E452C5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649A-3FC5-4B54-94EA-3709E1F7C1F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700F-5FEC-45D9-AF07-4279DEF85720}" type="datetime1">
              <a:rPr lang="el-GR" smtClean="0"/>
              <a:pPr/>
              <a:t>19/2/2023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03788-DED9-448E-A253-CDCF77C66E1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AB71-44CA-44DA-B8D1-5F20FD46F9F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9A01-078C-4DA0-994D-9025DC31E72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90C8-1FF0-4C1D-BFCC-308B774FE57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78BC-6D04-4D15-A501-46AB548E08E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600A-7F7E-44F3-9ABE-838F8114598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61476-D5B0-498A-A255-8F14BF1C4B9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9FC4-6551-4ECD-A9EF-A86C503D7AE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760E-7EE6-4C96-A81D-09D9019C66D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F616-2710-429C-838C-B34A06144A3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41E6-6BBB-410C-8842-F49A5B50B48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DB19-69B3-41DF-8B9A-E7CC1A6B972F}" type="datetime1">
              <a:rPr lang="el-GR" smtClean="0"/>
              <a:pPr/>
              <a:t>19/2/2023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69A9-8BF9-41CB-A52D-EC667E84E1F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7D23-DD31-460A-BB6E-859AD4E6304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6F8AF-EE45-4DF9-B000-999DD77947A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AB71-44CA-44DA-B8D1-5F20FD46F9F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3FBE-76C7-479C-A39F-C616062F013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171-2CE2-415E-AAB7-3A639E711F6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2ADE-04AB-4EE2-A5B9-99F6D58CF1F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5807-59F6-44D6-9888-902A4404967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AD3C-8659-4010-AADB-63CC5C35AB9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95F9-35AF-411D-A05C-E3ED5952237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A077-6977-4881-8FF7-83CB6D30FE5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F2FB-07D1-49B3-B2A9-72AB51D4C820}" type="datetime1">
              <a:rPr lang="el-GR" smtClean="0"/>
              <a:pPr/>
              <a:t>19/2/2023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49CD-4F58-45F3-BDE1-AC5441E1FD5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1044-37F7-499B-9168-1613BBF6E6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5C683-2E2B-4C82-9E55-319B0948D5B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0BC2-FAD8-4084-BCE7-E28F61303DD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21449-83D5-43EE-AF5A-BA7EAA210CE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AB71-44CA-44DA-B8D1-5F20FD46F9F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58B9-315F-4F49-A6A9-A284AD50F1C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62B6-A42A-4754-8867-138B2E4802A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2122-68A1-4B19-A86A-6E0F5F93520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D020-74E5-4491-A53B-BECF29B0454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3E3E-3676-4A47-BFD3-57141240F76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3C41-44AD-4BE5-AFE5-743FD3E25B53}" type="datetime1">
              <a:rPr lang="el-GR" smtClean="0"/>
              <a:pPr/>
              <a:t>19/2/2023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591B-8188-408D-8860-ADE9A4650A7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CC55-753A-43D5-BD01-720E9A91BCF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E254-7CA1-48A2-BD5E-1ABA5779B90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B2E0-5EAD-4EE6-8F20-83B41B951B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D2E7-8146-4152-9C81-61D53754D99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8011-222A-4BA9-BEC8-017254ACB5C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8319D-3468-4E3A-8AD0-C276102FA9A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AB71-44CA-44DA-B8D1-5F20FD46F9F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457B-2597-4371-94A8-F8B89ADC40CD}" type="datetime1">
              <a:rPr lang="el-GR" smtClean="0"/>
              <a:pPr/>
              <a:t>19/2/2023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32855-CF55-47A3-90C2-9104C8D5B3F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6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0C945-3415-422F-BB9F-DDBA5B5D7E2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10578-5F2F-4D1C-959B-2C59494BA02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9857-3037-4360-88FA-33EF5751243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D39F3-90BF-4385-9871-D0747C095EC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73133-450E-4E21-89B4-9DE0F9B3CD2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C5BF9-D509-4220-B895-1EE306CC8C0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BC599-0652-471F-AC4B-5CD446BC564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19/2/2023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0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5.4b_meiosis1_animation.mov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4.png"/><Relationship Id="rId5" Type="http://schemas.openxmlformats.org/officeDocument/2006/relationships/hyperlink" Target="5.4b_meiosis2_animation.mov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icUPynqx9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hQ5xXJSmK4&amp;t=14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987824" y="2780928"/>
            <a:ext cx="2737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Κυτταρική διαίρεση</a:t>
            </a:r>
            <a:endParaRPr lang="el-GR" sz="2400" b="1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2855-CF55-47A3-90C2-9104C8D5B3F7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988840"/>
            <a:ext cx="48609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536" y="1700808"/>
            <a:ext cx="36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 Πριν από την έναρξη της μείωσης έχει προηγηθεί και πάλι η αντιγραφή του DNA, με αποτέλεσμα κάθε χρωμόσωμα να αποτελείται από δύο αδελφές </a:t>
            </a:r>
            <a:r>
              <a:rPr lang="el-GR" dirty="0" err="1" smtClean="0"/>
              <a:t>χρωματίδες</a:t>
            </a:r>
            <a:r>
              <a:rPr lang="el-GR" dirty="0" smtClean="0"/>
              <a:t>, ενωμένες στο </a:t>
            </a:r>
            <a:r>
              <a:rPr lang="el-GR" dirty="0" err="1" smtClean="0"/>
              <a:t>κεντρομερίδιο</a:t>
            </a:r>
            <a:r>
              <a:rPr lang="el-GR" dirty="0" smtClean="0"/>
              <a:t>.</a:t>
            </a:r>
          </a:p>
          <a:p>
            <a:r>
              <a:rPr lang="el-GR" dirty="0" smtClean="0"/>
              <a:t>   Στην αρχή της μείωσης, οι δύο αδελφές </a:t>
            </a:r>
            <a:r>
              <a:rPr lang="el-GR" dirty="0" err="1" smtClean="0"/>
              <a:t>χρωματίδες</a:t>
            </a:r>
            <a:r>
              <a:rPr lang="el-GR" dirty="0" smtClean="0"/>
              <a:t> κάθε χρωμοσώματος συσπειρώνονται. Τα ομόλογα χρωμοσώματα διατάσσονται σε ζεύγη, το ένα απέναντι από το άλλο.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FAB71-44CA-44DA-B8D1-5F20FD46F9F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2" name="Rectangle 4"/>
          <p:cNvSpPr>
            <a:spLocks noChangeArrowheads="1"/>
          </p:cNvSpPr>
          <p:nvPr/>
        </p:nvSpPr>
        <p:spPr bwMode="auto">
          <a:xfrm>
            <a:off x="251520" y="332656"/>
            <a:ext cx="4356100" cy="504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9388" indent="-179388">
              <a:spcBef>
                <a:spcPct val="20000"/>
              </a:spcBef>
              <a:defRPr/>
            </a:pPr>
            <a:r>
              <a:rPr lang="el-G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Τα </a:t>
            </a:r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ομόλογα χρωμοσώματα μετακινούνται και διατάσσονται σε ζεύγη στο ισημερινό επίπεδο του κυττάρου</a:t>
            </a:r>
          </a:p>
          <a:p>
            <a:pPr marL="992188" lvl="2" indent="-173038">
              <a:spcBef>
                <a:spcPct val="20000"/>
              </a:spcBef>
              <a:defRPr/>
            </a:pPr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185738" lvl="1" indent="-185738">
              <a:spcBef>
                <a:spcPct val="20000"/>
              </a:spcBef>
              <a:defRPr/>
            </a:pPr>
            <a:r>
              <a:rPr lang="el-G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Στη </a:t>
            </a:r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l-GR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η</a:t>
            </a:r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μειωτική διαίρεση διαχωρίζονται τα ομόλογα χρωμοσώματα  και σχηματίζονται δύο νέα κύτταρα που το καθένα περιέχει το μισό αριθμό χρωμοσωμάτων </a:t>
            </a:r>
          </a:p>
          <a:p>
            <a:pPr marL="185738" lvl="1" indent="-185738">
              <a:spcBef>
                <a:spcPct val="20000"/>
              </a:spcBef>
              <a:defRPr/>
            </a:pPr>
            <a:endParaRPr lang="el-GR" dirty="0"/>
          </a:p>
          <a:p>
            <a:pPr marL="185738" lvl="1" indent="-185738">
              <a:spcBef>
                <a:spcPct val="20000"/>
              </a:spcBef>
              <a:defRPr/>
            </a:pPr>
            <a:r>
              <a:rPr lang="el-G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Κατά </a:t>
            </a:r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τη 2</a:t>
            </a:r>
            <a:r>
              <a:rPr lang="el-GR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η</a:t>
            </a:r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μειωτική διαίρεση το κεντρομερίδιο κάθε ενός χρωμοσώματος σπάει</a:t>
            </a:r>
            <a:r>
              <a:rPr lang="el-GR" dirty="0"/>
              <a:t> </a:t>
            </a:r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και οι αδελφές χρωματίδες αποχωρίζονται και δημιουργούνται δύο νέα κύτταρα που περιέχουν  τη μία από τις δύο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πρώην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αδελφές χρωματίδες από κάθε χρωμόσωμα</a:t>
            </a:r>
          </a:p>
          <a:p>
            <a:pPr marL="185738" lvl="1" indent="-18573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l-G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92088" indent="-192088">
              <a:spcBef>
                <a:spcPct val="20000"/>
              </a:spcBef>
              <a:defRPr/>
            </a:pPr>
            <a:r>
              <a:rPr lang="el-G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Από </a:t>
            </a:r>
            <a:r>
              <a:rPr lang="el-G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ένα διπλοειδές κύτταρο προκύπτουν 4 απλοειδή γενετικά κύτταρα που περιέχουν τη μισή ποσότητα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endParaRPr lang="el-G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04813"/>
            <a:ext cx="45466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eios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4437063"/>
            <a:ext cx="26273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4859338" y="1773238"/>
            <a:ext cx="3025775" cy="10080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6 - Ορθογώνιο"/>
          <p:cNvSpPr>
            <a:spLocks noChangeArrowheads="1"/>
          </p:cNvSpPr>
          <p:nvPr/>
        </p:nvSpPr>
        <p:spPr bwMode="auto">
          <a:xfrm>
            <a:off x="4500563" y="2781300"/>
            <a:ext cx="4464050" cy="13684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6948488" y="1412875"/>
            <a:ext cx="1231900" cy="5127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FAB71-44CA-44DA-B8D1-5F20FD46F9F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83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3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83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Εικ. 5.21 Σχηματική παράσταση της μείωσης για ένα υποθετικό κύτταρο με δύο ζεύγη ομόλογων χρωμοσωμάτων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2827020" cy="5614035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467544" y="5661248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i="1" dirty="0" smtClean="0">
                <a:solidFill>
                  <a:prstClr val="black"/>
                </a:solidFill>
              </a:rPr>
              <a:t>  Σχηματική παράσταση της μείωσης για ένα υποθετικό κύτταρο με δύο ζεύγη ομόλογων χρωμοσωμάτων</a:t>
            </a:r>
            <a:endParaRPr lang="el-GR" sz="1600" dirty="0">
              <a:solidFill>
                <a:prstClr val="black"/>
              </a:solidFill>
            </a:endParaRPr>
          </a:p>
        </p:txBody>
      </p:sp>
      <p:pic>
        <p:nvPicPr>
          <p:cNvPr id="4" name="Picture 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88640"/>
            <a:ext cx="2878138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8965"/>
          <a:stretch>
            <a:fillRect/>
          </a:stretch>
        </p:blipFill>
        <p:spPr bwMode="auto">
          <a:xfrm>
            <a:off x="5724128" y="2924944"/>
            <a:ext cx="2830513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 flipH="1">
            <a:off x="2411760" y="2060848"/>
            <a:ext cx="100811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flipH="1" flipV="1">
            <a:off x="2771800" y="4293096"/>
            <a:ext cx="25922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619672" y="2780928"/>
            <a:ext cx="4932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Δες πως γίνεται η μείωση στο </a:t>
            </a:r>
            <a:r>
              <a:rPr lang="el-GR" dirty="0" smtClean="0"/>
              <a:t>: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://www.youtube.com/watch?v=micUPynqx9k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55576" y="692696"/>
            <a:ext cx="1529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prstClr val="black"/>
                </a:solidFill>
              </a:rPr>
              <a:t>Ερωτήσεις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395536" y="155679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>
                <a:solidFill>
                  <a:prstClr val="black"/>
                </a:solidFill>
              </a:rPr>
              <a:t>3 (σελ. 106)</a:t>
            </a:r>
          </a:p>
          <a:p>
            <a:r>
              <a:rPr lang="el-GR" i="1" dirty="0" smtClean="0">
                <a:solidFill>
                  <a:prstClr val="black"/>
                </a:solidFill>
              </a:rPr>
              <a:t>  Ποιο είδος κυτταρικής διαίρεσης παρουσιάζει η παρακάτω εικόνα; </a:t>
            </a:r>
          </a:p>
          <a:p>
            <a:r>
              <a:rPr lang="el-GR" i="1" dirty="0" smtClean="0">
                <a:solidFill>
                  <a:prstClr val="black"/>
                </a:solidFill>
              </a:rPr>
              <a:t>Να τεκμηριώσετε την απάντησή σας.</a:t>
            </a:r>
            <a:endParaRPr lang="el-GR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7800975" cy="1626870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83568" y="188640"/>
            <a:ext cx="1529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prstClr val="black"/>
                </a:solidFill>
              </a:rPr>
              <a:t>Ερωτήσεις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79512" y="76470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>
                <a:solidFill>
                  <a:prstClr val="black"/>
                </a:solidFill>
              </a:rPr>
              <a:t>4 (σελ. 106)</a:t>
            </a:r>
          </a:p>
          <a:p>
            <a:r>
              <a:rPr lang="el-GR" i="1" dirty="0" smtClean="0">
                <a:solidFill>
                  <a:prstClr val="black"/>
                </a:solidFill>
              </a:rPr>
              <a:t>Στο παρακάτω σχήμα να συμπληρώσετε τα κενά που αφορούν τον αριθμό μορίων DNA κατά την</a:t>
            </a:r>
            <a:r>
              <a:rPr lang="en-US" i="1" dirty="0" smtClean="0">
                <a:solidFill>
                  <a:prstClr val="black"/>
                </a:solidFill>
              </a:rPr>
              <a:t>  </a:t>
            </a:r>
            <a:r>
              <a:rPr lang="el-GR" i="1" dirty="0" smtClean="0">
                <a:solidFill>
                  <a:prstClr val="black"/>
                </a:solidFill>
              </a:rPr>
              <a:t>παραγωγή γαμετών στον άνθρωπο.</a:t>
            </a:r>
            <a:endParaRPr lang="el-GR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εικόνα"/>
          <p:cNvPicPr>
            <a:picLocks noChangeAspect="1" noChangeArrowheads="1"/>
          </p:cNvPicPr>
          <p:nvPr/>
        </p:nvPicPr>
        <p:blipFill>
          <a:blip r:embed="rId2" cstate="print"/>
          <a:srcRect t="3247" b="3247"/>
          <a:stretch>
            <a:fillRect/>
          </a:stretch>
        </p:blipFill>
        <p:spPr bwMode="auto">
          <a:xfrm>
            <a:off x="827584" y="1790799"/>
            <a:ext cx="7332917" cy="4872539"/>
          </a:xfrm>
          <a:prstGeom prst="rect">
            <a:avLst/>
          </a:prstGeom>
          <a:noFill/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83568" y="188640"/>
            <a:ext cx="1529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prstClr val="black"/>
                </a:solidFill>
              </a:rPr>
              <a:t>Ερωτήσεις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79512" y="76470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>
                <a:solidFill>
                  <a:prstClr val="black"/>
                </a:solidFill>
              </a:rPr>
              <a:t>4 (σελ. 106)</a:t>
            </a:r>
          </a:p>
          <a:p>
            <a:r>
              <a:rPr lang="el-GR" i="1" dirty="0" smtClean="0">
                <a:solidFill>
                  <a:prstClr val="black"/>
                </a:solidFill>
              </a:rPr>
              <a:t>Στο παρακάτω σχήμα να συμπληρώσετε τα κενά που αφορούν τον αριθμό μορίων DNA κατά την</a:t>
            </a:r>
            <a:r>
              <a:rPr lang="en-US" i="1" dirty="0" smtClean="0">
                <a:solidFill>
                  <a:prstClr val="black"/>
                </a:solidFill>
              </a:rPr>
              <a:t>  </a:t>
            </a:r>
            <a:r>
              <a:rPr lang="el-GR" i="1" dirty="0" smtClean="0">
                <a:solidFill>
                  <a:prstClr val="black"/>
                </a:solidFill>
              </a:rPr>
              <a:t>παραγωγή γαμετών στον άνθρωπο.</a:t>
            </a:r>
            <a:endParaRPr lang="el-GR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εικόνα"/>
          <p:cNvPicPr>
            <a:picLocks noChangeAspect="1" noChangeArrowheads="1"/>
          </p:cNvPicPr>
          <p:nvPr/>
        </p:nvPicPr>
        <p:blipFill>
          <a:blip r:embed="rId2" cstate="print"/>
          <a:srcRect t="3247" b="3247"/>
          <a:stretch>
            <a:fillRect/>
          </a:stretch>
        </p:blipFill>
        <p:spPr bwMode="auto">
          <a:xfrm>
            <a:off x="827584" y="1790799"/>
            <a:ext cx="7332917" cy="4872539"/>
          </a:xfrm>
          <a:prstGeom prst="rect">
            <a:avLst/>
          </a:prstGeom>
          <a:noFill/>
        </p:spPr>
      </p:pic>
      <p:sp>
        <p:nvSpPr>
          <p:cNvPr id="6" name="5 - Έλλειψη"/>
          <p:cNvSpPr/>
          <p:nvPr/>
        </p:nvSpPr>
        <p:spPr>
          <a:xfrm>
            <a:off x="4139952" y="3140968"/>
            <a:ext cx="792088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92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2339752" y="4365104"/>
            <a:ext cx="792088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46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1475656" y="5733256"/>
            <a:ext cx="792088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23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9" name="8 - Έλλειψη"/>
          <p:cNvSpPr/>
          <p:nvPr/>
        </p:nvSpPr>
        <p:spPr>
          <a:xfrm>
            <a:off x="3347864" y="5661248"/>
            <a:ext cx="792088" cy="7647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23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4860032" y="5661248"/>
            <a:ext cx="792088" cy="6926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23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10 - Έλλειψη"/>
          <p:cNvSpPr/>
          <p:nvPr/>
        </p:nvSpPr>
        <p:spPr>
          <a:xfrm>
            <a:off x="6732240" y="5661248"/>
            <a:ext cx="792088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23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5" descr="gonimopoiis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76250"/>
            <a:ext cx="13684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716463" y="476250"/>
            <a:ext cx="4248150" cy="5905500"/>
            <a:chOff x="2944" y="300"/>
            <a:chExt cx="2476" cy="3720"/>
          </a:xfrm>
        </p:grpSpPr>
        <p:pic>
          <p:nvPicPr>
            <p:cNvPr id="2056" name="Picture 28" descr="Lips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2" y="300"/>
              <a:ext cx="798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30" descr="gonimopoiisi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45" y="1253"/>
              <a:ext cx="79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32" descr="Lips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87" y="1253"/>
              <a:ext cx="79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34" descr="Lips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22" y="1253"/>
              <a:ext cx="798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36" descr="Lipsu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44" y="2205"/>
              <a:ext cx="798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38" descr="8666f750f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87" y="2205"/>
              <a:ext cx="762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40" descr="cc553d61b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49" y="2205"/>
              <a:ext cx="769" cy="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3" name="Picture 42" descr="00fc4ef31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181" y="3158"/>
              <a:ext cx="905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44" descr="15c5e36b8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41" y="3158"/>
              <a:ext cx="907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Picture 46" descr="32aaead7b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6463" y="476250"/>
            <a:ext cx="1368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- Ορθογώνιο"/>
          <p:cNvSpPr/>
          <p:nvPr/>
        </p:nvSpPr>
        <p:spPr>
          <a:xfrm>
            <a:off x="755576" y="404664"/>
            <a:ext cx="1211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prstClr val="black"/>
                </a:solidFill>
              </a:rPr>
              <a:t>Μίτωση</a:t>
            </a:r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395536" y="1916832"/>
            <a:ext cx="3816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  </a:t>
            </a:r>
            <a:r>
              <a:rPr lang="el-GR" sz="2000" dirty="0" smtClean="0">
                <a:solidFill>
                  <a:prstClr val="black"/>
                </a:solidFill>
              </a:rPr>
              <a:t>Αξίζει τον κόπο να θυμηθούμε ότι η ζωή μας ξεκίνησε από ένα κύτταρο, το γονιμοποιημένο ωάριο ή </a:t>
            </a:r>
            <a:r>
              <a:rPr lang="el-GR" sz="2000" dirty="0" err="1" smtClean="0">
                <a:solidFill>
                  <a:prstClr val="black"/>
                </a:solidFill>
              </a:rPr>
              <a:t>ζυγωτό</a:t>
            </a:r>
            <a:r>
              <a:rPr lang="el-GR" sz="2000" dirty="0" smtClean="0">
                <a:solidFill>
                  <a:prstClr val="black"/>
                </a:solidFill>
              </a:rPr>
              <a:t>. </a:t>
            </a:r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   </a:t>
            </a:r>
            <a:r>
              <a:rPr lang="el-GR" sz="2000" dirty="0" smtClean="0">
                <a:solidFill>
                  <a:prstClr val="black"/>
                </a:solidFill>
              </a:rPr>
              <a:t>Από το κύτταρο αυτό προκύπτει τελικά ένας πολυκύτταρος οργανισμός, όλα τα κύτταρα του οποίου περιέχουν τις ίδιες γενετικές πληροφορίες με το </a:t>
            </a:r>
            <a:r>
              <a:rPr lang="el-GR" sz="2000" dirty="0" err="1" smtClean="0">
                <a:solidFill>
                  <a:prstClr val="black"/>
                </a:solidFill>
              </a:rPr>
              <a:t>ζυγωτό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FAB71-44CA-44DA-B8D1-5F20FD46F9F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Ορθογώνιο"/>
          <p:cNvSpPr/>
          <p:nvPr/>
        </p:nvSpPr>
        <p:spPr>
          <a:xfrm>
            <a:off x="323528" y="1124744"/>
            <a:ext cx="43204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  </a:t>
            </a:r>
            <a:r>
              <a:rPr lang="el-GR" sz="2000" dirty="0" smtClean="0">
                <a:solidFill>
                  <a:prstClr val="black"/>
                </a:solidFill>
              </a:rPr>
              <a:t>Η ανάπτυξη των οργανισμών, η ανανέωση των ιστών, για παράδειγμα του δέρματος, η επούλωση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  <a:r>
              <a:rPr lang="el-GR" sz="2000" dirty="0" smtClean="0">
                <a:solidFill>
                  <a:prstClr val="black"/>
                </a:solidFill>
              </a:rPr>
              <a:t>μιας πληγής, αλλά και ο πολλαπλασιασμός ορισμένων μονοκύτταρων </a:t>
            </a:r>
            <a:r>
              <a:rPr lang="el-GR" sz="2000" dirty="0" err="1" smtClean="0">
                <a:solidFill>
                  <a:prstClr val="black"/>
                </a:solidFill>
              </a:rPr>
              <a:t>ευκαρυωτικών</a:t>
            </a:r>
            <a:r>
              <a:rPr lang="el-GR" sz="2000" dirty="0" smtClean="0">
                <a:solidFill>
                  <a:prstClr val="black"/>
                </a:solidFill>
              </a:rPr>
              <a:t> οργανισμών, όπως η αμοιβάδα, απαιτούν τον κυτταρικό πολλαπλασιασμό. </a:t>
            </a:r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  </a:t>
            </a:r>
            <a:r>
              <a:rPr lang="el-GR" sz="2000" dirty="0" smtClean="0">
                <a:solidFill>
                  <a:prstClr val="black"/>
                </a:solidFill>
              </a:rPr>
              <a:t>Τα νέα κύτταρα που προκύπτουν θα πρέπει να περιέχουν τον ίδιο αριθμό χρωμοσωμάτων και τις ίδιες γενετικές πληροφορίες με το αρχικό. Αυτό εξασφαλίζεται στην κυτταρική διαίρεση, με μια διαδικασία που ονομάζεται </a:t>
            </a:r>
            <a:r>
              <a:rPr lang="el-GR" sz="2000" b="1" dirty="0" smtClean="0">
                <a:solidFill>
                  <a:prstClr val="black"/>
                </a:solidFill>
              </a:rPr>
              <a:t>μίτωση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2050" name="Picture 2" descr="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415" y="1772816"/>
            <a:ext cx="4680585" cy="3053715"/>
          </a:xfrm>
          <a:prstGeom prst="rect">
            <a:avLst/>
          </a:prstGeo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FAB71-44CA-44DA-B8D1-5F20FD46F9F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67544" y="1124744"/>
            <a:ext cx="4038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dirty="0" smtClean="0"/>
              <a:t>        Πριν από την έναρξη της κυτταρικής διαίρεσης έχει προηγηθεί η αντιγραφή του DNA και συνεπώς ο διπλασιασμός της γενετικής πληροφορίας. </a:t>
            </a:r>
          </a:p>
          <a:p>
            <a:pPr>
              <a:buNone/>
            </a:pPr>
            <a:r>
              <a:rPr lang="el-GR" dirty="0" smtClean="0"/>
              <a:t>        Μετά την αντιγραφή κάθε χρωμόσωμα αποτελείται πλέον από τα δύο αντίγραφα του DNA, που ονομάζονται </a:t>
            </a:r>
            <a:r>
              <a:rPr lang="el-GR" b="1" dirty="0" smtClean="0"/>
              <a:t>αδελφές </a:t>
            </a:r>
            <a:r>
              <a:rPr lang="el-GR" b="1" dirty="0" err="1" smtClean="0"/>
              <a:t>χρωματίδες</a:t>
            </a:r>
            <a:r>
              <a:rPr lang="el-GR" dirty="0" smtClean="0"/>
              <a:t>. </a:t>
            </a:r>
          </a:p>
          <a:p>
            <a:pPr>
              <a:buNone/>
            </a:pPr>
            <a:r>
              <a:rPr lang="el-GR" dirty="0" smtClean="0"/>
              <a:t>         Αυτές είναι συμμετρικές και όμοιες, επειδή τις αποτελούν ίδια μόρια DNA, και είναι ενωμένες σε μία περιοχή τους, το </a:t>
            </a:r>
            <a:r>
              <a:rPr lang="el-GR" b="1" dirty="0" err="1" smtClean="0"/>
              <a:t>κεντρομερίδιο</a:t>
            </a:r>
            <a:r>
              <a:rPr lang="el-GR" dirty="0" smtClean="0"/>
              <a:t>. </a:t>
            </a:r>
            <a:endParaRPr lang="el-GR" dirty="0"/>
          </a:p>
        </p:txBody>
      </p:sp>
      <p:pic>
        <p:nvPicPr>
          <p:cNvPr id="6" name="Picture 5" descr="mit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12776"/>
            <a:ext cx="2087563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mito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56992"/>
            <a:ext cx="1944688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FAB71-44CA-44DA-B8D1-5F20FD46F9F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95536" y="2060848"/>
            <a:ext cx="3816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  Κατά την έναρξη της μίτωσης τα χρωμοσώματα συσπειρώνονται και αρχίζουν να μετακινούνται, ώστε να διαταχθούν σε ένα επίπεδο.</a:t>
            </a:r>
          </a:p>
          <a:p>
            <a:r>
              <a:rPr lang="el-GR" dirty="0" smtClean="0"/>
              <a:t>   Στη συνέχεια, οι δύο αδελφές </a:t>
            </a:r>
            <a:r>
              <a:rPr lang="el-GR" dirty="0" err="1" smtClean="0"/>
              <a:t>χρωματίδες</a:t>
            </a:r>
            <a:r>
              <a:rPr lang="el-GR" dirty="0" smtClean="0"/>
              <a:t> κάθε χρωμοσώματος αποχωρίζονται και απομακρύνονται.</a:t>
            </a:r>
          </a:p>
          <a:p>
            <a:r>
              <a:rPr lang="el-GR" dirty="0" smtClean="0"/>
              <a:t>   Το κυτταρόπλασμα διαιρείται και δημιουργούνται δύο νέα κύτταρα</a:t>
            </a:r>
            <a:endParaRPr lang="el-GR" dirty="0"/>
          </a:p>
        </p:txBody>
      </p:sp>
      <p:pic>
        <p:nvPicPr>
          <p:cNvPr id="1026" name="Picture 2" descr="Εικ. 5.19 Τα στάδια της μίτωση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08720"/>
            <a:ext cx="2293144" cy="4433411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5220072" y="5517232"/>
            <a:ext cx="2381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/>
              <a:t>Τα στάδια της μίτωσης.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8426823" cy="304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79512" y="836712"/>
            <a:ext cx="86764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</a:rPr>
              <a:t>Στους πολυκύτταρους οργανισμούς τα σωματικά κύτταρα διαιρούνται με μίτωση.</a:t>
            </a:r>
          </a:p>
          <a:p>
            <a:endParaRPr lang="el-GR" b="1" dirty="0">
              <a:solidFill>
                <a:prstClr val="black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771800" y="5445224"/>
            <a:ext cx="3278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Τα διάφορα στάδια της μίτωσης.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 Αν σκεφτείς πως κάθε&#10;&#10;δευτερόλεπτο&#10;πεθαίνουν γύρω στα 25.000.000 κύτταρα&#10;του ανθρώπινου οργανισμού και&#10;γεννιόνται 25.000..."/>
          <p:cNvPicPr>
            <a:picLocks noChangeAspect="1" noChangeArrowheads="1"/>
          </p:cNvPicPr>
          <p:nvPr/>
        </p:nvPicPr>
        <p:blipFill>
          <a:blip r:embed="rId2" cstate="print"/>
          <a:srcRect t="10849" b="24658"/>
          <a:stretch>
            <a:fillRect/>
          </a:stretch>
        </p:blipFill>
        <p:spPr bwMode="auto">
          <a:xfrm>
            <a:off x="683568" y="1556792"/>
            <a:ext cx="7632649" cy="3695752"/>
          </a:xfrm>
          <a:prstGeom prst="rect">
            <a:avLst/>
          </a:prstGeom>
          <a:noFill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63688" y="2780928"/>
            <a:ext cx="56667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Δες πως γίνεται η μίτωση στο :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https://www.youtube.com/watch?v=7hQ5xXJSmK4&amp;t=14s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043608" y="548680"/>
            <a:ext cx="1239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Μείωση</a:t>
            </a:r>
            <a:endParaRPr lang="el-GR" sz="2400" b="1" dirty="0"/>
          </a:p>
        </p:txBody>
      </p:sp>
      <p:sp>
        <p:nvSpPr>
          <p:cNvPr id="3" name="2 - Ορθογώνιο"/>
          <p:cNvSpPr/>
          <p:nvPr/>
        </p:nvSpPr>
        <p:spPr>
          <a:xfrm>
            <a:off x="683568" y="1556792"/>
            <a:ext cx="338437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Τα γεννητικά κύτταρα, οι γαμέτες, των </a:t>
            </a:r>
            <a:r>
              <a:rPr lang="el-GR" dirty="0" err="1" smtClean="0"/>
              <a:t>διπλοειδών</a:t>
            </a:r>
            <a:r>
              <a:rPr lang="el-GR" dirty="0" smtClean="0"/>
              <a:t> οργανισμών που αναπαράγονται με αμφιγονία προκύπτουν με ένα διαφορετικό είδος κυτταρικής διαίρεσης, τη </a:t>
            </a:r>
            <a:r>
              <a:rPr lang="el-GR" b="1" dirty="0" smtClean="0"/>
              <a:t>μείωση</a:t>
            </a:r>
            <a:r>
              <a:rPr lang="el-GR" dirty="0" smtClean="0"/>
              <a:t>.</a:t>
            </a:r>
          </a:p>
          <a:p>
            <a:pPr marL="0" lvl="2"/>
            <a:r>
              <a:rPr lang="el-GR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l-GR" dirty="0" smtClean="0"/>
              <a:t>Οι γαμέτες είναι αναπαραγωγικά κύτταρα που φέρουν το μισό αριθμό χρωμοσωμάτων </a:t>
            </a:r>
            <a:r>
              <a:rPr lang="el-GR" dirty="0" smtClean="0">
                <a:solidFill>
                  <a:prstClr val="black"/>
                </a:solidFill>
              </a:rPr>
              <a:t>από τον κανονικό (απλοειδή κύτταρα) .</a:t>
            </a:r>
            <a:r>
              <a:rPr lang="el-GR" sz="20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l-GR" dirty="0" smtClean="0"/>
              <a:t>Προκύπτουν από </a:t>
            </a:r>
            <a:r>
              <a:rPr lang="el-GR" dirty="0" err="1" smtClean="0"/>
              <a:t>διπλοειδή</a:t>
            </a:r>
            <a:r>
              <a:rPr lang="el-GR" dirty="0" smtClean="0"/>
              <a:t> άωρα γεννητικά κύτταρα. </a:t>
            </a:r>
          </a:p>
          <a:p>
            <a:endParaRPr lang="el-GR" dirty="0"/>
          </a:p>
        </p:txBody>
      </p:sp>
      <p:pic>
        <p:nvPicPr>
          <p:cNvPr id="4" name="Picture 61" descr="amph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3419856" cy="299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11D5-0283-420F-B357-9E2C4E780B7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4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5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6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554</Words>
  <Application>Microsoft Office PowerPoint</Application>
  <PresentationFormat>Προβολή στην οθόνη (4:3)</PresentationFormat>
  <Paragraphs>73</Paragraphs>
  <Slides>16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8</vt:i4>
      </vt:variant>
      <vt:variant>
        <vt:lpstr>Τίτλοι διαφανειών</vt:lpstr>
      </vt:variant>
      <vt:variant>
        <vt:i4>16</vt:i4>
      </vt:variant>
    </vt:vector>
  </HeadingPairs>
  <TitlesOfParts>
    <vt:vector size="24" baseType="lpstr">
      <vt:lpstr>Θέμα του Office</vt:lpstr>
      <vt:lpstr>3_Θέμα του Office</vt:lpstr>
      <vt:lpstr>10_Θέμα του Office</vt:lpstr>
      <vt:lpstr>11_Θέμα του Office</vt:lpstr>
      <vt:lpstr>12_Θέμα του Office</vt:lpstr>
      <vt:lpstr>14_Θέμα του Office</vt:lpstr>
      <vt:lpstr>15_Θέμα του Office</vt:lpstr>
      <vt:lpstr>16_Θέμα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ΔΙΟΝΥΣΗΣ</dc:creator>
  <cp:lastModifiedBy>ΔΙΟΝΥΣΗΣ</cp:lastModifiedBy>
  <cp:revision>24</cp:revision>
  <dcterms:created xsi:type="dcterms:W3CDTF">2021-02-05T17:02:07Z</dcterms:created>
  <dcterms:modified xsi:type="dcterms:W3CDTF">2023-02-19T10:54:29Z</dcterms:modified>
</cp:coreProperties>
</file>