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75" r:id="rId3"/>
    <p:sldMasterId id="2147483788" r:id="rId4"/>
  </p:sldMasterIdLst>
  <p:notesMasterIdLst>
    <p:notesMasterId r:id="rId13"/>
  </p:notesMasterIdLst>
  <p:sldIdLst>
    <p:sldId id="278" r:id="rId5"/>
    <p:sldId id="279" r:id="rId6"/>
    <p:sldId id="280" r:id="rId7"/>
    <p:sldId id="271" r:id="rId8"/>
    <p:sldId id="282" r:id="rId9"/>
    <p:sldId id="261" r:id="rId10"/>
    <p:sldId id="272" r:id="rId11"/>
    <p:sldId id="283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9F04C-BFEA-44BF-9ECA-D1C7E5457CA8}" type="datetimeFigureOut">
              <a:rPr lang="el-GR" smtClean="0"/>
              <a:pPr/>
              <a:t>20/2/2023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9BABA-BCBA-4192-9CDD-60198FDBFA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6C0DB-99F1-4C3D-8BB0-D76F892C1851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6C0DB-99F1-4C3D-8BB0-D76F892C1851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BABA-BCBA-4192-9CDD-60198FDBFA5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Δες πως γίνεται η μίτωση στο</a:t>
            </a:r>
            <a:r>
              <a:rPr lang="el-GR" baseline="0" dirty="0" smtClean="0"/>
              <a:t> 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BABA-BCBA-4192-9CDD-60198FDBFA5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BE05-CC37-4B42-A9C1-226F4647C7AB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348C-7661-4ABD-B930-2A3A30C62CFB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1C8-62CC-495F-BC4C-969573F1FA53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FCB4-C325-43FB-9950-E82D02CEEA0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62F-CCA7-4B15-AAA1-FEADBB1AEB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A8A-F979-4846-9A5A-366A96D8C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48C-1B40-4E23-AE47-E730E5DDD46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C856-EBCB-40C8-AAB1-FD5A16886B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95E-34A2-45AB-A9E2-53DD2475EF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3B3-2697-481E-9E2C-ADD9B7B9A9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FA26-E446-4E55-9AF5-0EBE3EB054B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00E-5501-47CC-A92A-AAE25AA2131B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6F5F-0FF6-4641-A58D-4EDC6CBCBE1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CC94-4CA5-4247-84D3-C80CE83D50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68E-D415-4C47-B6CD-3B3F7F2C716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7673-923B-4A06-AA98-A084B518BAF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AA8E-7026-45D0-8D23-55A75BC799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D89-93DA-483E-BFE9-C553877B04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BF3C-1C27-49B9-9AC9-B744DEE31D7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040-7435-43FA-AECC-6CAF9E5D76D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AC5D-331E-4552-8D12-2E244D63478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FC78-195A-4F8F-9CEC-F5AB5ED22C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13F-5D9B-429E-9556-1E342962A631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3A73-28CB-4474-9059-07A105E6593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C63-6B2C-4683-A02F-379DBE79757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56F9-1A47-467F-8342-300035D0CC8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DCB-DF0F-4C5F-AA95-C0F468BE987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D5A8-F21F-4C76-9427-717CC9B1FF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729C-D6E9-4CC6-B9E6-B203FE87C7E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ECD2-88D6-4AB4-A096-F119E838A5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D22-8694-4ABF-A978-49365ED4A0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2A8F-CCD4-4298-AECD-E733E3BAF9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0207-C700-4005-BE3E-B2271EB804C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4A3D-53A9-4C87-98DD-6FB506F35A98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909C-0E1B-4277-8E95-3F9C7E6D4D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882-4A09-43ED-8134-056B95C8D7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73CC-729D-40D0-A309-5D5D704EA4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027A-E629-41CC-88BD-EBE8EDDC99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D28-DC73-4480-AD9A-A672632CAF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19CE-9C63-4162-9759-AD526539C1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EF2-3078-43C2-8AFB-210484B03E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8682-F814-4CFA-90C2-02E3FDE6B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D14-D041-40B7-AE8E-F6077A8816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8B05-7298-4361-84BF-B2032929C685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00F-5FEC-45D9-AF07-4279DEF85720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DB19-69B3-41DF-8B9A-E7CC1A6B972F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2FB-07D1-49B3-B2A9-72AB51D4C820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C41-44AD-4BE5-AFE5-743FD3E25B53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457B-2597-4371-94A8-F8B89ADC40CD}" type="datetime1">
              <a:rPr lang="el-GR" smtClean="0"/>
              <a:pPr/>
              <a:t>20/2/2023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C945-3415-422F-BB9F-DDBA5B5D7E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0578-5F2F-4D1C-959B-2C59494BA0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9857-3037-4360-88FA-33EF5751243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Q5xXJSmK4&amp;t=14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987824" y="2780928"/>
            <a:ext cx="273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Κυτταρική διαίρεση</a:t>
            </a:r>
            <a:endParaRPr lang="el-GR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gonimopoiis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13684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716463" y="476250"/>
            <a:ext cx="4248150" cy="5905500"/>
            <a:chOff x="2944" y="300"/>
            <a:chExt cx="2476" cy="3720"/>
          </a:xfrm>
        </p:grpSpPr>
        <p:pic>
          <p:nvPicPr>
            <p:cNvPr id="2056" name="Picture 28" descr="Lips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300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30" descr="gonimopoiisi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1253"/>
              <a:ext cx="79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32" descr="Lips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7" y="1253"/>
              <a:ext cx="79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34" descr="Lips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2" y="1253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36" descr="Lipsu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4" y="2205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38" descr="8666f750f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7" y="2205"/>
              <a:ext cx="762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40" descr="cc553d61b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9" y="2205"/>
              <a:ext cx="769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42" descr="00fc4ef3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81" y="3158"/>
              <a:ext cx="90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4" descr="15c5e36b8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41" y="3158"/>
              <a:ext cx="907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46" descr="32aaead7b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463" y="476250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755576" y="404664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Μίτωση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95536" y="191683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l-GR" sz="2000" dirty="0" smtClean="0">
                <a:solidFill>
                  <a:prstClr val="black"/>
                </a:solidFill>
              </a:rPr>
              <a:t>Αξίζει τον κόπο να θυμηθούμε ότι η ζωή μας ξεκίνησε από ένα κύτταρο, το γονιμοποιημένο ωάριο ή </a:t>
            </a:r>
            <a:r>
              <a:rPr lang="el-GR" sz="2000" dirty="0" err="1" smtClean="0">
                <a:solidFill>
                  <a:prstClr val="black"/>
                </a:solidFill>
              </a:rPr>
              <a:t>ζυγωτό</a:t>
            </a:r>
            <a:r>
              <a:rPr lang="el-GR" sz="2000" dirty="0" smtClean="0">
                <a:solidFill>
                  <a:prstClr val="black"/>
                </a:solidFill>
              </a:rPr>
              <a:t>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  </a:t>
            </a:r>
            <a:r>
              <a:rPr lang="el-GR" sz="2000" dirty="0" smtClean="0">
                <a:solidFill>
                  <a:prstClr val="black"/>
                </a:solidFill>
              </a:rPr>
              <a:t>Από το κύτταρο αυτό προκύπτει τελικά ένας πολυκύτταρος οργανισμός, όλα τα κύτταρα του οποίου περιέχουν τις ίδιες γενετικές πληροφορίες με το </a:t>
            </a:r>
            <a:r>
              <a:rPr lang="el-GR" sz="2000" dirty="0" err="1" smtClean="0">
                <a:solidFill>
                  <a:prstClr val="black"/>
                </a:solidFill>
              </a:rPr>
              <a:t>ζυγωτό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323528" y="1124744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Η ανάπτυξη των οργανισμών, η ανανέωση των ιστών, για παράδειγμα του δέρματος, η επούλωση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μιας πληγής, αλλά και ο πολλαπλασιασμός ορισμένων μονοκύτταρων </a:t>
            </a:r>
            <a:r>
              <a:rPr lang="el-GR" sz="2000" dirty="0" err="1" smtClean="0">
                <a:solidFill>
                  <a:prstClr val="black"/>
                </a:solidFill>
              </a:rPr>
              <a:t>ευκαρυωτικών</a:t>
            </a:r>
            <a:r>
              <a:rPr lang="el-GR" sz="2000" dirty="0" smtClean="0">
                <a:solidFill>
                  <a:prstClr val="black"/>
                </a:solidFill>
              </a:rPr>
              <a:t> οργανισμών, όπως η αμοιβάδα, απαιτούν τον κυτταρικό πολλαπλασιασμό.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Τα νέα κύτταρα που προκύπτουν θα πρέπει να περιέχουν τον ίδιο αριθμό χρωμοσωμάτων και τις ίδιες γενετικές πληροφορίες με το αρχικό. Αυτό εξασφαλίζεται στην κυτταρική διαίρεση, με μια διαδικασία που ονομάζεται </a:t>
            </a:r>
            <a:r>
              <a:rPr lang="el-GR" sz="2000" b="1" dirty="0" smtClean="0">
                <a:solidFill>
                  <a:prstClr val="black"/>
                </a:solidFill>
              </a:rPr>
              <a:t>μίτωση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15" y="1772816"/>
            <a:ext cx="4680585" cy="3053715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        Πριν από την έναρξη της κυτταρικής διαίρεσης έχει προηγηθεί η αντιγραφή του DNA και συνεπώς ο διπλασιασμός της γενετικής πληροφορίας. </a:t>
            </a:r>
          </a:p>
          <a:p>
            <a:pPr>
              <a:buNone/>
            </a:pPr>
            <a:r>
              <a:rPr lang="el-GR" dirty="0" smtClean="0"/>
              <a:t>        Μετά την αντιγραφή κάθε χρωμόσωμα αποτελείται πλέον από τα δύο αντίγραφα του DNA, που ονομάζονται </a:t>
            </a:r>
            <a:r>
              <a:rPr lang="el-GR" b="1" dirty="0" smtClean="0"/>
              <a:t>αδελφές </a:t>
            </a:r>
            <a:r>
              <a:rPr lang="el-GR" b="1" dirty="0" err="1" smtClean="0"/>
              <a:t>χρωματίδες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         Αυτές είναι συμμετρικές και όμοιες, επειδή τις αποτελούν ίδια μόρια DNA, και είναι ενωμένες σε μία περιοχή τους, το </a:t>
            </a:r>
            <a:r>
              <a:rPr lang="el-GR" b="1" dirty="0" err="1" smtClean="0"/>
              <a:t>κεντρομερίδιο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6" name="Picture 5" descr="mi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20875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mit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19446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2060848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Κατά την έναρξη της μίτωσης τα χρωμοσώματα συσπειρώνονται και αρχίζουν να μετακινούνται, ώστε να διαταχθούν σε ένα επίπεδο.</a:t>
            </a:r>
          </a:p>
          <a:p>
            <a:r>
              <a:rPr lang="el-GR" dirty="0" smtClean="0"/>
              <a:t>   Στη συνέχεια, οι δύο αδελφές </a:t>
            </a:r>
            <a:r>
              <a:rPr lang="el-GR" dirty="0" err="1" smtClean="0"/>
              <a:t>χρωματίδες</a:t>
            </a:r>
            <a:r>
              <a:rPr lang="el-GR" dirty="0" smtClean="0"/>
              <a:t> κάθε χρωμοσώματος αποχωρίζονται και απομακρύνονται.</a:t>
            </a:r>
          </a:p>
          <a:p>
            <a:r>
              <a:rPr lang="el-GR" dirty="0" smtClean="0"/>
              <a:t>   Το κυτταρόπλασμα διαιρείται και δημιουργούνται δύο νέα κύτταρα</a:t>
            </a:r>
            <a:endParaRPr lang="el-GR" dirty="0"/>
          </a:p>
        </p:txBody>
      </p:sp>
      <p:pic>
        <p:nvPicPr>
          <p:cNvPr id="1026" name="Picture 2" descr="Εικ. 5.19 Τα στάδια της μίτω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2293144" cy="443341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220072" y="5517232"/>
            <a:ext cx="2381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Τα στάδια της μίτωσης.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426823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79512" y="836712"/>
            <a:ext cx="8676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Στους πολυκύτταρους οργανισμούς τα σωματικά κύτταρα διαιρούνται με μίτωση.</a:t>
            </a:r>
          </a:p>
          <a:p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71800" y="5445224"/>
            <a:ext cx="327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Τα διάφορα στάδια της μίτωσης.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 Αν σκεφτείς πως κάθε&#10;&#10;δευτερόλεπτο&#10;πεθαίνουν γύρω στα 25.000.000 κύτταρα&#10;του ανθρώπινου οργανισμού και&#10;γεννιόνται 25.000..."/>
          <p:cNvPicPr>
            <a:picLocks noChangeAspect="1" noChangeArrowheads="1"/>
          </p:cNvPicPr>
          <p:nvPr/>
        </p:nvPicPr>
        <p:blipFill>
          <a:blip r:embed="rId2" cstate="print"/>
          <a:srcRect t="10849" b="24658"/>
          <a:stretch>
            <a:fillRect/>
          </a:stretch>
        </p:blipFill>
        <p:spPr bwMode="auto">
          <a:xfrm>
            <a:off x="683568" y="1556792"/>
            <a:ext cx="7632649" cy="3695752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63688" y="2780928"/>
            <a:ext cx="5666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Δες πως γίνεται η μίτωση στο :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https://www.youtube.com/watch?v=7hQ5xXJSmK4&amp;t=14s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255</Words>
  <Application>Microsoft Office PowerPoint</Application>
  <PresentationFormat>Προβολή στην οθόνη (4:3)</PresentationFormat>
  <Paragraphs>30</Paragraphs>
  <Slides>8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Θέμα του Office</vt:lpstr>
      <vt:lpstr>3_Θέμα του Office</vt:lpstr>
      <vt:lpstr>10_Θέμα του Office</vt:lpstr>
      <vt:lpstr>11_Θέμα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ΔΙΟΝΥΣΗΣ</dc:creator>
  <cp:lastModifiedBy>ΔΙΟΝΥΣΗΣ</cp:lastModifiedBy>
  <cp:revision>25</cp:revision>
  <dcterms:created xsi:type="dcterms:W3CDTF">2021-02-05T17:02:07Z</dcterms:created>
  <dcterms:modified xsi:type="dcterms:W3CDTF">2023-02-20T11:51:02Z</dcterms:modified>
</cp:coreProperties>
</file>