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1" r:id="rId2"/>
    <p:sldId id="277" r:id="rId3"/>
    <p:sldId id="278" r:id="rId4"/>
    <p:sldId id="272" r:id="rId5"/>
    <p:sldId id="258" r:id="rId6"/>
    <p:sldId id="259" r:id="rId7"/>
    <p:sldId id="276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A03BC-35D7-4203-80FE-A8F06F1B7205}" type="datetimeFigureOut">
              <a:rPr lang="el-GR" smtClean="0"/>
              <a:pPr/>
              <a:t>21/1/2023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C309D-EAFD-4C22-A08B-BEB8365E6FA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E47C3C-3250-40C2-BE84-EF6DCB7897DB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l-GR" dirty="0" smtClean="0"/>
              <a:t>Δες</a:t>
            </a:r>
            <a:r>
              <a:rPr lang="el-GR" baseline="0" dirty="0" smtClean="0"/>
              <a:t> πως γίνεται η μεταγραφή του </a:t>
            </a:r>
            <a:r>
              <a:rPr lang="en-US" baseline="0" dirty="0" smtClean="0"/>
              <a:t>DNA </a:t>
            </a:r>
            <a:r>
              <a:rPr lang="el-GR" baseline="0" dirty="0" smtClean="0"/>
              <a:t>στο : </a:t>
            </a:r>
            <a:endParaRPr lang="el-GR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FDC1-FC3E-4BFC-9603-788EE1848FBA}" type="datetime1">
              <a:rPr lang="el-GR" smtClean="0"/>
              <a:pPr/>
              <a:t>21/1/2023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1845-6318-42C2-9142-B0479D41950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E077-9581-4742-ACB5-CE998368F147}" type="datetime1">
              <a:rPr lang="el-GR" smtClean="0"/>
              <a:pPr/>
              <a:t>21/1/2023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1845-6318-42C2-9142-B0479D41950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8A3D-2117-49B1-8F2D-4075353280FF}" type="datetime1">
              <a:rPr lang="el-GR" smtClean="0"/>
              <a:pPr/>
              <a:t>21/1/2023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1845-6318-42C2-9142-B0479D41950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Τίτλος, Αντι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977FA-87C5-4EF6-A359-F1735B1B05B1}" type="datetime1">
              <a:rPr lang="el-GR" smtClean="0"/>
              <a:pPr>
                <a:defRPr/>
              </a:pPr>
              <a:t>21/1/2023</a:t>
            </a:fld>
            <a:endParaRPr lang="el-G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B0529-AF9D-4AE6-A104-FCD35DCFA1B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4992C-6C9D-4CDE-B560-25D7EF314013}" type="datetime1">
              <a:rPr lang="el-GR" smtClean="0"/>
              <a:pPr/>
              <a:t>21/1/2023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1845-6318-42C2-9142-B0479D41950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C8C55-D3D6-4B62-8411-EC1F41C8FDFC}" type="datetime1">
              <a:rPr lang="el-GR" smtClean="0"/>
              <a:pPr/>
              <a:t>21/1/2023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1845-6318-42C2-9142-B0479D41950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5A47-A241-4CEB-A4F8-C68D4044A104}" type="datetime1">
              <a:rPr lang="el-GR" smtClean="0"/>
              <a:pPr/>
              <a:t>21/1/2023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1845-6318-42C2-9142-B0479D41950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021EF-40F8-48AB-A15B-52BA6F0621C8}" type="datetime1">
              <a:rPr lang="el-GR" smtClean="0"/>
              <a:pPr/>
              <a:t>21/1/2023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1845-6318-42C2-9142-B0479D41950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4D77-4728-419D-86D1-5034C9412B9E}" type="datetime1">
              <a:rPr lang="el-GR" smtClean="0"/>
              <a:pPr/>
              <a:t>21/1/2023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1845-6318-42C2-9142-B0479D41950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4E6A-8CB0-4CD9-B0E5-2252DACCD6D9}" type="datetime1">
              <a:rPr lang="el-GR" smtClean="0"/>
              <a:pPr/>
              <a:t>21/1/2023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1845-6318-42C2-9142-B0479D41950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917C-97DA-4674-B51B-6B97AEBDC5D5}" type="datetime1">
              <a:rPr lang="el-GR" smtClean="0"/>
              <a:pPr/>
              <a:t>21/1/2023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1845-6318-42C2-9142-B0479D41950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95295-46E9-4024-BF30-E9D7A43F364D}" type="datetime1">
              <a:rPr lang="el-GR" smtClean="0"/>
              <a:pPr/>
              <a:t>21/1/2023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1845-6318-42C2-9142-B0479D41950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158C0-FAA1-4EBA-9880-D328CB5FBFD6}" type="datetime1">
              <a:rPr lang="el-GR" smtClean="0"/>
              <a:pPr/>
              <a:t>21/1/2023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A1845-6318-42C2-9142-B0479D41950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2/21/Simple_transcription_elongation1.svg" TargetMode="External"/><Relationship Id="rId7" Type="http://schemas.openxmlformats.org/officeDocument/2006/relationships/hyperlink" Target="http://www.youtube.com/watch?v=b21yL6UCxL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 txBox="1">
            <a:spLocks noChangeArrowheads="1"/>
          </p:cNvSpPr>
          <p:nvPr/>
        </p:nvSpPr>
        <p:spPr>
          <a:xfrm>
            <a:off x="0" y="2492896"/>
            <a:ext cx="9144000" cy="47625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616075" algn="l"/>
              </a:tabLst>
              <a:defRPr/>
            </a:pPr>
            <a:r>
              <a:rPr kumimoji="0" lang="el-GR" sz="2400" b="1" i="0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itchFamily="34" charset="0"/>
                <a:ea typeface="+mj-ea"/>
                <a:cs typeface="+mj-cs"/>
              </a:rPr>
              <a:t>ΜΕΤΑΓΡΑΦΗ,ΜΕΤΑΦΡΑΣΗ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616075" algn="l"/>
              </a:tabLst>
              <a:defRPr/>
            </a:pPr>
            <a:r>
              <a:rPr lang="el-GR" sz="24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+mj-ea"/>
                <a:cs typeface="+mj-cs"/>
              </a:rPr>
              <a:t>ΕΚΦΡΑΣΗ ΤΗΣ ΓΕΝΕΤΙΚΗΣ ΠΛΗΡΟΦΟΡΙΑΣ</a:t>
            </a:r>
            <a:endParaRPr kumimoji="0" lang="el-GR" sz="2400" b="1" i="0" strike="noStrike" kern="120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1845-6318-42C2-9142-B0479D41950A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1845-6318-42C2-9142-B0479D41950A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3" name="2 - Ορθογώνιο"/>
          <p:cNvSpPr/>
          <p:nvPr/>
        </p:nvSpPr>
        <p:spPr>
          <a:xfrm>
            <a:off x="2555776" y="692696"/>
            <a:ext cx="38218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Η ροή της γενετικής πληροφορίας</a:t>
            </a:r>
            <a:endParaRPr lang="el-GR" sz="2000" b="1" dirty="0"/>
          </a:p>
        </p:txBody>
      </p:sp>
      <p:sp>
        <p:nvSpPr>
          <p:cNvPr id="4" name="3 - Ορθογώνιο"/>
          <p:cNvSpPr/>
          <p:nvPr/>
        </p:nvSpPr>
        <p:spPr>
          <a:xfrm>
            <a:off x="827584" y="1700808"/>
            <a:ext cx="74168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   </a:t>
            </a:r>
            <a:r>
              <a:rPr lang="el-GR" dirty="0" err="1" smtClean="0"/>
              <a:t>To</a:t>
            </a:r>
            <a:r>
              <a:rPr lang="el-GR" dirty="0" smtClean="0"/>
              <a:t> DNA ενός οργανισμού είναι ο μοριακός «σκληρός δίσκος» που περιέχει αποθηκευμένες ακριβείς οδηγίες, οι οποίες καθορίζουν τη δομή και τη λειτουργία του οργανισμού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 smtClean="0"/>
              <a:t>  </a:t>
            </a:r>
            <a:r>
              <a:rPr lang="el-GR" dirty="0" smtClean="0"/>
              <a:t>Ταυτόχρονα περιέχει την πληροφορία για τον </a:t>
            </a:r>
            <a:r>
              <a:rPr lang="el-GR" dirty="0" err="1" smtClean="0"/>
              <a:t>αυτοδιπλασιασμό</a:t>
            </a:r>
            <a:r>
              <a:rPr lang="el-GR" dirty="0" smtClean="0"/>
              <a:t> του, εξασφαλίζοντας έτσι τη μεταβίβαση των γενετικών οδηγιών από ένα κύτταρο στα θυγατρικά του και από έναν οργανισμό στους απογόνους του</a:t>
            </a:r>
            <a:r>
              <a:rPr lang="el-GR" dirty="0" smtClean="0"/>
              <a:t>.</a:t>
            </a:r>
            <a:r>
              <a:rPr lang="el-GR" dirty="0" smtClean="0"/>
              <a:t> 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   Το</a:t>
            </a:r>
            <a:r>
              <a:rPr lang="el-GR" dirty="0" smtClean="0"/>
              <a:t> πρώτο βήμα για την έκφραση της πληροφορίας που υπάρχει στο DNA είναι η μεταφορά της στο RNA με τη διαδικασία της </a:t>
            </a:r>
            <a:r>
              <a:rPr lang="el-GR" b="1" dirty="0" smtClean="0"/>
              <a:t>μεταγραφής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 smtClean="0"/>
              <a:t>  </a:t>
            </a:r>
            <a:r>
              <a:rPr lang="el-GR" dirty="0" err="1" smtClean="0"/>
              <a:t>To</a:t>
            </a:r>
            <a:r>
              <a:rPr lang="el-GR" dirty="0" smtClean="0"/>
              <a:t> RNA μεταφέρει με τη σειρά του, μέσω της διαδικασίας της </a:t>
            </a:r>
            <a:r>
              <a:rPr lang="el-GR" b="1" dirty="0" smtClean="0"/>
              <a:t>μετάφρασης</a:t>
            </a:r>
            <a:r>
              <a:rPr lang="el-GR" dirty="0" smtClean="0"/>
              <a:t>, την πληροφορία στις πρωτεΐνες που είναι υπεύθυνες για τη δομή και λειτουργία των κυττάρων και κατ' επέκταση και των οργανισμών.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1845-6318-42C2-9142-B0479D41950A}" type="slidenum">
              <a:rPr lang="el-GR" smtClean="0"/>
              <a:pPr/>
              <a:t>3</a:t>
            </a:fld>
            <a:endParaRPr lang="el-GR"/>
          </a:p>
        </p:txBody>
      </p:sp>
      <p:sp>
        <p:nvSpPr>
          <p:cNvPr id="3" name="2 - Ορθογώνιο"/>
          <p:cNvSpPr/>
          <p:nvPr/>
        </p:nvSpPr>
        <p:spPr>
          <a:xfrm>
            <a:off x="827584" y="177281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   Η</a:t>
            </a:r>
            <a:r>
              <a:rPr lang="el-GR" dirty="0" smtClean="0"/>
              <a:t> σχέση αυτή συνοψίζεται στο ακόλουθο σχήμα, όπου τα βέλη δείχνουν την κατεύθυνση της μεταφοράς της γενετικής πληροφορίας:</a:t>
            </a:r>
            <a:endParaRPr lang="el-GR" dirty="0"/>
          </a:p>
        </p:txBody>
      </p:sp>
      <p:pic>
        <p:nvPicPr>
          <p:cNvPr id="1026" name="Picture 2" descr="Εικόν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708920"/>
            <a:ext cx="3619500" cy="600076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755576" y="3645024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   Το</a:t>
            </a:r>
            <a:r>
              <a:rPr lang="el-GR" dirty="0" smtClean="0"/>
              <a:t> σχήμα αυτό αποτελεί το </a:t>
            </a:r>
            <a:r>
              <a:rPr lang="el-GR" b="1" dirty="0" smtClean="0"/>
              <a:t>κεντρικό δόγμα</a:t>
            </a:r>
            <a:r>
              <a:rPr lang="el-GR" dirty="0" smtClean="0"/>
              <a:t> της Μοριακής Βιολογίας όπως ονομάστηκε από τον F. </a:t>
            </a:r>
            <a:r>
              <a:rPr lang="el-GR" dirty="0" err="1" smtClean="0"/>
              <a:t>Crick</a:t>
            </a:r>
            <a:r>
              <a:rPr lang="el-GR" dirty="0" smtClean="0"/>
              <a:t> (1958). </a:t>
            </a:r>
            <a:r>
              <a:rPr lang="el-GR" dirty="0" smtClean="0"/>
              <a:t>  Η </a:t>
            </a:r>
            <a:r>
              <a:rPr lang="el-GR" dirty="0" smtClean="0"/>
              <a:t>γενετική πληροφορία είναι η καθορισμένη σειρά των βάσεων, όπως η πληροφορία μιας γραπτής φράσης είναι η σειρά των γραμμάτων που την αποτελούν.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547664" y="476672"/>
            <a:ext cx="56886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/>
              <a:t>Μεταγραφή</a:t>
            </a:r>
          </a:p>
        </p:txBody>
      </p:sp>
      <p:sp>
        <p:nvSpPr>
          <p:cNvPr id="3" name="2 - Ορθογώνιο"/>
          <p:cNvSpPr/>
          <p:nvPr/>
        </p:nvSpPr>
        <p:spPr>
          <a:xfrm>
            <a:off x="755576" y="1412776"/>
            <a:ext cx="777686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 </a:t>
            </a:r>
            <a:r>
              <a:rPr lang="en-US" sz="2000" dirty="0" smtClean="0"/>
              <a:t> </a:t>
            </a:r>
            <a:r>
              <a:rPr lang="el-GR" sz="2000" dirty="0" smtClean="0"/>
              <a:t>Όπως έχουμε ήδη αναφέρει, η σειρά των αμινοξέων στις πρωτεΐνες καθορίζεται από τις γενετικές πληροφορίες που περιέχονται σε συγκεκριμένα τμήματα του DNA, </a:t>
            </a:r>
            <a:r>
              <a:rPr lang="el-GR" sz="2000" b="1" dirty="0" smtClean="0"/>
              <a:t>τα γονίδια</a:t>
            </a:r>
            <a:r>
              <a:rPr lang="el-GR" sz="2000" dirty="0" smtClean="0"/>
              <a:t>.</a:t>
            </a:r>
            <a:r>
              <a:rPr lang="el-GR" sz="2000" b="1" dirty="0" smtClean="0"/>
              <a:t> </a:t>
            </a:r>
            <a:endParaRPr lang="en-US" sz="2000" b="1" dirty="0" smtClean="0"/>
          </a:p>
          <a:p>
            <a:r>
              <a:rPr lang="en-US" sz="2000" b="1" dirty="0" smtClean="0"/>
              <a:t>   </a:t>
            </a:r>
            <a:r>
              <a:rPr lang="el-GR" sz="2000" dirty="0" smtClean="0"/>
              <a:t>Η σύνθεση των πρωτεϊνών γίνεται στα </a:t>
            </a:r>
            <a:r>
              <a:rPr lang="el-GR" sz="2000" b="1" dirty="0" err="1" smtClean="0"/>
              <a:t>ριβοσώματα</a:t>
            </a:r>
            <a:r>
              <a:rPr lang="el-GR" sz="2000" dirty="0" smtClean="0"/>
              <a:t> του κυττάρου. Δεν είναι δυνατόν όμως να μεταφέρεται ολόκληρο το DNA στα </a:t>
            </a:r>
            <a:r>
              <a:rPr lang="el-GR" sz="2000" dirty="0" err="1" smtClean="0"/>
              <a:t>ριβοσώματα</a:t>
            </a:r>
            <a:r>
              <a:rPr lang="el-GR" sz="2000" dirty="0" smtClean="0"/>
              <a:t>, κάθε φορά που το κύτταρο συνθέτει μία συγκεκριμένη πρωτεΐνη. </a:t>
            </a:r>
            <a:endParaRPr lang="en-US" sz="2000" dirty="0" smtClean="0"/>
          </a:p>
          <a:p>
            <a:r>
              <a:rPr lang="en-US" sz="2000" dirty="0" smtClean="0"/>
              <a:t>  </a:t>
            </a:r>
            <a:r>
              <a:rPr lang="el-GR" sz="2000" dirty="0" smtClean="0"/>
              <a:t>Η συγκεκριμένη γενετική πληροφορία μεταφέρεται από το DNA στα ριβοσώματα μέσω του </a:t>
            </a:r>
            <a:r>
              <a:rPr lang="el-GR" sz="2000" b="1" dirty="0" smtClean="0"/>
              <a:t>mRNA</a:t>
            </a:r>
            <a:r>
              <a:rPr lang="en-US" sz="2000" b="1" dirty="0" smtClean="0"/>
              <a:t> </a:t>
            </a:r>
            <a:r>
              <a:rPr lang="el-GR" sz="2000" b="1" dirty="0" smtClean="0"/>
              <a:t>(αγγελιαφόρο)</a:t>
            </a:r>
            <a:r>
              <a:rPr lang="el-GR" sz="2000" dirty="0" smtClean="0"/>
              <a:t>. </a:t>
            </a:r>
            <a:endParaRPr lang="en-US" sz="2000" dirty="0" smtClean="0"/>
          </a:p>
          <a:p>
            <a:r>
              <a:rPr lang="el-GR" sz="2000" dirty="0" smtClean="0"/>
              <a:t>Κάθε φορά, δηλαδή, που απαιτείται η σύνθεση μιας πρωτεΐνης, το τμήμα του DNA που φέρει την πληροφορία για τη σύνθεσή της αρχικά </a:t>
            </a:r>
            <a:r>
              <a:rPr lang="el-GR" sz="2000" b="1" dirty="0" smtClean="0"/>
              <a:t>μεταγράφεται</a:t>
            </a:r>
            <a:r>
              <a:rPr lang="el-GR" sz="2000" dirty="0" smtClean="0"/>
              <a:t> σε mRNA</a:t>
            </a:r>
            <a:r>
              <a:rPr lang="en-US" sz="2000" dirty="0" smtClean="0"/>
              <a:t> .</a:t>
            </a:r>
            <a:r>
              <a:rPr lang="el-GR" sz="2000" dirty="0" smtClean="0"/>
              <a:t> </a:t>
            </a:r>
            <a:endParaRPr lang="en-US" sz="2000" dirty="0" smtClean="0"/>
          </a:p>
          <a:p>
            <a:r>
              <a:rPr lang="en-US" sz="2000" dirty="0" smtClean="0"/>
              <a:t>  </a:t>
            </a:r>
            <a:r>
              <a:rPr lang="el-GR" sz="2000" dirty="0" smtClean="0"/>
              <a:t>Το mRNA που συντίθεται πρέπει να περιέχει τη γενετική πληροφορία για τη σειρά των αμινοξέων της συγκεκριμένης πρωτεΐνης. </a:t>
            </a:r>
            <a:endParaRPr lang="en-US" sz="2000" b="1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1845-6318-42C2-9142-B0479D41950A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Εικ. 5.11 Η διαδικασία της μεταγραφής του DNA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764704"/>
            <a:ext cx="2868930" cy="4697730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5292080" y="5733256"/>
            <a:ext cx="3240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 smtClean="0"/>
              <a:t>Η διαδικασία της μεταγραφής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i="1" dirty="0" smtClean="0"/>
              <a:t>του DNA.</a:t>
            </a:r>
            <a:endParaRPr lang="el-GR" dirty="0"/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251520" y="548680"/>
            <a:ext cx="421196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76213" indent="-176213">
              <a:spcBef>
                <a:spcPct val="20000"/>
              </a:spcBef>
              <a:defRPr/>
            </a:pPr>
            <a:r>
              <a:rPr lang="en-US" sz="2000" dirty="0" smtClean="0"/>
              <a:t>      </a:t>
            </a:r>
            <a:r>
              <a:rPr lang="el-GR" sz="2000" dirty="0" smtClean="0"/>
              <a:t>Για να γίνει αυτό, το συγκεκριμένο τμήμα του DNA ξετυλίγεται και η μία αλυσίδα απομακρύνεται από την άλλη. </a:t>
            </a:r>
            <a:endParaRPr lang="en-US" sz="2000" dirty="0" smtClean="0"/>
          </a:p>
          <a:p>
            <a:pPr marL="176213" indent="-176213">
              <a:spcBef>
                <a:spcPct val="20000"/>
              </a:spcBef>
              <a:defRPr/>
            </a:pPr>
            <a:r>
              <a:rPr lang="en-US" sz="2000" dirty="0" smtClean="0"/>
              <a:t>      </a:t>
            </a:r>
            <a:r>
              <a:rPr lang="el-GR" sz="2000" dirty="0" smtClean="0"/>
              <a:t>Απέναντι από τις αζευγάρωτες πλέον αζωτούχες βάσεις των </a:t>
            </a:r>
            <a:r>
              <a:rPr lang="el-GR" sz="2000" b="1" dirty="0" err="1" smtClean="0"/>
              <a:t>δεοξυριβονουκλεοτιδίων</a:t>
            </a:r>
            <a:r>
              <a:rPr lang="el-GR" sz="2000" dirty="0" smtClean="0"/>
              <a:t> της μιας αλυσίδας τοποθετούνται, κατά μία συγκεκριμένη φορά, ελεύθερα </a:t>
            </a:r>
            <a:r>
              <a:rPr lang="el-GR" sz="2000" b="1" dirty="0" err="1" smtClean="0"/>
              <a:t>ριβονουκλεοτίδια</a:t>
            </a:r>
            <a:r>
              <a:rPr lang="el-GR" sz="2000" dirty="0" smtClean="0"/>
              <a:t> που διαθέτουν τις συμπληρωματικές αζωτούχες βάσεις. </a:t>
            </a:r>
            <a:endParaRPr lang="en-US" sz="2000" dirty="0" smtClean="0"/>
          </a:p>
          <a:p>
            <a:pPr marL="176213" indent="-176213">
              <a:spcBef>
                <a:spcPct val="20000"/>
              </a:spcBef>
              <a:defRPr/>
            </a:pPr>
            <a:r>
              <a:rPr lang="en-US" sz="2000" dirty="0" smtClean="0"/>
              <a:t>      </a:t>
            </a:r>
            <a:r>
              <a:rPr lang="el-GR" sz="2000" dirty="0" smtClean="0"/>
              <a:t>Έτσι, απέναντι από την </a:t>
            </a:r>
            <a:r>
              <a:rPr lang="el-GR" sz="2000" dirty="0" err="1" smtClean="0"/>
              <a:t>αδενίνη</a:t>
            </a:r>
            <a:r>
              <a:rPr lang="el-GR" sz="2000" dirty="0" smtClean="0"/>
              <a:t>, τη </a:t>
            </a:r>
            <a:r>
              <a:rPr lang="el-GR" sz="2000" dirty="0" err="1" smtClean="0"/>
              <a:t>θυμίνη</a:t>
            </a:r>
            <a:r>
              <a:rPr lang="el-GR" sz="2000" dirty="0" smtClean="0"/>
              <a:t>, τη </a:t>
            </a:r>
            <a:r>
              <a:rPr lang="el-GR" sz="2000" dirty="0" err="1" smtClean="0"/>
              <a:t>γουανίνη</a:t>
            </a:r>
            <a:r>
              <a:rPr lang="el-GR" sz="2000" dirty="0" smtClean="0"/>
              <a:t> και την </a:t>
            </a:r>
            <a:r>
              <a:rPr lang="el-GR" sz="2000" dirty="0" err="1" smtClean="0"/>
              <a:t>κυτοσίνη</a:t>
            </a:r>
            <a:r>
              <a:rPr lang="el-GR" sz="2000" dirty="0" smtClean="0"/>
              <a:t> του DNA τοποθετούνται ελεύθερα </a:t>
            </a:r>
            <a:r>
              <a:rPr lang="el-GR" sz="2000" dirty="0" err="1" smtClean="0"/>
              <a:t>ριβονουκλεοτίδια</a:t>
            </a:r>
            <a:r>
              <a:rPr lang="el-GR" sz="2000" dirty="0" smtClean="0"/>
              <a:t> που φέρουν αντίστοιχα </a:t>
            </a:r>
            <a:r>
              <a:rPr lang="el-GR" sz="2000" dirty="0" err="1" smtClean="0"/>
              <a:t>ουρακίλη</a:t>
            </a:r>
            <a:r>
              <a:rPr lang="el-GR" sz="2000" dirty="0" smtClean="0"/>
              <a:t>, </a:t>
            </a:r>
            <a:r>
              <a:rPr lang="el-GR" sz="2000" dirty="0" err="1" smtClean="0"/>
              <a:t>αδενίνη</a:t>
            </a:r>
            <a:r>
              <a:rPr lang="el-GR" sz="2000" dirty="0" smtClean="0"/>
              <a:t>, </a:t>
            </a:r>
            <a:r>
              <a:rPr lang="el-GR" sz="2000" dirty="0" err="1" smtClean="0"/>
              <a:t>κυτοσίνη</a:t>
            </a:r>
            <a:r>
              <a:rPr lang="el-GR" sz="2000" dirty="0" smtClean="0"/>
              <a:t>  και </a:t>
            </a:r>
            <a:r>
              <a:rPr lang="el-GR" sz="2000" dirty="0" err="1" smtClean="0"/>
              <a:t>γουανίνη</a:t>
            </a:r>
            <a:r>
              <a:rPr lang="en-US" sz="2000" dirty="0" smtClean="0"/>
              <a:t>.</a:t>
            </a:r>
            <a:endParaRPr lang="el-GR" sz="2000" dirty="0">
              <a:solidFill>
                <a:srgbClr val="99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1845-6318-42C2-9142-B0479D41950A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467544" y="548680"/>
            <a:ext cx="324036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Στη συνέχεια, τα </a:t>
            </a:r>
            <a:r>
              <a:rPr lang="el-GR" sz="2000" dirty="0" err="1" smtClean="0"/>
              <a:t>ριβονουκλεοτίδια</a:t>
            </a:r>
            <a:r>
              <a:rPr lang="el-GR" sz="2000" dirty="0" smtClean="0"/>
              <a:t> ενώνονται μεταξύ τους, σχηματίζοντας ένα μόριο mRNA στο οποίο έχει πλέον καταγραφεί η γενετική πληροφορία ως αλληλουχία </a:t>
            </a:r>
            <a:r>
              <a:rPr lang="el-GR" sz="2000" dirty="0" err="1" smtClean="0"/>
              <a:t>ριβονουκλεοτιδίων</a:t>
            </a:r>
            <a:r>
              <a:rPr lang="el-GR" sz="2000" dirty="0" smtClean="0"/>
              <a:t>. </a:t>
            </a:r>
            <a:endParaRPr lang="en-US" sz="2000" dirty="0" smtClean="0"/>
          </a:p>
          <a:p>
            <a:r>
              <a:rPr lang="en-US" sz="2000" dirty="0" smtClean="0"/>
              <a:t>  </a:t>
            </a:r>
            <a:r>
              <a:rPr lang="el-GR" sz="2000" dirty="0" smtClean="0"/>
              <a:t>Το μόριο αυτό απομακρύνεται και οι</a:t>
            </a:r>
            <a:r>
              <a:rPr lang="en-US" sz="2000" dirty="0" smtClean="0"/>
              <a:t>  </a:t>
            </a:r>
            <a:r>
              <a:rPr lang="el-GR" sz="2000" dirty="0" smtClean="0"/>
              <a:t>συμπληρωματικές αζωτούχες βάσεις των δύο αλυσίδων του DNA ενώνονται και πάλι.</a:t>
            </a:r>
            <a:endParaRPr lang="el-GR" sz="2000" dirty="0"/>
          </a:p>
        </p:txBody>
      </p:sp>
      <p:pic>
        <p:nvPicPr>
          <p:cNvPr id="9" name="Picture 16" descr="Αρχείο:Simple transcription elongation1.sv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476672"/>
            <a:ext cx="446405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2" descr="transcription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2204864"/>
            <a:ext cx="4033837" cy="212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9" descr="atcani1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11960" y="4581128"/>
            <a:ext cx="4464050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- Ορθογώνιο">
            <a:hlinkClick r:id="rId7"/>
          </p:cNvPr>
          <p:cNvSpPr/>
          <p:nvPr/>
        </p:nvSpPr>
        <p:spPr>
          <a:xfrm>
            <a:off x="323528" y="5949280"/>
            <a:ext cx="43844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Δες πως γίνεται η μεταγραφή του </a:t>
            </a:r>
            <a:r>
              <a:rPr lang="en-US" dirty="0" smtClean="0"/>
              <a:t>DNA </a:t>
            </a:r>
            <a:r>
              <a:rPr lang="el-GR" dirty="0" smtClean="0"/>
              <a:t>στο : </a:t>
            </a:r>
          </a:p>
          <a:p>
            <a:r>
              <a:rPr lang="en-US" dirty="0" smtClean="0">
                <a:hlinkClick r:id="rId7"/>
              </a:rPr>
              <a:t>www.youtube.com/watch?v=b21yL6UCxLs</a:t>
            </a:r>
            <a:endParaRPr lang="el-GR" dirty="0" smtClean="0"/>
          </a:p>
        </p:txBody>
      </p:sp>
      <p:sp>
        <p:nvSpPr>
          <p:cNvPr id="11" name="1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B0529-AF9D-4AE6-A104-FCD35DCFA1B8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043608" y="404664"/>
            <a:ext cx="13051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Ερωτήσεις</a:t>
            </a:r>
            <a:endParaRPr lang="el-GR" sz="2000" dirty="0"/>
          </a:p>
        </p:txBody>
      </p:sp>
      <p:sp>
        <p:nvSpPr>
          <p:cNvPr id="3" name="2 - Ορθογώνιο"/>
          <p:cNvSpPr/>
          <p:nvPr/>
        </p:nvSpPr>
        <p:spPr>
          <a:xfrm>
            <a:off x="755576" y="1340768"/>
            <a:ext cx="727280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i="1" dirty="0" smtClean="0"/>
              <a:t>3 (σελ. 102)</a:t>
            </a:r>
          </a:p>
          <a:p>
            <a:r>
              <a:rPr lang="el-GR" sz="2000" i="1" dirty="0" smtClean="0"/>
              <a:t>Ένα τμήμα μιας αλυσίδας ενός μορίου DNA αποτελείται από την παρακάτω αλληλουχία αζωτούχων βάσεων:</a:t>
            </a:r>
          </a:p>
          <a:p>
            <a:r>
              <a:rPr lang="el-GR" sz="2000" i="1" dirty="0" smtClean="0"/>
              <a:t/>
            </a:r>
            <a:br>
              <a:rPr lang="el-GR" sz="2000" i="1" dirty="0" smtClean="0"/>
            </a:br>
            <a:r>
              <a:rPr lang="el-GR" sz="2400" i="1" dirty="0" smtClean="0"/>
              <a:t>...AATTGCCCATGG...</a:t>
            </a:r>
          </a:p>
          <a:p>
            <a:r>
              <a:rPr lang="el-GR" sz="2000" i="1" dirty="0" smtClean="0"/>
              <a:t/>
            </a:r>
            <a:br>
              <a:rPr lang="el-GR" sz="2000" i="1" dirty="0" smtClean="0"/>
            </a:br>
            <a:r>
              <a:rPr lang="el-GR" sz="2000" i="1" dirty="0" smtClean="0"/>
              <a:t>Ποια είναι η αλληλουχία των αζωτούχων βάσεων:</a:t>
            </a:r>
          </a:p>
          <a:p>
            <a:r>
              <a:rPr lang="el-GR" sz="2000" b="1" dirty="0" smtClean="0"/>
              <a:t>α. </a:t>
            </a:r>
            <a:r>
              <a:rPr lang="el-GR" sz="2000" i="1" dirty="0" smtClean="0"/>
              <a:t>της συμπληρωματικής αλυσίδας του παραπάνω τμήματος του DNA;</a:t>
            </a:r>
          </a:p>
          <a:p>
            <a:endParaRPr lang="el-GR" sz="2000" dirty="0" smtClean="0"/>
          </a:p>
          <a:p>
            <a:r>
              <a:rPr lang="el-GR" sz="2000" b="1" dirty="0" smtClean="0"/>
              <a:t>β. </a:t>
            </a:r>
            <a:r>
              <a:rPr lang="el-GR" sz="2000" i="1" dirty="0" smtClean="0"/>
              <a:t>του RNA που προκύπτει από τη μεταγραφή του τμήματος της αλυσίδας του DNA που δόθηκε;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298</Words>
  <Application>Microsoft Office PowerPoint</Application>
  <PresentationFormat>Προβολή στην οθόνη (4:3)</PresentationFormat>
  <Paragraphs>40</Paragraphs>
  <Slides>7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Company>Το όνομα της εταιρείας σας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Το όνομα χρήστη σας</dc:creator>
  <cp:lastModifiedBy>ΔΙΟΝΥΣΗΣ</cp:lastModifiedBy>
  <cp:revision>30</cp:revision>
  <dcterms:created xsi:type="dcterms:W3CDTF">2020-05-10T15:12:19Z</dcterms:created>
  <dcterms:modified xsi:type="dcterms:W3CDTF">2023-01-21T21:47:04Z</dcterms:modified>
</cp:coreProperties>
</file>