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3"/>
  </p:notesMasterIdLst>
  <p:sldIdLst>
    <p:sldId id="258" r:id="rId3"/>
    <p:sldId id="259" r:id="rId4"/>
    <p:sldId id="265" r:id="rId5"/>
    <p:sldId id="260" r:id="rId6"/>
    <p:sldId id="262" r:id="rId7"/>
    <p:sldId id="263" r:id="rId8"/>
    <p:sldId id="267" r:id="rId9"/>
    <p:sldId id="268" r:id="rId10"/>
    <p:sldId id="269" r:id="rId11"/>
    <p:sldId id="270"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3DD24C-5BEF-459A-9864-6AD98BE8AA62}" type="datetimeFigureOut">
              <a:rPr lang="el-GR" smtClean="0"/>
              <a:pPr/>
              <a:t>10/1/2021</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A0BE53-0555-4A46-A1F9-CD8823C7BD7B}"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85A8044D-48BF-4B9F-AB0C-10AFB512E9C4}" type="slidenum">
              <a:rPr lang="el-GR" smtClean="0">
                <a:solidFill>
                  <a:prstClr val="black"/>
                </a:solidFill>
              </a:rPr>
              <a:pPr/>
              <a:t>4</a:t>
            </a:fld>
            <a:endParaRPr lang="el-GR" smtClean="0">
              <a:solidFill>
                <a:prstClr val="black"/>
              </a:solidFill>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092E20B5-AF3F-49E8-883A-C048E87C7459}" type="slidenum">
              <a:rPr lang="el-GR" smtClean="0"/>
              <a:pPr/>
              <a:t>5</a:t>
            </a:fld>
            <a:endParaRPr lang="el-GR"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l-GR"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092E20B5-AF3F-49E8-883A-C048E87C7459}" type="slidenum">
              <a:rPr lang="el-GR" smtClean="0"/>
              <a:pPr/>
              <a:t>6</a:t>
            </a:fld>
            <a:endParaRPr lang="el-GR"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Δες πως γίνεται η αντιγραφή στο :</a:t>
            </a:r>
            <a:endParaRPr lang="el-GR" dirty="0"/>
          </a:p>
        </p:txBody>
      </p:sp>
      <p:sp>
        <p:nvSpPr>
          <p:cNvPr id="4" name="3 - Θέση αριθμού διαφάνειας"/>
          <p:cNvSpPr>
            <a:spLocks noGrp="1"/>
          </p:cNvSpPr>
          <p:nvPr>
            <p:ph type="sldNum" sz="quarter" idx="10"/>
          </p:nvPr>
        </p:nvSpPr>
        <p:spPr/>
        <p:txBody>
          <a:bodyPr/>
          <a:lstStyle/>
          <a:p>
            <a:fld id="{86A0BE53-0555-4A46-A1F9-CD8823C7BD7B}" type="slidenum">
              <a:rPr lang="el-GR" smtClean="0"/>
              <a:pPr/>
              <a:t>10</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5FBDA9F6-D730-4BE3-9458-05580C0475F8}" type="datetime1">
              <a:rPr lang="el-GR" smtClean="0"/>
              <a:t>10/1/2021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FCB0B27-FF42-403C-9434-D1A800E8B747}"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119C963-9C66-45EA-89A9-78F61C7FD2AA}" type="datetime1">
              <a:rPr lang="el-GR" smtClean="0"/>
              <a:t>10/1/2021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FCB0B27-FF42-403C-9434-D1A800E8B747}"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4B55AAD-7949-4510-9174-12A988158F85}" type="datetime1">
              <a:rPr lang="el-GR" smtClean="0"/>
              <a:t>10/1/2021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FCB0B27-FF42-403C-9434-D1A800E8B747}" type="slidenum">
              <a:rPr lang="el-GR" smtClean="0"/>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DBA158FD-F562-4634-B55D-2A46B3EE605F}" type="datetime1">
              <a:rPr lang="el-GR" smtClean="0">
                <a:solidFill>
                  <a:prstClr val="black">
                    <a:tint val="75000"/>
                  </a:prstClr>
                </a:solidFill>
              </a:rPr>
              <a:t>10/1/2021</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528CB464-FA28-4777-B91C-9AEA90A8746B}"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B8D8829-C487-403C-A0FC-B7C812FAF909}" type="datetime1">
              <a:rPr lang="el-GR" smtClean="0">
                <a:solidFill>
                  <a:prstClr val="black">
                    <a:tint val="75000"/>
                  </a:prstClr>
                </a:solidFill>
              </a:rPr>
              <a:t>10/1/2021</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528CB464-FA28-4777-B91C-9AEA90A8746B}"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CD02CC6-C178-465D-AC51-4E641E96E19C}" type="datetime1">
              <a:rPr lang="el-GR" smtClean="0">
                <a:solidFill>
                  <a:prstClr val="black">
                    <a:tint val="75000"/>
                  </a:prstClr>
                </a:solidFill>
              </a:rPr>
              <a:t>10/1/2021</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528CB464-FA28-4777-B91C-9AEA90A8746B}"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A533B0E-2D6C-4DE4-B4BE-3B884A9009BB}" type="datetime1">
              <a:rPr lang="el-GR" smtClean="0">
                <a:solidFill>
                  <a:prstClr val="black">
                    <a:tint val="75000"/>
                  </a:prstClr>
                </a:solidFill>
              </a:rPr>
              <a:t>10/1/2021</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528CB464-FA28-4777-B91C-9AEA90A8746B}"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6B5779D5-7CE8-4F17-880A-4B5C04287FF3}" type="datetime1">
              <a:rPr lang="el-GR" smtClean="0">
                <a:solidFill>
                  <a:prstClr val="black">
                    <a:tint val="75000"/>
                  </a:prstClr>
                </a:solidFill>
              </a:rPr>
              <a:t>10/1/2021</a:t>
            </a:fld>
            <a:endParaRPr lang="el-GR">
              <a:solidFill>
                <a:prstClr val="black">
                  <a:tint val="75000"/>
                </a:prstClr>
              </a:solidFill>
            </a:endParaRPr>
          </a:p>
        </p:txBody>
      </p:sp>
      <p:sp>
        <p:nvSpPr>
          <p:cNvPr id="8" name="7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9" name="8 - Θέση αριθμού διαφάνειας"/>
          <p:cNvSpPr>
            <a:spLocks noGrp="1"/>
          </p:cNvSpPr>
          <p:nvPr>
            <p:ph type="sldNum" sz="quarter" idx="12"/>
          </p:nvPr>
        </p:nvSpPr>
        <p:spPr/>
        <p:txBody>
          <a:bodyPr/>
          <a:lstStyle/>
          <a:p>
            <a:fld id="{528CB464-FA28-4777-B91C-9AEA90A8746B}"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EFA11C84-E05B-4A63-BEBC-C2E48805EFF5}" type="datetime1">
              <a:rPr lang="el-GR" smtClean="0">
                <a:solidFill>
                  <a:prstClr val="black">
                    <a:tint val="75000"/>
                  </a:prstClr>
                </a:solidFill>
              </a:rPr>
              <a:t>10/1/2021</a:t>
            </a:fld>
            <a:endParaRPr lang="el-GR">
              <a:solidFill>
                <a:prstClr val="black">
                  <a:tint val="75000"/>
                </a:prstClr>
              </a:solidFill>
            </a:endParaRPr>
          </a:p>
        </p:txBody>
      </p:sp>
      <p:sp>
        <p:nvSpPr>
          <p:cNvPr id="4" name="3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5" name="4 - Θέση αριθμού διαφάνειας"/>
          <p:cNvSpPr>
            <a:spLocks noGrp="1"/>
          </p:cNvSpPr>
          <p:nvPr>
            <p:ph type="sldNum" sz="quarter" idx="12"/>
          </p:nvPr>
        </p:nvSpPr>
        <p:spPr/>
        <p:txBody>
          <a:bodyPr/>
          <a:lstStyle/>
          <a:p>
            <a:fld id="{528CB464-FA28-4777-B91C-9AEA90A8746B}"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BDDD041-1748-4A50-BF1A-69A2312E2F93}" type="datetime1">
              <a:rPr lang="el-GR" smtClean="0">
                <a:solidFill>
                  <a:prstClr val="black">
                    <a:tint val="75000"/>
                  </a:prstClr>
                </a:solidFill>
              </a:rPr>
              <a:t>10/1/2021</a:t>
            </a:fld>
            <a:endParaRPr lang="el-GR">
              <a:solidFill>
                <a:prstClr val="black">
                  <a:tint val="75000"/>
                </a:prstClr>
              </a:solidFill>
            </a:endParaRPr>
          </a:p>
        </p:txBody>
      </p:sp>
      <p:sp>
        <p:nvSpPr>
          <p:cNvPr id="3" name="2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4" name="3 - Θέση αριθμού διαφάνειας"/>
          <p:cNvSpPr>
            <a:spLocks noGrp="1"/>
          </p:cNvSpPr>
          <p:nvPr>
            <p:ph type="sldNum" sz="quarter" idx="12"/>
          </p:nvPr>
        </p:nvSpPr>
        <p:spPr/>
        <p:txBody>
          <a:bodyPr/>
          <a:lstStyle/>
          <a:p>
            <a:fld id="{528CB464-FA28-4777-B91C-9AEA90A8746B}"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961FD7B-1805-460C-ACFA-8BABDD7549CE}" type="datetime1">
              <a:rPr lang="el-GR" smtClean="0">
                <a:solidFill>
                  <a:prstClr val="black">
                    <a:tint val="75000"/>
                  </a:prstClr>
                </a:solidFill>
              </a:rPr>
              <a:t>10/1/2021</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528CB464-FA28-4777-B91C-9AEA90A8746B}"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4D2938C-2002-4297-A4E6-E245A91BEFD3}" type="datetime1">
              <a:rPr lang="el-GR" smtClean="0"/>
              <a:t>10/1/2021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FCB0B27-FF42-403C-9434-D1A800E8B747}" type="slidenum">
              <a:rPr lang="el-GR" smtClean="0"/>
              <a:pPr/>
              <a:t>‹#›</a:t>
            </a:fld>
            <a:endParaRPr lang="el-G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5D39946-1067-4C24-B6AE-3D109B55824B}" type="datetime1">
              <a:rPr lang="el-GR" smtClean="0">
                <a:solidFill>
                  <a:prstClr val="black">
                    <a:tint val="75000"/>
                  </a:prstClr>
                </a:solidFill>
              </a:rPr>
              <a:t>10/1/2021</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528CB464-FA28-4777-B91C-9AEA90A8746B}"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282F636-A5F5-40FC-9DB5-42CC10F264E4}" type="datetime1">
              <a:rPr lang="el-GR" smtClean="0">
                <a:solidFill>
                  <a:prstClr val="black">
                    <a:tint val="75000"/>
                  </a:prstClr>
                </a:solidFill>
              </a:rPr>
              <a:t>10/1/2021</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528CB464-FA28-4777-B91C-9AEA90A8746B}"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1D6AC3C-60E3-4DF2-A05E-26AFB0E8C0A4}" type="datetime1">
              <a:rPr lang="el-GR" smtClean="0">
                <a:solidFill>
                  <a:prstClr val="black">
                    <a:tint val="75000"/>
                  </a:prstClr>
                </a:solidFill>
              </a:rPr>
              <a:t>10/1/2021</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528CB464-FA28-4777-B91C-9AEA90A8746B}" type="slidenum">
              <a:rPr lang="el-GR" smtClean="0">
                <a:solidFill>
                  <a:prstClr val="black">
                    <a:tint val="75000"/>
                  </a:prstClr>
                </a:solidFill>
              </a:rPr>
              <a:pPr/>
              <a:t>‹#›</a:t>
            </a:fld>
            <a:endParaRPr lang="el-GR">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AndTwoObj">
  <p:cSld name="Τίτλος, Αντικείμενο και 2 Αντικεί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quarter" idx="2"/>
          </p:nvPr>
        </p:nvSpPr>
        <p:spPr>
          <a:xfrm>
            <a:off x="4648200" y="1600200"/>
            <a:ext cx="4038600" cy="2185988"/>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περιεχομένου"/>
          <p:cNvSpPr>
            <a:spLocks noGrp="1"/>
          </p:cNvSpPr>
          <p:nvPr>
            <p:ph sz="quarter" idx="3"/>
          </p:nvPr>
        </p:nvSpPr>
        <p:spPr>
          <a:xfrm>
            <a:off x="4648200" y="3938588"/>
            <a:ext cx="4038600" cy="2187575"/>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Rectangle 4"/>
          <p:cNvSpPr>
            <a:spLocks noGrp="1" noChangeArrowheads="1"/>
          </p:cNvSpPr>
          <p:nvPr>
            <p:ph type="dt" sz="half" idx="10"/>
          </p:nvPr>
        </p:nvSpPr>
        <p:spPr>
          <a:ln/>
        </p:spPr>
        <p:txBody>
          <a:bodyPr/>
          <a:lstStyle>
            <a:lvl1pPr>
              <a:defRPr/>
            </a:lvl1pPr>
          </a:lstStyle>
          <a:p>
            <a:pPr>
              <a:defRPr/>
            </a:pPr>
            <a:fld id="{8E04EE4E-D8FE-4AD9-9646-30942B4D2AB9}" type="datetime1">
              <a:rPr lang="el-GR" smtClean="0">
                <a:solidFill>
                  <a:prstClr val="black">
                    <a:tint val="75000"/>
                  </a:prstClr>
                </a:solidFill>
              </a:rPr>
              <a:t>10/1/2021</a:t>
            </a:fld>
            <a:endParaRPr lang="el-GR">
              <a:solidFill>
                <a:prstClr val="black">
                  <a:tint val="75000"/>
                </a:prstClr>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l-GR">
              <a:solidFill>
                <a:prstClr val="black">
                  <a:tint val="75000"/>
                </a:prstClr>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811B0529-AF9D-4AE6-A104-FCD35DCFA1B8}" type="slidenum">
              <a:rPr lang="el-GR">
                <a:solidFill>
                  <a:prstClr val="black">
                    <a:tint val="75000"/>
                  </a:prstClr>
                </a:solidFill>
              </a:rPr>
              <a:pPr>
                <a:defRPr/>
              </a:pPr>
              <a:t>‹#›</a:t>
            </a:fld>
            <a:endParaRPr lang="el-GR">
              <a:solidFill>
                <a:prstClr val="black">
                  <a:tint val="75000"/>
                </a:prstClr>
              </a:solidFill>
            </a:endParaRPr>
          </a:p>
        </p:txBody>
      </p:sp>
    </p:spTree>
  </p:cSld>
  <p:clrMapOvr>
    <a:masterClrMapping/>
  </p:clrMapOvr>
  <p:transition spd="med">
    <p:newsflash/>
    <p:sndAc>
      <p:stSnd>
        <p:snd r:embed="rId1" name="chimes.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AB776891-12AF-42F7-BE3F-2091862E71C3}" type="datetime1">
              <a:rPr lang="el-GR" smtClean="0"/>
              <a:t>10/1/2021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FCB0B27-FF42-403C-9434-D1A800E8B747}"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17AB6631-D0C6-4B4C-A104-71AD01F4D688}" type="datetime1">
              <a:rPr lang="el-GR" smtClean="0"/>
              <a:t>10/1/2021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FCB0B27-FF42-403C-9434-D1A800E8B747}"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6340C62C-E464-488D-9AEF-AABF974033AB}" type="datetime1">
              <a:rPr lang="el-GR" smtClean="0"/>
              <a:t>10/1/2021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FCB0B27-FF42-403C-9434-D1A800E8B747}"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92E63E3-5EF2-45D6-998F-7E3D7A414EA9}" type="datetime1">
              <a:rPr lang="el-GR" smtClean="0"/>
              <a:t>10/1/2021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FCB0B27-FF42-403C-9434-D1A800E8B747}"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1DA1CEC-DAB9-4340-8147-48567CA4E724}" type="datetime1">
              <a:rPr lang="el-GR" smtClean="0"/>
              <a:t>10/1/2021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FCB0B27-FF42-403C-9434-D1A800E8B74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7635F91-DAA8-4E20-A269-E018B216D326}" type="datetime1">
              <a:rPr lang="el-GR" smtClean="0"/>
              <a:t>10/1/2021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FCB0B27-FF42-403C-9434-D1A800E8B747}"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1CDEFF6-3F38-4338-9B49-3839798E1082}" type="datetime1">
              <a:rPr lang="el-GR" smtClean="0"/>
              <a:t>10/1/2021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FCB0B27-FF42-403C-9434-D1A800E8B747}"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59DFF2-4802-49B8-B7A7-578544788762}" type="datetime1">
              <a:rPr lang="el-GR" smtClean="0"/>
              <a:t>10/1/2021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B0B27-FF42-403C-9434-D1A800E8B747}"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E1AE85-15C2-4C75-9AE6-E42440ACB265}" type="datetime1">
              <a:rPr lang="el-GR" smtClean="0">
                <a:solidFill>
                  <a:prstClr val="black">
                    <a:tint val="75000"/>
                  </a:prstClr>
                </a:solidFill>
              </a:rPr>
              <a:t>10/1/2021</a:t>
            </a:fld>
            <a:endParaRPr lang="el-GR">
              <a:solidFill>
                <a:prstClr val="black">
                  <a:tint val="75000"/>
                </a:prstClr>
              </a:solidFill>
            </a:endParaRP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solidFill>
                <a:prstClr val="black">
                  <a:tint val="75000"/>
                </a:prstClr>
              </a:solidFill>
            </a:endParaRP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8CB464-FA28-4777-B91C-9AEA90A8746B}" type="slidenum">
              <a:rPr lang="el-GR" smtClean="0">
                <a:solidFill>
                  <a:prstClr val="black">
                    <a:tint val="75000"/>
                  </a:prstClr>
                </a:solidFill>
              </a:rPr>
              <a:pPr/>
              <a:t>‹#›</a:t>
            </a:fld>
            <a:endParaRPr lang="el-GR">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FjmleXJ1JRE" TargetMode="External"/><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3.xml"/><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3.xml"/><Relationship Id="rId1" Type="http://schemas.openxmlformats.org/officeDocument/2006/relationships/slideLayout" Target="../slideLayouts/slideLayout23.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jpe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7"/>
          <p:cNvSpPr txBox="1">
            <a:spLocks noChangeArrowheads="1"/>
          </p:cNvSpPr>
          <p:nvPr/>
        </p:nvSpPr>
        <p:spPr>
          <a:xfrm>
            <a:off x="467544" y="2420888"/>
            <a:ext cx="7631832" cy="47625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tab pos="1616075" algn="l"/>
              </a:tabLst>
              <a:defRPr/>
            </a:pPr>
            <a:r>
              <a:rPr kumimoji="0" lang="el-GR" sz="2400" b="1" i="0" strike="noStrike" kern="1200" cap="none" spc="0" normalizeH="0" baseline="0" noProof="0" dirty="0" smtClean="0">
                <a:ln>
                  <a:noFill/>
                </a:ln>
                <a:solidFill>
                  <a:srgbClr val="003399"/>
                </a:solidFill>
                <a:effectLst>
                  <a:outerShdw blurRad="38100" dist="38100" dir="2700000" algn="tl">
                    <a:srgbClr val="000000"/>
                  </a:outerShdw>
                </a:effectLst>
                <a:uLnTx/>
                <a:uFillTx/>
                <a:latin typeface="Verdana" pitchFamily="34" charset="0"/>
                <a:ea typeface="+mj-ea"/>
                <a:cs typeface="+mj-cs"/>
              </a:rPr>
              <a:t>ΑΝΤΙΓΡΑΦΗ ΤΟΥ </a:t>
            </a:r>
            <a:r>
              <a:rPr kumimoji="0" lang="en-US" sz="2400" b="1" i="0" strike="noStrike" kern="1200" cap="none" spc="0" normalizeH="0" baseline="0" noProof="0" dirty="0" smtClean="0">
                <a:ln>
                  <a:noFill/>
                </a:ln>
                <a:solidFill>
                  <a:srgbClr val="003399"/>
                </a:solidFill>
                <a:effectLst>
                  <a:outerShdw blurRad="38100" dist="38100" dir="2700000" algn="tl">
                    <a:srgbClr val="000000"/>
                  </a:outerShdw>
                </a:effectLst>
                <a:uLnTx/>
                <a:uFillTx/>
                <a:latin typeface="Verdana" pitchFamily="34" charset="0"/>
                <a:ea typeface="+mj-ea"/>
                <a:cs typeface="+mj-cs"/>
              </a:rPr>
              <a:t>DNA </a:t>
            </a:r>
            <a:endParaRPr kumimoji="0" lang="el-GR" sz="2400" b="1" i="0" strike="noStrike" kern="1200" cap="none" spc="0" normalizeH="0" baseline="0" noProof="0" dirty="0" smtClean="0">
              <a:ln>
                <a:noFill/>
              </a:ln>
              <a:solidFill>
                <a:srgbClr val="003399"/>
              </a:solidFill>
              <a:effectLst>
                <a:outerShdw blurRad="38100" dist="38100" dir="2700000" algn="tl">
                  <a:srgbClr val="000000"/>
                </a:outerShdw>
              </a:effectLst>
              <a:uLnTx/>
              <a:uFillTx/>
              <a:latin typeface="Verdana" pitchFamily="34" charset="0"/>
              <a:ea typeface="+mj-ea"/>
              <a:cs typeface="+mj-cs"/>
            </a:endParaRPr>
          </a:p>
        </p:txBody>
      </p:sp>
      <p:sp>
        <p:nvSpPr>
          <p:cNvPr id="3" name="2 - Θέση αριθμού διαφάνειας"/>
          <p:cNvSpPr>
            <a:spLocks noGrp="1"/>
          </p:cNvSpPr>
          <p:nvPr>
            <p:ph type="sldNum" sz="quarter" idx="12"/>
          </p:nvPr>
        </p:nvSpPr>
        <p:spPr/>
        <p:txBody>
          <a:bodyPr/>
          <a:lstStyle/>
          <a:p>
            <a:fld id="{8FCB0B27-FF42-403C-9434-D1A800E8B747}" type="slidenum">
              <a:rPr lang="el-GR" smtClean="0"/>
              <a:pPr/>
              <a:t>1</a:t>
            </a:fld>
            <a:endParaRPr lang="el-G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123728" y="2708920"/>
            <a:ext cx="4796313" cy="646331"/>
          </a:xfrm>
          <a:prstGeom prst="rect">
            <a:avLst/>
          </a:prstGeom>
        </p:spPr>
        <p:txBody>
          <a:bodyPr wrap="none">
            <a:spAutoFit/>
          </a:bodyPr>
          <a:lstStyle/>
          <a:p>
            <a:r>
              <a:rPr lang="el-GR" dirty="0" smtClean="0"/>
              <a:t>Δες πως γίνεται η αντιγραφή στο :</a:t>
            </a:r>
          </a:p>
          <a:p>
            <a:r>
              <a:rPr lang="en-US" dirty="0" smtClean="0">
                <a:hlinkClick r:id="rId3"/>
              </a:rPr>
              <a:t>https://www.youtube.com/watch?v=FjmleXJ1JRE</a:t>
            </a:r>
            <a:endParaRPr lang="el-GR" dirty="0"/>
          </a:p>
        </p:txBody>
      </p:sp>
      <p:sp>
        <p:nvSpPr>
          <p:cNvPr id="3" name="2 - Θέση αριθμού διαφάνειας"/>
          <p:cNvSpPr>
            <a:spLocks noGrp="1"/>
          </p:cNvSpPr>
          <p:nvPr>
            <p:ph type="sldNum" sz="quarter" idx="12"/>
          </p:nvPr>
        </p:nvSpPr>
        <p:spPr/>
        <p:txBody>
          <a:bodyPr/>
          <a:lstStyle/>
          <a:p>
            <a:fld id="{528CB464-FA28-4777-B91C-9AEA90A8746B}" type="slidenum">
              <a:rPr lang="el-GR" smtClean="0">
                <a:solidFill>
                  <a:prstClr val="black">
                    <a:tint val="75000"/>
                  </a:prstClr>
                </a:solidFill>
              </a:rPr>
              <a:pPr/>
              <a:t>10</a:t>
            </a:fld>
            <a:endParaRPr lang="el-GR">
              <a:solidFill>
                <a:prstClr val="black">
                  <a:tint val="75000"/>
                </a:prst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27584" y="1628800"/>
            <a:ext cx="6984776" cy="1323439"/>
          </a:xfrm>
          <a:prstGeom prst="rect">
            <a:avLst/>
          </a:prstGeom>
        </p:spPr>
        <p:txBody>
          <a:bodyPr wrap="square">
            <a:spAutoFit/>
          </a:bodyPr>
          <a:lstStyle/>
          <a:p>
            <a:r>
              <a:rPr lang="el-GR" dirty="0" smtClean="0"/>
              <a:t>  </a:t>
            </a:r>
            <a:r>
              <a:rPr lang="el-GR" sz="2000" dirty="0" smtClean="0"/>
              <a:t>Το DNA κάθε κυττάρου περιέχει γενετικές πληροφορίες που είναι απαραίτητες για τη δομή και τη λειτουργία του. </a:t>
            </a:r>
            <a:endParaRPr lang="en-US" sz="2000" dirty="0" smtClean="0"/>
          </a:p>
          <a:p>
            <a:r>
              <a:rPr lang="en-US" sz="2000" b="1" dirty="0" smtClean="0"/>
              <a:t>   </a:t>
            </a:r>
            <a:r>
              <a:rPr lang="el-GR" sz="2000" b="1" dirty="0" smtClean="0"/>
              <a:t>Κατά τη διαίρεση ενός κυττάρου προκύπτουν θυγατρικά κύτταρα στα οποία περιέχονται οι ίδιες γενετικές πληροφορίες</a:t>
            </a:r>
            <a:endParaRPr lang="el-GR" sz="2000" b="1" dirty="0" smtClean="0">
              <a:solidFill>
                <a:srgbClr val="FF0000"/>
              </a:solidFill>
            </a:endParaRPr>
          </a:p>
        </p:txBody>
      </p:sp>
      <p:pic>
        <p:nvPicPr>
          <p:cNvPr id="3" name="Picture 7" descr="001"/>
          <p:cNvPicPr>
            <a:picLocks noChangeAspect="1" noChangeArrowheads="1" noCrop="1"/>
          </p:cNvPicPr>
          <p:nvPr/>
        </p:nvPicPr>
        <p:blipFill>
          <a:blip r:embed="rId2" cstate="print"/>
          <a:srcRect/>
          <a:stretch>
            <a:fillRect/>
          </a:stretch>
        </p:blipFill>
        <p:spPr bwMode="auto">
          <a:xfrm>
            <a:off x="3275856" y="3501008"/>
            <a:ext cx="2038350" cy="1365695"/>
          </a:xfrm>
          <a:prstGeom prst="rect">
            <a:avLst/>
          </a:prstGeom>
          <a:noFill/>
          <a:ln w="9525">
            <a:noFill/>
            <a:miter lim="800000"/>
            <a:headEnd/>
            <a:tailEnd/>
          </a:ln>
        </p:spPr>
      </p:pic>
      <p:sp>
        <p:nvSpPr>
          <p:cNvPr id="4" name="3 - Θέση αριθμού διαφάνειας"/>
          <p:cNvSpPr>
            <a:spLocks noGrp="1"/>
          </p:cNvSpPr>
          <p:nvPr>
            <p:ph type="sldNum" sz="quarter" idx="12"/>
          </p:nvPr>
        </p:nvSpPr>
        <p:spPr/>
        <p:txBody>
          <a:bodyPr/>
          <a:lstStyle/>
          <a:p>
            <a:fld id="{8FCB0B27-FF42-403C-9434-D1A800E8B747}" type="slidenum">
              <a:rPr lang="el-GR" smtClean="0"/>
              <a:pPr/>
              <a:t>2</a:t>
            </a:fld>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99592" y="2132856"/>
            <a:ext cx="6984776" cy="1938992"/>
          </a:xfrm>
          <a:prstGeom prst="rect">
            <a:avLst/>
          </a:prstGeom>
        </p:spPr>
        <p:txBody>
          <a:bodyPr wrap="square">
            <a:spAutoFit/>
          </a:bodyPr>
          <a:lstStyle/>
          <a:p>
            <a:r>
              <a:rPr lang="en-US" sz="2000" dirty="0" smtClean="0"/>
              <a:t>   </a:t>
            </a:r>
            <a:r>
              <a:rPr lang="el-GR" sz="2000" dirty="0" smtClean="0"/>
              <a:t>Αυτό επιτυγχάνεται χάρη στην ικανότητα του DNA να διπλασιάζεται με μια διαδικασία που ονομάζεται </a:t>
            </a:r>
            <a:r>
              <a:rPr lang="el-GR" sz="2000" b="1" dirty="0" smtClean="0"/>
              <a:t>αντιγραφή</a:t>
            </a:r>
            <a:r>
              <a:rPr lang="el-GR" sz="2000" dirty="0" smtClean="0"/>
              <a:t>. </a:t>
            </a:r>
            <a:endParaRPr lang="en-US" sz="2000" dirty="0" smtClean="0"/>
          </a:p>
          <a:p>
            <a:endParaRPr lang="el-GR" sz="2000" dirty="0" smtClean="0"/>
          </a:p>
          <a:p>
            <a:r>
              <a:rPr lang="el-GR" sz="2000" dirty="0" smtClean="0"/>
              <a:t>   </a:t>
            </a:r>
            <a:r>
              <a:rPr lang="el-GR" sz="2000" b="1" dirty="0" smtClean="0">
                <a:solidFill>
                  <a:srgbClr val="FF0000"/>
                </a:solidFill>
              </a:rPr>
              <a:t>Η αντιγραφή προηγείται της κυτταρικής διαίρεσης, ώστε κάθε νέο κύτταρο να περιέχει ένα αντίγραφο του DNA του αρχικού κυττάρου.</a:t>
            </a:r>
          </a:p>
        </p:txBody>
      </p:sp>
      <p:sp>
        <p:nvSpPr>
          <p:cNvPr id="3" name="2 - Θέση αριθμού διαφάνειας"/>
          <p:cNvSpPr>
            <a:spLocks noGrp="1"/>
          </p:cNvSpPr>
          <p:nvPr>
            <p:ph type="sldNum" sz="quarter" idx="12"/>
          </p:nvPr>
        </p:nvSpPr>
        <p:spPr/>
        <p:txBody>
          <a:bodyPr/>
          <a:lstStyle/>
          <a:p>
            <a:fld id="{8FCB0B27-FF42-403C-9434-D1A800E8B747}" type="slidenum">
              <a:rPr lang="el-GR" smtClean="0"/>
              <a:pPr/>
              <a:t>3</a:t>
            </a:fld>
            <a:endParaRPr lang="el-G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4" name="Text Box 18"/>
          <p:cNvSpPr txBox="1">
            <a:spLocks noChangeArrowheads="1"/>
          </p:cNvSpPr>
          <p:nvPr/>
        </p:nvSpPr>
        <p:spPr bwMode="auto">
          <a:xfrm>
            <a:off x="323528" y="1556792"/>
            <a:ext cx="3923928" cy="3748719"/>
          </a:xfrm>
          <a:prstGeom prst="rect">
            <a:avLst/>
          </a:prstGeom>
          <a:noFill/>
          <a:ln w="9525">
            <a:noFill/>
            <a:miter lim="800000"/>
            <a:headEnd/>
            <a:tailEnd/>
          </a:ln>
          <a:effectLst/>
        </p:spPr>
        <p:txBody>
          <a:bodyPr wrap="square">
            <a:spAutoFit/>
          </a:bodyPr>
          <a:lstStyle/>
          <a:p>
            <a:pPr marL="176213" indent="-176213">
              <a:spcBef>
                <a:spcPct val="20000"/>
              </a:spcBef>
              <a:defRPr/>
            </a:pPr>
            <a:endParaRPr lang="el-GR" sz="1600" dirty="0">
              <a:solidFill>
                <a:srgbClr val="9900FF"/>
              </a:solidFill>
              <a:effectLst>
                <a:outerShdw blurRad="38100" dist="38100" dir="2700000" algn="tl">
                  <a:srgbClr val="C0C0C0"/>
                </a:outerShdw>
              </a:effectLst>
            </a:endParaRPr>
          </a:p>
          <a:p>
            <a:pPr marL="1158875" lvl="2" indent="-182563">
              <a:spcBef>
                <a:spcPct val="20000"/>
              </a:spcBef>
              <a:defRPr/>
            </a:pPr>
            <a:endParaRPr lang="el-GR" sz="800" dirty="0">
              <a:solidFill>
                <a:srgbClr val="990099"/>
              </a:solidFill>
              <a:effectLst>
                <a:outerShdw blurRad="38100" dist="38100" dir="2700000" algn="tl">
                  <a:srgbClr val="C0C0C0"/>
                </a:outerShdw>
              </a:effectLst>
            </a:endParaRPr>
          </a:p>
          <a:p>
            <a:pPr marL="1158875" lvl="2" indent="-182563">
              <a:spcBef>
                <a:spcPct val="20000"/>
              </a:spcBef>
              <a:defRPr/>
            </a:pPr>
            <a:r>
              <a:rPr lang="en-US" dirty="0" smtClean="0">
                <a:solidFill>
                  <a:srgbClr val="800080"/>
                </a:solidFill>
                <a:effectLst>
                  <a:outerShdw blurRad="38100" dist="38100" dir="2700000" algn="tl">
                    <a:srgbClr val="000000">
                      <a:alpha val="43137"/>
                    </a:srgbClr>
                  </a:outerShdw>
                </a:effectLst>
              </a:rPr>
              <a:t>     </a:t>
            </a:r>
            <a:r>
              <a:rPr lang="el-GR" sz="2000" dirty="0" smtClean="0">
                <a:solidFill>
                  <a:srgbClr val="800080"/>
                </a:solidFill>
                <a:effectLst>
                  <a:outerShdw blurRad="38100" dist="38100" dir="2700000" algn="tl">
                    <a:srgbClr val="000000">
                      <a:alpha val="43137"/>
                    </a:srgbClr>
                  </a:outerShdw>
                </a:effectLst>
              </a:rPr>
              <a:t>Η </a:t>
            </a:r>
            <a:r>
              <a:rPr lang="el-GR" sz="2000" dirty="0">
                <a:solidFill>
                  <a:srgbClr val="800080"/>
                </a:solidFill>
                <a:effectLst>
                  <a:outerShdw blurRad="38100" dist="38100" dir="2700000" algn="tl">
                    <a:srgbClr val="000000">
                      <a:alpha val="43137"/>
                    </a:srgbClr>
                  </a:outerShdw>
                </a:effectLst>
              </a:rPr>
              <a:t>διπλή έλικα ανοίγει σε συγκεκριμένες θέσεις </a:t>
            </a:r>
            <a:r>
              <a:rPr lang="el-GR" sz="2000" dirty="0">
                <a:solidFill>
                  <a:srgbClr val="9900FF"/>
                </a:solidFill>
                <a:effectLst>
                  <a:outerShdw blurRad="38100" dist="38100" dir="2700000" algn="tl">
                    <a:srgbClr val="C0C0C0"/>
                  </a:outerShdw>
                </a:effectLst>
              </a:rPr>
              <a:t>καθώς σπάνε οι δεσμοί που συγκρατούν τις συμπληρωματικές αζωτούχες βάσεις</a:t>
            </a:r>
            <a:endParaRPr lang="en-US" sz="2000" dirty="0">
              <a:solidFill>
                <a:srgbClr val="9900FF"/>
              </a:solidFill>
              <a:effectLst>
                <a:outerShdw blurRad="38100" dist="38100" dir="2700000" algn="tl">
                  <a:srgbClr val="C0C0C0"/>
                </a:outerShdw>
              </a:effectLst>
            </a:endParaRPr>
          </a:p>
          <a:p>
            <a:pPr marL="1158875" lvl="2" indent="-182563">
              <a:spcBef>
                <a:spcPct val="20000"/>
              </a:spcBef>
              <a:defRPr/>
            </a:pPr>
            <a:endParaRPr lang="en-US" sz="2000" dirty="0">
              <a:solidFill>
                <a:srgbClr val="9900FF"/>
              </a:solidFill>
              <a:effectLst>
                <a:outerShdw blurRad="38100" dist="38100" dir="2700000" algn="tl">
                  <a:srgbClr val="C0C0C0"/>
                </a:outerShdw>
              </a:effectLst>
            </a:endParaRPr>
          </a:p>
          <a:p>
            <a:pPr marL="1158875" lvl="2" indent="-182563">
              <a:spcBef>
                <a:spcPct val="20000"/>
              </a:spcBef>
              <a:defRPr/>
            </a:pPr>
            <a:r>
              <a:rPr lang="en-US" sz="2000" dirty="0" smtClean="0">
                <a:solidFill>
                  <a:srgbClr val="800080"/>
                </a:solidFill>
                <a:effectLst>
                  <a:outerShdw blurRad="38100" dist="38100" dir="2700000" algn="tl">
                    <a:srgbClr val="000000">
                      <a:alpha val="43137"/>
                    </a:srgbClr>
                  </a:outerShdw>
                </a:effectLst>
              </a:rPr>
              <a:t>     </a:t>
            </a:r>
            <a:r>
              <a:rPr lang="el-GR" sz="2000" dirty="0" smtClean="0">
                <a:solidFill>
                  <a:srgbClr val="800080"/>
                </a:solidFill>
                <a:effectLst>
                  <a:outerShdw blurRad="38100" dist="38100" dir="2700000" algn="tl">
                    <a:srgbClr val="000000">
                      <a:alpha val="43137"/>
                    </a:srgbClr>
                  </a:outerShdw>
                </a:effectLst>
              </a:rPr>
              <a:t>Έτσι </a:t>
            </a:r>
            <a:r>
              <a:rPr lang="el-GR" sz="2000" dirty="0">
                <a:solidFill>
                  <a:srgbClr val="800080"/>
                </a:solidFill>
                <a:effectLst>
                  <a:outerShdw blurRad="38100" dist="38100" dir="2700000" algn="tl">
                    <a:srgbClr val="000000">
                      <a:alpha val="43137"/>
                    </a:srgbClr>
                  </a:outerShdw>
                </a:effectLst>
              </a:rPr>
              <a:t>οι βάσεις της κάθε αλυσίδας </a:t>
            </a:r>
            <a:r>
              <a:rPr lang="el-GR" sz="2000" dirty="0">
                <a:solidFill>
                  <a:srgbClr val="9900FF"/>
                </a:solidFill>
                <a:effectLst>
                  <a:outerShdw blurRad="38100" dist="38100" dir="2700000" algn="tl">
                    <a:srgbClr val="C0C0C0"/>
                  </a:outerShdw>
                </a:effectLst>
              </a:rPr>
              <a:t>μένουν αζευγάρωτες</a:t>
            </a:r>
          </a:p>
        </p:txBody>
      </p:sp>
      <p:pic>
        <p:nvPicPr>
          <p:cNvPr id="41991" name="Picture 7" descr="http://www.faqs.org/photo-dict/photofiles/list/644/1052DNA.jpg"/>
          <p:cNvPicPr>
            <a:picLocks noChangeAspect="1" noChangeArrowheads="1"/>
          </p:cNvPicPr>
          <p:nvPr/>
        </p:nvPicPr>
        <p:blipFill>
          <a:blip r:embed="rId3" cstate="print"/>
          <a:srcRect/>
          <a:stretch>
            <a:fillRect/>
          </a:stretch>
        </p:blipFill>
        <p:spPr bwMode="auto">
          <a:xfrm>
            <a:off x="5436096" y="476672"/>
            <a:ext cx="2519363" cy="1728788"/>
          </a:xfrm>
          <a:prstGeom prst="rect">
            <a:avLst/>
          </a:prstGeom>
          <a:noFill/>
          <a:ln w="9525">
            <a:noFill/>
            <a:miter lim="800000"/>
            <a:headEnd/>
            <a:tailEnd/>
          </a:ln>
        </p:spPr>
      </p:pic>
      <p:pic>
        <p:nvPicPr>
          <p:cNvPr id="41992" name="Picture 8"/>
          <p:cNvPicPr>
            <a:picLocks noChangeAspect="1" noChangeArrowheads="1"/>
          </p:cNvPicPr>
          <p:nvPr/>
        </p:nvPicPr>
        <p:blipFill>
          <a:blip r:embed="rId4" cstate="print"/>
          <a:srcRect/>
          <a:stretch>
            <a:fillRect/>
          </a:stretch>
        </p:blipFill>
        <p:spPr bwMode="auto">
          <a:xfrm>
            <a:off x="5076056" y="2420888"/>
            <a:ext cx="3563938" cy="2089150"/>
          </a:xfrm>
          <a:prstGeom prst="rect">
            <a:avLst/>
          </a:prstGeom>
          <a:noFill/>
          <a:ln w="9525">
            <a:noFill/>
            <a:miter lim="800000"/>
            <a:headEnd/>
            <a:tailEnd/>
          </a:ln>
        </p:spPr>
      </p:pic>
      <p:pic>
        <p:nvPicPr>
          <p:cNvPr id="15" name="Picture 23"/>
          <p:cNvPicPr>
            <a:picLocks noChangeAspect="1" noChangeArrowheads="1"/>
          </p:cNvPicPr>
          <p:nvPr/>
        </p:nvPicPr>
        <p:blipFill>
          <a:blip r:embed="rId5" cstate="print"/>
          <a:srcRect/>
          <a:stretch>
            <a:fillRect/>
          </a:stretch>
        </p:blipFill>
        <p:spPr bwMode="auto">
          <a:xfrm>
            <a:off x="5220072" y="4653136"/>
            <a:ext cx="3384550" cy="1944687"/>
          </a:xfrm>
          <a:prstGeom prst="rect">
            <a:avLst/>
          </a:prstGeom>
          <a:noFill/>
          <a:ln w="9525">
            <a:noFill/>
            <a:miter lim="800000"/>
            <a:headEnd/>
            <a:tailEnd/>
          </a:ln>
        </p:spPr>
      </p:pic>
      <p:sp>
        <p:nvSpPr>
          <p:cNvPr id="6" name="5 - Θέση αριθμού διαφάνειας"/>
          <p:cNvSpPr>
            <a:spLocks noGrp="1"/>
          </p:cNvSpPr>
          <p:nvPr>
            <p:ph type="sldNum" sz="quarter" idx="12"/>
          </p:nvPr>
        </p:nvSpPr>
        <p:spPr/>
        <p:txBody>
          <a:bodyPr/>
          <a:lstStyle/>
          <a:p>
            <a:pPr>
              <a:defRPr/>
            </a:pPr>
            <a:fld id="{811B0529-AF9D-4AE6-A104-FCD35DCFA1B8}" type="slidenum">
              <a:rPr lang="el-GR" smtClean="0">
                <a:solidFill>
                  <a:prstClr val="black">
                    <a:tint val="75000"/>
                  </a:prstClr>
                </a:solidFill>
              </a:rPr>
              <a:pPr>
                <a:defRPr/>
              </a:pPr>
              <a:t>4</a:t>
            </a:fld>
            <a:endParaRPr lang="el-GR">
              <a:solidFill>
                <a:prstClr val="black">
                  <a:tint val="75000"/>
                </a:prstClr>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1991"/>
                                        </p:tgtEl>
                                        <p:attrNameLst>
                                          <p:attrName>style.visibility</p:attrName>
                                        </p:attrNameLst>
                                      </p:cBhvr>
                                      <p:to>
                                        <p:strVal val="visible"/>
                                      </p:to>
                                    </p:set>
                                    <p:animEffect transition="in" filter="dissolve">
                                      <p:cBhvr>
                                        <p:cTn id="7" dur="500"/>
                                        <p:tgtEl>
                                          <p:spTgt spid="4199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114">
                                            <p:txEl>
                                              <p:pRg st="2" end="2"/>
                                            </p:txEl>
                                          </p:spTgt>
                                        </p:tgtEl>
                                        <p:attrNameLst>
                                          <p:attrName>style.visibility</p:attrName>
                                        </p:attrNameLst>
                                      </p:cBhvr>
                                      <p:to>
                                        <p:strVal val="visible"/>
                                      </p:to>
                                    </p:set>
                                    <p:animEffect transition="in" filter="dissolve">
                                      <p:cBhvr>
                                        <p:cTn id="12" dur="500"/>
                                        <p:tgtEl>
                                          <p:spTgt spid="4114">
                                            <p:txEl>
                                              <p:pRg st="2" end="2"/>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41992"/>
                                        </p:tgtEl>
                                        <p:attrNameLst>
                                          <p:attrName>style.visibility</p:attrName>
                                        </p:attrNameLst>
                                      </p:cBhvr>
                                      <p:to>
                                        <p:strVal val="visible"/>
                                      </p:to>
                                    </p:set>
                                    <p:animEffect transition="in" filter="dissolve">
                                      <p:cBhvr>
                                        <p:cTn id="15" dur="500"/>
                                        <p:tgtEl>
                                          <p:spTgt spid="41992"/>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4114">
                                            <p:txEl>
                                              <p:pRg st="4" end="4"/>
                                            </p:txEl>
                                          </p:spTgt>
                                        </p:tgtEl>
                                        <p:attrNameLst>
                                          <p:attrName>style.visibility</p:attrName>
                                        </p:attrNameLst>
                                      </p:cBhvr>
                                      <p:to>
                                        <p:strVal val="visible"/>
                                      </p:to>
                                    </p:set>
                                    <p:animEffect transition="in" filter="dissolve">
                                      <p:cBhvr>
                                        <p:cTn id="20" dur="500"/>
                                        <p:tgtEl>
                                          <p:spTgt spid="4114">
                                            <p:txEl>
                                              <p:pRg st="4" end="4"/>
                                            </p:txEl>
                                          </p:spTgt>
                                        </p:tgtEl>
                                      </p:cBhvr>
                                    </p:animEffect>
                                  </p:childTnLst>
                                </p:cTn>
                              </p:par>
                              <p:par>
                                <p:cTn id="21" presetID="9" presetClass="entr" presetSubtype="0" fill="hold" nodeType="with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dissolve">
                                      <p:cBhvr>
                                        <p:cTn id="2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7" name="Picture 9" descr="http://musingsofscience.files.wordpress.com/2011/04/dna-replication.jpg"/>
          <p:cNvPicPr>
            <a:picLocks noChangeAspect="1" noChangeArrowheads="1"/>
          </p:cNvPicPr>
          <p:nvPr/>
        </p:nvPicPr>
        <p:blipFill>
          <a:blip r:embed="rId3" cstate="print"/>
          <a:srcRect/>
          <a:stretch>
            <a:fillRect/>
          </a:stretch>
        </p:blipFill>
        <p:spPr bwMode="auto">
          <a:xfrm>
            <a:off x="3635894" y="1844821"/>
            <a:ext cx="5095875" cy="2761964"/>
          </a:xfrm>
          <a:prstGeom prst="rect">
            <a:avLst/>
          </a:prstGeom>
          <a:noFill/>
          <a:ln w="9525">
            <a:noFill/>
            <a:miter lim="800000"/>
            <a:headEnd/>
            <a:tailEnd/>
          </a:ln>
        </p:spPr>
      </p:pic>
      <p:sp>
        <p:nvSpPr>
          <p:cNvPr id="6" name="5 - Ορθογώνιο"/>
          <p:cNvSpPr/>
          <p:nvPr/>
        </p:nvSpPr>
        <p:spPr>
          <a:xfrm>
            <a:off x="395536" y="2276872"/>
            <a:ext cx="3024336" cy="1631216"/>
          </a:xfrm>
          <a:prstGeom prst="rect">
            <a:avLst/>
          </a:prstGeom>
        </p:spPr>
        <p:txBody>
          <a:bodyPr wrap="square">
            <a:spAutoFit/>
          </a:bodyPr>
          <a:lstStyle/>
          <a:p>
            <a:r>
              <a:rPr lang="el-GR" sz="2000" dirty="0" smtClean="0"/>
              <a:t>Αυτό επιτρέπει τον σχηματισμό δεσμών με συμπληρωματικές βάσεις</a:t>
            </a:r>
            <a:r>
              <a:rPr lang="en-US" sz="2000" dirty="0" smtClean="0"/>
              <a:t> </a:t>
            </a:r>
            <a:r>
              <a:rPr lang="el-GR" sz="2000" dirty="0" smtClean="0"/>
              <a:t>άλλων ελεύθερων </a:t>
            </a:r>
            <a:r>
              <a:rPr lang="el-GR" sz="2000" dirty="0" err="1" smtClean="0"/>
              <a:t>δεοξυριβονουκλεοτιδίων</a:t>
            </a:r>
            <a:r>
              <a:rPr lang="el-GR" sz="2000" dirty="0" smtClean="0"/>
              <a:t>. </a:t>
            </a:r>
            <a:r>
              <a:rPr lang="en-US" sz="2000" dirty="0" smtClean="0"/>
              <a:t>     </a:t>
            </a:r>
            <a:endParaRPr lang="el-GR" sz="2000" dirty="0"/>
          </a:p>
        </p:txBody>
      </p:sp>
      <p:sp>
        <p:nvSpPr>
          <p:cNvPr id="4" name="3 - Ορθογώνιο"/>
          <p:cNvSpPr/>
          <p:nvPr/>
        </p:nvSpPr>
        <p:spPr>
          <a:xfrm>
            <a:off x="4355976" y="4581128"/>
            <a:ext cx="849463" cy="369332"/>
          </a:xfrm>
          <a:prstGeom prst="rect">
            <a:avLst/>
          </a:prstGeom>
        </p:spPr>
        <p:txBody>
          <a:bodyPr wrap="none">
            <a:spAutoFit/>
          </a:bodyPr>
          <a:lstStyle/>
          <a:p>
            <a:r>
              <a:rPr lang="el-GR" dirty="0" smtClean="0"/>
              <a:t>Ένζυμο</a:t>
            </a:r>
          </a:p>
        </p:txBody>
      </p:sp>
      <p:sp>
        <p:nvSpPr>
          <p:cNvPr id="5" name="4 - Θέση αριθμού διαφάνειας"/>
          <p:cNvSpPr>
            <a:spLocks noGrp="1"/>
          </p:cNvSpPr>
          <p:nvPr>
            <p:ph type="sldNum" sz="quarter" idx="12"/>
          </p:nvPr>
        </p:nvSpPr>
        <p:spPr/>
        <p:txBody>
          <a:bodyPr/>
          <a:lstStyle/>
          <a:p>
            <a:pPr>
              <a:defRPr/>
            </a:pPr>
            <a:fld id="{811B0529-AF9D-4AE6-A104-FCD35DCFA1B8}" type="slidenum">
              <a:rPr lang="el-GR" smtClean="0">
                <a:solidFill>
                  <a:prstClr val="black">
                    <a:tint val="75000"/>
                  </a:prstClr>
                </a:solidFill>
              </a:rPr>
              <a:pPr>
                <a:defRPr/>
              </a:pPr>
              <a:t>5</a:t>
            </a:fld>
            <a:endParaRPr lang="el-GR">
              <a:solidFill>
                <a:prstClr val="black">
                  <a:tint val="75000"/>
                </a:prstClr>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58377"/>
                                        </p:tgtEl>
                                        <p:attrNameLst>
                                          <p:attrName>style.visibility</p:attrName>
                                        </p:attrNameLst>
                                      </p:cBhvr>
                                      <p:to>
                                        <p:strVal val="visible"/>
                                      </p:to>
                                    </p:set>
                                    <p:animEffect transition="in" filter="dissolve">
                                      <p:cBhvr>
                                        <p:cTn id="7" dur="500"/>
                                        <p:tgtEl>
                                          <p:spTgt spid="583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9" descr="replikat"/>
          <p:cNvPicPr>
            <a:picLocks noChangeAspect="1" noChangeArrowheads="1" noCrop="1"/>
          </p:cNvPicPr>
          <p:nvPr/>
        </p:nvPicPr>
        <p:blipFill>
          <a:blip r:embed="rId3" cstate="print"/>
          <a:srcRect/>
          <a:stretch>
            <a:fillRect/>
          </a:stretch>
        </p:blipFill>
        <p:spPr bwMode="auto">
          <a:xfrm>
            <a:off x="3924300" y="3141663"/>
            <a:ext cx="2449513" cy="2144712"/>
          </a:xfrm>
          <a:prstGeom prst="rect">
            <a:avLst/>
          </a:prstGeom>
          <a:noFill/>
          <a:ln w="9525">
            <a:noFill/>
            <a:miter lim="800000"/>
            <a:headEnd/>
            <a:tailEnd/>
          </a:ln>
        </p:spPr>
      </p:pic>
      <p:pic>
        <p:nvPicPr>
          <p:cNvPr id="58377" name="Picture 9" descr="http://musingsofscience.files.wordpress.com/2011/04/dna-replication.jpg"/>
          <p:cNvPicPr>
            <a:picLocks noChangeAspect="1" noChangeArrowheads="1"/>
          </p:cNvPicPr>
          <p:nvPr/>
        </p:nvPicPr>
        <p:blipFill>
          <a:blip r:embed="rId4" cstate="print"/>
          <a:srcRect/>
          <a:stretch>
            <a:fillRect/>
          </a:stretch>
        </p:blipFill>
        <p:spPr bwMode="auto">
          <a:xfrm>
            <a:off x="3924300" y="476250"/>
            <a:ext cx="5111750" cy="2581275"/>
          </a:xfrm>
          <a:prstGeom prst="rect">
            <a:avLst/>
          </a:prstGeom>
          <a:noFill/>
          <a:ln w="9525">
            <a:noFill/>
            <a:miter lim="800000"/>
            <a:headEnd/>
            <a:tailEnd/>
          </a:ln>
        </p:spPr>
      </p:pic>
      <p:sp>
        <p:nvSpPr>
          <p:cNvPr id="6" name="5 - Ορθογώνιο"/>
          <p:cNvSpPr/>
          <p:nvPr/>
        </p:nvSpPr>
        <p:spPr>
          <a:xfrm>
            <a:off x="395536" y="1700808"/>
            <a:ext cx="3168352" cy="3477875"/>
          </a:xfrm>
          <a:prstGeom prst="rect">
            <a:avLst/>
          </a:prstGeom>
        </p:spPr>
        <p:txBody>
          <a:bodyPr wrap="square">
            <a:spAutoFit/>
          </a:bodyPr>
          <a:lstStyle/>
          <a:p>
            <a:r>
              <a:rPr lang="en-US" dirty="0" smtClean="0"/>
              <a:t>  </a:t>
            </a:r>
            <a:r>
              <a:rPr lang="el-GR" sz="2000" dirty="0" smtClean="0"/>
              <a:t>Τα </a:t>
            </a:r>
            <a:r>
              <a:rPr lang="el-GR" sz="2000" dirty="0" err="1" smtClean="0"/>
              <a:t>νουκλεοτίδια</a:t>
            </a:r>
            <a:r>
              <a:rPr lang="el-GR" sz="2000" dirty="0" smtClean="0"/>
              <a:t> αυτά ενώνονται αφενός με τις αζευγάρωτες βάσεις της παλιάς </a:t>
            </a:r>
            <a:r>
              <a:rPr lang="el-GR" sz="2000" dirty="0" err="1" smtClean="0"/>
              <a:t>νουκλεοτιδικής</a:t>
            </a:r>
            <a:r>
              <a:rPr lang="el-GR" sz="2000" dirty="0" smtClean="0"/>
              <a:t> αλυσίδας και αφετέρου μεταξύ τους, σχηματίζοντας μία νέα συμπληρωματική αλυσίδα.</a:t>
            </a:r>
            <a:r>
              <a:rPr lang="en-US" sz="2000" dirty="0" smtClean="0"/>
              <a:t> </a:t>
            </a:r>
          </a:p>
          <a:p>
            <a:r>
              <a:rPr lang="en-US" sz="2000" dirty="0" smtClean="0"/>
              <a:t>   </a:t>
            </a:r>
            <a:r>
              <a:rPr lang="el-GR" sz="2000" dirty="0" smtClean="0"/>
              <a:t>Στην αντιγραφή του</a:t>
            </a:r>
            <a:r>
              <a:rPr lang="en-US" sz="2000" dirty="0" smtClean="0"/>
              <a:t> DNA </a:t>
            </a:r>
            <a:r>
              <a:rPr lang="el-GR" sz="2000" dirty="0" smtClean="0"/>
              <a:t>συμμετέχουν πολλά ένζυμα. </a:t>
            </a:r>
            <a:endParaRPr lang="en-US" sz="2000" dirty="0" smtClean="0"/>
          </a:p>
          <a:p>
            <a:endParaRPr lang="el-GR" sz="2000" dirty="0"/>
          </a:p>
        </p:txBody>
      </p:sp>
      <p:sp>
        <p:nvSpPr>
          <p:cNvPr id="5" name="4 - Θέση αριθμού διαφάνειας"/>
          <p:cNvSpPr>
            <a:spLocks noGrp="1"/>
          </p:cNvSpPr>
          <p:nvPr>
            <p:ph type="sldNum" sz="quarter" idx="12"/>
          </p:nvPr>
        </p:nvSpPr>
        <p:spPr/>
        <p:txBody>
          <a:bodyPr/>
          <a:lstStyle/>
          <a:p>
            <a:pPr>
              <a:defRPr/>
            </a:pPr>
            <a:fld id="{811B0529-AF9D-4AE6-A104-FCD35DCFA1B8}" type="slidenum">
              <a:rPr lang="el-GR" smtClean="0">
                <a:solidFill>
                  <a:prstClr val="black">
                    <a:tint val="75000"/>
                  </a:prstClr>
                </a:solidFill>
              </a:rPr>
              <a:pPr>
                <a:defRPr/>
              </a:pPr>
              <a:t>6</a:t>
            </a:fld>
            <a:endParaRPr lang="el-GR">
              <a:solidFill>
                <a:prstClr val="black">
                  <a:tint val="75000"/>
                </a:prstClr>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58377"/>
                                        </p:tgtEl>
                                        <p:attrNameLst>
                                          <p:attrName>style.visibility</p:attrName>
                                        </p:attrNameLst>
                                      </p:cBhvr>
                                      <p:to>
                                        <p:strVal val="visible"/>
                                      </p:to>
                                    </p:set>
                                    <p:animEffect transition="in" filter="dissolve">
                                      <p:cBhvr>
                                        <p:cTn id="7" dur="500"/>
                                        <p:tgtEl>
                                          <p:spTgt spid="58377"/>
                                        </p:tgtEl>
                                      </p:cBhvr>
                                    </p:animEffect>
                                  </p:childTnLst>
                                </p:cTn>
                              </p:par>
                              <p:par>
                                <p:cTn id="8" presetID="9" presetClass="entr" presetSubtype="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dissolve">
                                      <p:cBhvr>
                                        <p:cTn id="1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55576" y="4509120"/>
            <a:ext cx="7704856" cy="707886"/>
          </a:xfrm>
          <a:prstGeom prst="rect">
            <a:avLst/>
          </a:prstGeom>
        </p:spPr>
        <p:txBody>
          <a:bodyPr wrap="square">
            <a:spAutoFit/>
          </a:bodyPr>
          <a:lstStyle/>
          <a:p>
            <a:r>
              <a:rPr lang="en-US" sz="2000" dirty="0" smtClean="0">
                <a:solidFill>
                  <a:srgbClr val="800080"/>
                </a:solidFill>
                <a:effectLst>
                  <a:outerShdw blurRad="38100" dist="38100" dir="2700000" algn="tl">
                    <a:srgbClr val="000000">
                      <a:alpha val="43137"/>
                    </a:srgbClr>
                  </a:outerShdw>
                </a:effectLst>
              </a:rPr>
              <a:t>   </a:t>
            </a:r>
            <a:r>
              <a:rPr lang="el-GR" sz="2000" dirty="0" smtClean="0">
                <a:solidFill>
                  <a:srgbClr val="800080"/>
                </a:solidFill>
                <a:effectLst>
                  <a:outerShdw blurRad="38100" dist="38100" dir="2700000" algn="tl">
                    <a:srgbClr val="000000">
                      <a:alpha val="43137"/>
                    </a:srgbClr>
                  </a:outerShdw>
                </a:effectLst>
              </a:rPr>
              <a:t>Το αποτέλεσμα είναι ο σχηματισμός δύο νέων δίκλωνων μορίων </a:t>
            </a:r>
            <a:r>
              <a:rPr lang="en-US" sz="2000" dirty="0" smtClean="0">
                <a:solidFill>
                  <a:srgbClr val="800080"/>
                </a:solidFill>
                <a:effectLst>
                  <a:outerShdw blurRad="38100" dist="38100" dir="2700000" algn="tl">
                    <a:srgbClr val="000000">
                      <a:alpha val="43137"/>
                    </a:srgbClr>
                  </a:outerShdw>
                </a:effectLst>
              </a:rPr>
              <a:t>DNA</a:t>
            </a:r>
            <a:r>
              <a:rPr lang="el-GR" sz="2000" dirty="0" smtClean="0">
                <a:solidFill>
                  <a:srgbClr val="800080"/>
                </a:solidFill>
                <a:effectLst>
                  <a:outerShdw blurRad="38100" dist="38100" dir="2700000" algn="tl">
                    <a:srgbClr val="000000">
                      <a:alpha val="43137"/>
                    </a:srgbClr>
                  </a:outerShdw>
                </a:effectLst>
              </a:rPr>
              <a:t> </a:t>
            </a:r>
            <a:r>
              <a:rPr lang="el-GR" sz="2000" dirty="0" smtClean="0">
                <a:solidFill>
                  <a:srgbClr val="9900FF"/>
                </a:solidFill>
                <a:effectLst>
                  <a:outerShdw blurRad="38100" dist="38100" dir="2700000" algn="tl">
                    <a:srgbClr val="C0C0C0"/>
                  </a:outerShdw>
                </a:effectLst>
              </a:rPr>
              <a:t>καθένα από τα οποία αποτελείται από μια παλιά και μια νέα αλυσίδα</a:t>
            </a:r>
            <a:r>
              <a:rPr lang="en-US" sz="2000" dirty="0" smtClean="0">
                <a:solidFill>
                  <a:srgbClr val="9900FF"/>
                </a:solidFill>
                <a:effectLst>
                  <a:outerShdw blurRad="38100" dist="38100" dir="2700000" algn="tl">
                    <a:srgbClr val="C0C0C0"/>
                  </a:outerShdw>
                </a:effectLst>
              </a:rPr>
              <a:t> .</a:t>
            </a:r>
            <a:endParaRPr lang="el-GR" sz="2000" dirty="0"/>
          </a:p>
        </p:txBody>
      </p:sp>
      <p:pic>
        <p:nvPicPr>
          <p:cNvPr id="3" name="Picture 9"/>
          <p:cNvPicPr>
            <a:picLocks noChangeAspect="1" noChangeArrowheads="1"/>
          </p:cNvPicPr>
          <p:nvPr/>
        </p:nvPicPr>
        <p:blipFill>
          <a:blip r:embed="rId2" cstate="print"/>
          <a:srcRect/>
          <a:stretch>
            <a:fillRect/>
          </a:stretch>
        </p:blipFill>
        <p:spPr bwMode="auto">
          <a:xfrm>
            <a:off x="2051720" y="1772816"/>
            <a:ext cx="4750019" cy="1895429"/>
          </a:xfrm>
          <a:prstGeom prst="rect">
            <a:avLst/>
          </a:prstGeom>
          <a:noFill/>
          <a:ln w="9525">
            <a:noFill/>
            <a:miter lim="800000"/>
            <a:headEnd/>
            <a:tailEnd/>
          </a:ln>
        </p:spPr>
      </p:pic>
      <p:sp>
        <p:nvSpPr>
          <p:cNvPr id="4" name="3 - Θέση αριθμού διαφάνειας"/>
          <p:cNvSpPr>
            <a:spLocks noGrp="1"/>
          </p:cNvSpPr>
          <p:nvPr>
            <p:ph type="sldNum" sz="quarter" idx="12"/>
          </p:nvPr>
        </p:nvSpPr>
        <p:spPr/>
        <p:txBody>
          <a:bodyPr/>
          <a:lstStyle/>
          <a:p>
            <a:fld id="{528CB464-FA28-4777-B91C-9AEA90A8746B}" type="slidenum">
              <a:rPr lang="el-GR" smtClean="0">
                <a:solidFill>
                  <a:prstClr val="black">
                    <a:tint val="75000"/>
                  </a:prstClr>
                </a:solidFill>
              </a:rPr>
              <a:pPr/>
              <a:t>7</a:t>
            </a:fld>
            <a:endParaRPr lang="el-GR">
              <a:solidFill>
                <a:prstClr val="black">
                  <a:tint val="75000"/>
                </a:prst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Εικ. 5.10 Η αντιγραφή του DNA."/>
          <p:cNvPicPr>
            <a:picLocks noChangeAspect="1" noChangeArrowheads="1"/>
          </p:cNvPicPr>
          <p:nvPr/>
        </p:nvPicPr>
        <p:blipFill>
          <a:blip r:embed="rId2" cstate="print"/>
          <a:srcRect/>
          <a:stretch>
            <a:fillRect/>
          </a:stretch>
        </p:blipFill>
        <p:spPr bwMode="auto">
          <a:xfrm>
            <a:off x="1475656" y="836712"/>
            <a:ext cx="2527554" cy="4372261"/>
          </a:xfrm>
          <a:prstGeom prst="rect">
            <a:avLst/>
          </a:prstGeom>
          <a:noFill/>
        </p:spPr>
      </p:pic>
      <p:sp>
        <p:nvSpPr>
          <p:cNvPr id="3" name="2 - Ορθογώνιο"/>
          <p:cNvSpPr/>
          <p:nvPr/>
        </p:nvSpPr>
        <p:spPr>
          <a:xfrm>
            <a:off x="3275856" y="5661248"/>
            <a:ext cx="2311146" cy="369332"/>
          </a:xfrm>
          <a:prstGeom prst="rect">
            <a:avLst/>
          </a:prstGeom>
        </p:spPr>
        <p:txBody>
          <a:bodyPr wrap="none">
            <a:spAutoFit/>
          </a:bodyPr>
          <a:lstStyle/>
          <a:p>
            <a:r>
              <a:rPr lang="el-GR" i="1" dirty="0" smtClean="0"/>
              <a:t>Η αντιγραφή του </a:t>
            </a:r>
            <a:r>
              <a:rPr lang="en-US" i="1" dirty="0" smtClean="0"/>
              <a:t>DNA.</a:t>
            </a:r>
            <a:endParaRPr lang="el-GR" dirty="0"/>
          </a:p>
        </p:txBody>
      </p:sp>
      <p:pic>
        <p:nvPicPr>
          <p:cNvPr id="4" name="Picture 14" descr="replication"/>
          <p:cNvPicPr>
            <a:picLocks noChangeAspect="1" noChangeArrowheads="1" noCrop="1"/>
          </p:cNvPicPr>
          <p:nvPr/>
        </p:nvPicPr>
        <p:blipFill>
          <a:blip r:embed="rId3" cstate="print"/>
          <a:srcRect/>
          <a:stretch>
            <a:fillRect/>
          </a:stretch>
        </p:blipFill>
        <p:spPr bwMode="auto">
          <a:xfrm>
            <a:off x="4499992" y="1052736"/>
            <a:ext cx="4076700" cy="4076700"/>
          </a:xfrm>
          <a:prstGeom prst="rect">
            <a:avLst/>
          </a:prstGeom>
          <a:noFill/>
          <a:ln w="9525">
            <a:noFill/>
            <a:miter lim="800000"/>
            <a:headEnd/>
            <a:tailEnd/>
          </a:ln>
        </p:spPr>
      </p:pic>
      <p:sp>
        <p:nvSpPr>
          <p:cNvPr id="5" name="4 - Θέση αριθμού διαφάνειας"/>
          <p:cNvSpPr>
            <a:spLocks noGrp="1"/>
          </p:cNvSpPr>
          <p:nvPr>
            <p:ph type="sldNum" sz="quarter" idx="12"/>
          </p:nvPr>
        </p:nvSpPr>
        <p:spPr/>
        <p:txBody>
          <a:bodyPr/>
          <a:lstStyle/>
          <a:p>
            <a:fld id="{528CB464-FA28-4777-B91C-9AEA90A8746B}" type="slidenum">
              <a:rPr lang="el-GR" smtClean="0">
                <a:solidFill>
                  <a:prstClr val="black">
                    <a:tint val="75000"/>
                  </a:prstClr>
                </a:solidFill>
              </a:rPr>
              <a:pPr/>
              <a:t>8</a:t>
            </a:fld>
            <a:endParaRPr lang="el-GR">
              <a:solidFill>
                <a:prstClr val="black">
                  <a:tint val="75000"/>
                </a:prst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43608" y="1997839"/>
            <a:ext cx="7056784" cy="2554545"/>
          </a:xfrm>
          <a:prstGeom prst="rect">
            <a:avLst/>
          </a:prstGeom>
        </p:spPr>
        <p:txBody>
          <a:bodyPr wrap="square">
            <a:spAutoFit/>
          </a:bodyPr>
          <a:lstStyle/>
          <a:p>
            <a:r>
              <a:rPr lang="el-GR" sz="2000" dirty="0" smtClean="0"/>
              <a:t>    Το αποτέλεσμα της αντιγραφής είναι ο σχηματισμός δύο δίκλωνων μορίων DNA, καθένα από τα οποία αποτελείται από μία παλιά και μία νέα αλυσίδα. </a:t>
            </a:r>
          </a:p>
          <a:p>
            <a:r>
              <a:rPr lang="el-GR" sz="2000" dirty="0" smtClean="0"/>
              <a:t>   Αυτά τα μόρια –σε περίπτωση που δεν έχει συμβεί κάποιο «λάθος» στη συμπληρωματικότητα των βάσεων– είναι πανομοιότυπα τόσο μεταξύ τους όσο και με το αρχικό μόριο, δηλαδή έχουν την ίδια αλληλουχία </a:t>
            </a:r>
            <a:r>
              <a:rPr lang="el-GR" sz="2000" dirty="0" err="1" smtClean="0"/>
              <a:t>νουκλεοτιδίων</a:t>
            </a:r>
            <a:r>
              <a:rPr lang="el-GR" sz="2000" dirty="0" smtClean="0"/>
              <a:t> και συνεπώς τις ίδιες γενετικές πληροφορίες.</a:t>
            </a:r>
            <a:endParaRPr lang="el-GR" sz="2000" dirty="0"/>
          </a:p>
        </p:txBody>
      </p:sp>
      <p:sp>
        <p:nvSpPr>
          <p:cNvPr id="3" name="2 - Θέση αριθμού διαφάνειας"/>
          <p:cNvSpPr>
            <a:spLocks noGrp="1"/>
          </p:cNvSpPr>
          <p:nvPr>
            <p:ph type="sldNum" sz="quarter" idx="12"/>
          </p:nvPr>
        </p:nvSpPr>
        <p:spPr/>
        <p:txBody>
          <a:bodyPr/>
          <a:lstStyle/>
          <a:p>
            <a:fld id="{528CB464-FA28-4777-B91C-9AEA90A8746B}" type="slidenum">
              <a:rPr lang="el-GR" smtClean="0">
                <a:solidFill>
                  <a:prstClr val="black">
                    <a:tint val="75000"/>
                  </a:prstClr>
                </a:solidFill>
              </a:rPr>
              <a:pPr/>
              <a:t>9</a:t>
            </a:fld>
            <a:endParaRPr lang="el-GR">
              <a:solidFill>
                <a:prstClr val="black">
                  <a:tint val="75000"/>
                </a:prstClr>
              </a:solidFill>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TotalTime>
  <Words>258</Words>
  <Application>Microsoft Office PowerPoint</Application>
  <PresentationFormat>Προβολή στην οθόνη (4:3)</PresentationFormat>
  <Paragraphs>36</Paragraphs>
  <Slides>10</Slides>
  <Notes>4</Notes>
  <HiddenSlides>0</HiddenSlides>
  <MMClips>0</MMClips>
  <ScaleCrop>false</ScaleCrop>
  <HeadingPairs>
    <vt:vector size="4" baseType="variant">
      <vt:variant>
        <vt:lpstr>Θέμα</vt:lpstr>
      </vt:variant>
      <vt:variant>
        <vt:i4>2</vt:i4>
      </vt:variant>
      <vt:variant>
        <vt:lpstr>Τίτλοι διαφανειών</vt:lpstr>
      </vt:variant>
      <vt:variant>
        <vt:i4>10</vt:i4>
      </vt:variant>
    </vt:vector>
  </HeadingPairs>
  <TitlesOfParts>
    <vt:vector size="12" baseType="lpstr">
      <vt:lpstr>Θέμα του Office</vt:lpstr>
      <vt:lpstr>1_Θέμα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vector>
  </TitlesOfParts>
  <Company>Το όνομα της εταιρείας σας</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Το όνομα χρήστη σας</dc:creator>
  <cp:lastModifiedBy>ΔΙΟΝΥΣΗΣ</cp:lastModifiedBy>
  <cp:revision>21</cp:revision>
  <dcterms:created xsi:type="dcterms:W3CDTF">2021-01-10T10:13:44Z</dcterms:created>
  <dcterms:modified xsi:type="dcterms:W3CDTF">2021-01-10T15:04:22Z</dcterms:modified>
</cp:coreProperties>
</file>