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8" r:id="rId2"/>
    <p:sldId id="267" r:id="rId3"/>
    <p:sldId id="262" r:id="rId4"/>
    <p:sldId id="263" r:id="rId5"/>
    <p:sldId id="269" r:id="rId6"/>
    <p:sldId id="265" r:id="rId7"/>
    <p:sldId id="268" r:id="rId8"/>
    <p:sldId id="264" r:id="rId9"/>
    <p:sldId id="270"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91F2C-EA4C-46DE-A0D3-984A5636AD96}" type="datetimeFigureOut">
              <a:rPr lang="el-GR" smtClean="0"/>
              <a:pPr/>
              <a:t>31/12/2022</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AFE476-8ADA-49D2-A2D4-3591CE338281}"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(Σάκχαρο)</a:t>
            </a:r>
            <a:endParaRPr lang="el-GR" dirty="0"/>
          </a:p>
        </p:txBody>
      </p:sp>
      <p:sp>
        <p:nvSpPr>
          <p:cNvPr id="4" name="3 - Θέση αριθμού διαφάνειας"/>
          <p:cNvSpPr>
            <a:spLocks noGrp="1"/>
          </p:cNvSpPr>
          <p:nvPr>
            <p:ph type="sldNum" sz="quarter" idx="10"/>
          </p:nvPr>
        </p:nvSpPr>
        <p:spPr/>
        <p:txBody>
          <a:bodyPr/>
          <a:lstStyle/>
          <a:p>
            <a:fld id="{85AFE476-8ADA-49D2-A2D4-3591CE338281}" type="slidenum">
              <a:rPr lang="el-GR" smtClean="0"/>
              <a:pPr/>
              <a:t>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ABACAEFA-B61D-49E8-B33A-91CAD68D6327}" type="slidenum">
              <a:rPr lang="el-GR" smtClean="0"/>
              <a:pPr/>
              <a:t>3</a:t>
            </a:fld>
            <a:endParaRPr lang="el-GR"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64AFEB5D-D1A9-4020-97B3-3A36A2A4E1DB}" type="slidenum">
              <a:rPr lang="el-GR" smtClean="0"/>
              <a:pPr/>
              <a:t>4</a:t>
            </a:fld>
            <a:endParaRPr lang="el-GR"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5AFE476-8ADA-49D2-A2D4-3591CE338281}" type="slidenum">
              <a:rPr lang="el-GR" smtClean="0"/>
              <a:pPr/>
              <a:t>7</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DF290201-E14B-47E8-9E61-5D4D51FB7735}" type="slidenum">
              <a:rPr lang="el-GR" smtClean="0"/>
              <a:pPr/>
              <a:t>8</a:t>
            </a:fld>
            <a:endParaRPr lang="el-GR"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Δες</a:t>
            </a:r>
            <a:r>
              <a:rPr lang="el-GR" baseline="0" dirty="0" smtClean="0"/>
              <a:t> πως μπορούμε να απομονώσουμε το </a:t>
            </a:r>
            <a:r>
              <a:rPr lang="en-US" baseline="0" dirty="0" smtClean="0"/>
              <a:t>DNA </a:t>
            </a:r>
            <a:r>
              <a:rPr lang="el-GR" baseline="0" dirty="0" smtClean="0"/>
              <a:t>από φυτικό ιστό στο :</a:t>
            </a:r>
            <a:endParaRPr lang="el-GR" dirty="0"/>
          </a:p>
        </p:txBody>
      </p:sp>
      <p:sp>
        <p:nvSpPr>
          <p:cNvPr id="4" name="3 - Θέση αριθμού διαφάνειας"/>
          <p:cNvSpPr>
            <a:spLocks noGrp="1"/>
          </p:cNvSpPr>
          <p:nvPr>
            <p:ph type="sldNum" sz="quarter" idx="10"/>
          </p:nvPr>
        </p:nvSpPr>
        <p:spPr/>
        <p:txBody>
          <a:bodyPr/>
          <a:lstStyle/>
          <a:p>
            <a:fld id="{85AFE476-8ADA-49D2-A2D4-3591CE338281}"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D6746D1-5DDD-4DB0-A3DD-B430ED6A3A80}" type="datetimeFigureOut">
              <a:rPr lang="el-GR" smtClean="0"/>
              <a:pPr/>
              <a:t>31/12/2022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3875AC6-57F0-433A-9AB6-8C3ED9083DA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6746D1-5DDD-4DB0-A3DD-B430ED6A3A80}" type="datetimeFigureOut">
              <a:rPr lang="el-GR" smtClean="0"/>
              <a:pPr/>
              <a:t>31/12/2022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3875AC6-57F0-433A-9AB6-8C3ED9083DA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6746D1-5DDD-4DB0-A3DD-B430ED6A3A80}" type="datetimeFigureOut">
              <a:rPr lang="el-GR" smtClean="0"/>
              <a:pPr/>
              <a:t>31/12/2022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3875AC6-57F0-433A-9AB6-8C3ED9083DA0}"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Τίτλος, Αντι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5988"/>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38588"/>
            <a:ext cx="4038600" cy="21875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l-GR"/>
          </a:p>
        </p:txBody>
      </p:sp>
      <p:sp>
        <p:nvSpPr>
          <p:cNvPr id="7" name="Rectangle 5"/>
          <p:cNvSpPr>
            <a:spLocks noGrp="1" noChangeArrowheads="1"/>
          </p:cNvSpPr>
          <p:nvPr>
            <p:ph type="ftr" sz="quarter" idx="11"/>
          </p:nvPr>
        </p:nvSpPr>
        <p:spPr>
          <a:ln/>
        </p:spPr>
        <p:txBody>
          <a:bodyPr/>
          <a:lstStyle>
            <a:lvl1pPr>
              <a:defRPr/>
            </a:lvl1pPr>
          </a:lstStyle>
          <a:p>
            <a:pPr>
              <a:defRPr/>
            </a:pPr>
            <a:endParaRPr lang="el-GR"/>
          </a:p>
        </p:txBody>
      </p:sp>
      <p:sp>
        <p:nvSpPr>
          <p:cNvPr id="8" name="Rectangle 6"/>
          <p:cNvSpPr>
            <a:spLocks noGrp="1" noChangeArrowheads="1"/>
          </p:cNvSpPr>
          <p:nvPr>
            <p:ph type="sldNum" sz="quarter" idx="12"/>
          </p:nvPr>
        </p:nvSpPr>
        <p:spPr>
          <a:ln/>
        </p:spPr>
        <p:txBody>
          <a:bodyPr/>
          <a:lstStyle>
            <a:lvl1pPr>
              <a:defRPr/>
            </a:lvl1pPr>
          </a:lstStyle>
          <a:p>
            <a:pPr>
              <a:defRPr/>
            </a:pPr>
            <a:fld id="{811B0529-AF9D-4AE6-A104-FCD35DCFA1B8}" type="slidenum">
              <a:rPr lang="el-GR"/>
              <a:pPr>
                <a:defRPr/>
              </a:pPr>
              <a:t>‹#›</a:t>
            </a:fld>
            <a:endParaRPr lang="el-GR"/>
          </a:p>
        </p:txBody>
      </p:sp>
    </p:spTree>
  </p:cSld>
  <p:clrMapOvr>
    <a:masterClrMapping/>
  </p:clrMapOvr>
  <p:transition spd="med">
    <p:newsflash/>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D6746D1-5DDD-4DB0-A3DD-B430ED6A3A80}" type="datetimeFigureOut">
              <a:rPr lang="el-GR" smtClean="0"/>
              <a:pPr/>
              <a:t>31/12/2022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3875AC6-57F0-433A-9AB6-8C3ED9083DA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3D6746D1-5DDD-4DB0-A3DD-B430ED6A3A80}" type="datetimeFigureOut">
              <a:rPr lang="el-GR" smtClean="0"/>
              <a:pPr/>
              <a:t>31/12/2022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3875AC6-57F0-433A-9AB6-8C3ED9083DA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3D6746D1-5DDD-4DB0-A3DD-B430ED6A3A80}" type="datetimeFigureOut">
              <a:rPr lang="el-GR" smtClean="0"/>
              <a:pPr/>
              <a:t>31/12/2022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3875AC6-57F0-433A-9AB6-8C3ED9083DA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3D6746D1-5DDD-4DB0-A3DD-B430ED6A3A80}" type="datetimeFigureOut">
              <a:rPr lang="el-GR" smtClean="0"/>
              <a:pPr/>
              <a:t>31/12/2022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3875AC6-57F0-433A-9AB6-8C3ED9083DA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3D6746D1-5DDD-4DB0-A3DD-B430ED6A3A80}" type="datetimeFigureOut">
              <a:rPr lang="el-GR" smtClean="0"/>
              <a:pPr/>
              <a:t>31/12/2022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3875AC6-57F0-433A-9AB6-8C3ED9083DA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3D6746D1-5DDD-4DB0-A3DD-B430ED6A3A80}" type="datetimeFigureOut">
              <a:rPr lang="el-GR" smtClean="0"/>
              <a:pPr/>
              <a:t>31/12/2022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3875AC6-57F0-433A-9AB6-8C3ED9083DA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D6746D1-5DDD-4DB0-A3DD-B430ED6A3A80}" type="datetimeFigureOut">
              <a:rPr lang="el-GR" smtClean="0"/>
              <a:pPr/>
              <a:t>31/12/2022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3875AC6-57F0-433A-9AB6-8C3ED9083DA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3D6746D1-5DDD-4DB0-A3DD-B430ED6A3A80}" type="datetimeFigureOut">
              <a:rPr lang="el-GR" smtClean="0"/>
              <a:pPr/>
              <a:t>31/12/2022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3875AC6-57F0-433A-9AB6-8C3ED9083DA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746D1-5DDD-4DB0-A3DD-B430ED6A3A80}" type="datetimeFigureOut">
              <a:rPr lang="el-GR" smtClean="0"/>
              <a:pPr/>
              <a:t>31/12/2022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875AC6-57F0-433A-9AB6-8C3ED9083DA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2.jpe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77Vgz16Zru4"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p:cNvSpPr txBox="1">
            <a:spLocks noChangeArrowheads="1"/>
          </p:cNvSpPr>
          <p:nvPr/>
        </p:nvSpPr>
        <p:spPr>
          <a:xfrm>
            <a:off x="0" y="2348880"/>
            <a:ext cx="9144000" cy="47625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tab pos="1616075" algn="l"/>
              </a:tabLst>
              <a:defRPr/>
            </a:pPr>
            <a:r>
              <a:rPr kumimoji="0" lang="el-GR" sz="2400" b="1" i="0" strike="noStrike" kern="1200" cap="none" spc="0" normalizeH="0" baseline="0" noProof="0" dirty="0" smtClean="0">
                <a:ln>
                  <a:noFill/>
                </a:ln>
                <a:solidFill>
                  <a:srgbClr val="003399"/>
                </a:solidFill>
                <a:effectLst>
                  <a:outerShdw blurRad="38100" dist="38100" dir="2700000" algn="tl">
                    <a:srgbClr val="000000"/>
                  </a:outerShdw>
                </a:effectLst>
                <a:uLnTx/>
                <a:uFillTx/>
                <a:latin typeface="Verdana" pitchFamily="34" charset="0"/>
                <a:ea typeface="+mj-ea"/>
                <a:cs typeface="+mj-cs"/>
              </a:rPr>
              <a:t>Η </a:t>
            </a:r>
            <a:r>
              <a:rPr lang="el-GR" sz="2400" b="1" dirty="0" smtClean="0">
                <a:solidFill>
                  <a:srgbClr val="003399"/>
                </a:solidFill>
                <a:effectLst>
                  <a:outerShdw blurRad="38100" dist="38100" dir="2700000" algn="tl">
                    <a:srgbClr val="000000"/>
                  </a:outerShdw>
                </a:effectLst>
                <a:latin typeface="Verdana" pitchFamily="34" charset="0"/>
                <a:ea typeface="+mj-ea"/>
                <a:cs typeface="+mj-cs"/>
              </a:rPr>
              <a:t>ΡΟΗ ΤΗΣ ΓΕΝΕΤΙΚΗΣ ΠΛΗΡΟΦΟΡΙΑΣ</a:t>
            </a:r>
            <a:endParaRPr kumimoji="0" lang="el-GR" sz="2400" b="1" i="0" strike="noStrike" kern="1200" cap="none" spc="0" normalizeH="0" baseline="0" noProof="0" dirty="0" smtClean="0">
              <a:ln>
                <a:noFill/>
              </a:ln>
              <a:solidFill>
                <a:srgbClr val="003399"/>
              </a:solidFill>
              <a:effectLst>
                <a:outerShdw blurRad="38100" dist="38100" dir="2700000" algn="tl">
                  <a:srgbClr val="000000"/>
                </a:outerShdw>
              </a:effectLst>
              <a:uLnTx/>
              <a:uFillTx/>
              <a:latin typeface="Verdana" pitchFamily="34" charset="0"/>
              <a:ea typeface="+mj-ea"/>
              <a:cs typeface="+mj-cs"/>
            </a:endParaRPr>
          </a:p>
        </p:txBody>
      </p:sp>
      <p:sp>
        <p:nvSpPr>
          <p:cNvPr id="3" name="2 - Ορθογώνιο"/>
          <p:cNvSpPr/>
          <p:nvPr/>
        </p:nvSpPr>
        <p:spPr>
          <a:xfrm>
            <a:off x="539552" y="2996952"/>
            <a:ext cx="7704856" cy="830997"/>
          </a:xfrm>
          <a:prstGeom prst="rect">
            <a:avLst/>
          </a:prstGeom>
        </p:spPr>
        <p:txBody>
          <a:bodyPr wrap="square">
            <a:spAutoFit/>
          </a:bodyPr>
          <a:lstStyle/>
          <a:p>
            <a:pPr algn="ctr"/>
            <a:r>
              <a:rPr lang="el-GR" sz="2400" b="1" dirty="0" smtClean="0"/>
              <a:t>Η δομή των </a:t>
            </a:r>
            <a:r>
              <a:rPr lang="el-GR" sz="2400" b="1" dirty="0" err="1" smtClean="0"/>
              <a:t>νουκλεϊκών</a:t>
            </a:r>
            <a:r>
              <a:rPr lang="el-GR" sz="2400" b="1" dirty="0" smtClean="0"/>
              <a:t> οξέων</a:t>
            </a:r>
          </a:p>
          <a:p>
            <a:pPr algn="ctr"/>
            <a:r>
              <a:rPr lang="el-GR" sz="2400" b="1" dirty="0" smtClean="0"/>
              <a:t>  Αποθήκευση της γενετικής πληροφορίας</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55576" y="1412776"/>
            <a:ext cx="3960440" cy="1323439"/>
          </a:xfrm>
          <a:prstGeom prst="rect">
            <a:avLst/>
          </a:prstGeom>
        </p:spPr>
        <p:txBody>
          <a:bodyPr wrap="square">
            <a:spAutoFit/>
          </a:bodyPr>
          <a:lstStyle/>
          <a:p>
            <a:r>
              <a:rPr lang="en-US" dirty="0" smtClean="0">
                <a:solidFill>
                  <a:srgbClr val="C00000"/>
                </a:solidFill>
                <a:effectLst>
                  <a:outerShdw blurRad="38100" dist="38100" dir="2700000" algn="tl">
                    <a:srgbClr val="000000">
                      <a:alpha val="43137"/>
                    </a:srgbClr>
                  </a:outerShdw>
                </a:effectLst>
              </a:rPr>
              <a:t>   </a:t>
            </a:r>
            <a:r>
              <a:rPr lang="el-GR" sz="2000" dirty="0" smtClean="0"/>
              <a:t>Όπως έχουμε ήδη αναφέρει, τα </a:t>
            </a:r>
            <a:r>
              <a:rPr lang="el-GR" sz="2000" b="1" dirty="0" err="1" smtClean="0"/>
              <a:t>νουκλεϊκά</a:t>
            </a:r>
            <a:r>
              <a:rPr lang="el-GR" sz="2000" b="1" dirty="0" smtClean="0"/>
              <a:t> οξέα </a:t>
            </a:r>
            <a:r>
              <a:rPr lang="el-GR" sz="2000" dirty="0" smtClean="0"/>
              <a:t>δομούνται από απλούστερες επαναλαμβανόμενες μονάδες, τα </a:t>
            </a:r>
            <a:r>
              <a:rPr lang="el-GR" sz="2000" b="1" dirty="0" err="1" smtClean="0"/>
              <a:t>νουκλεοτίδια</a:t>
            </a:r>
            <a:r>
              <a:rPr lang="el-GR" sz="2000" dirty="0" smtClean="0"/>
              <a:t>. </a:t>
            </a:r>
            <a:endParaRPr lang="el-GR" sz="2000" dirty="0"/>
          </a:p>
        </p:txBody>
      </p:sp>
      <p:pic>
        <p:nvPicPr>
          <p:cNvPr id="3" name="Picture 8"/>
          <p:cNvPicPr>
            <a:picLocks noChangeAspect="1" noChangeArrowheads="1"/>
          </p:cNvPicPr>
          <p:nvPr/>
        </p:nvPicPr>
        <p:blipFill>
          <a:blip r:embed="rId3" cstate="print"/>
          <a:srcRect/>
          <a:stretch>
            <a:fillRect/>
          </a:stretch>
        </p:blipFill>
        <p:spPr bwMode="auto">
          <a:xfrm>
            <a:off x="1403648" y="4221088"/>
            <a:ext cx="2410641" cy="731722"/>
          </a:xfrm>
          <a:prstGeom prst="rect">
            <a:avLst/>
          </a:prstGeom>
          <a:noFill/>
          <a:ln w="9525">
            <a:noFill/>
            <a:miter lim="800000"/>
            <a:headEnd/>
            <a:tailEnd/>
          </a:ln>
        </p:spPr>
      </p:pic>
      <p:pic>
        <p:nvPicPr>
          <p:cNvPr id="4" name="Picture 13"/>
          <p:cNvPicPr>
            <a:picLocks noChangeAspect="1" noChangeArrowheads="1"/>
          </p:cNvPicPr>
          <p:nvPr/>
        </p:nvPicPr>
        <p:blipFill>
          <a:blip r:embed="rId4" cstate="print"/>
          <a:srcRect/>
          <a:stretch>
            <a:fillRect/>
          </a:stretch>
        </p:blipFill>
        <p:spPr bwMode="auto">
          <a:xfrm>
            <a:off x="4427984" y="4293096"/>
            <a:ext cx="2518878" cy="719086"/>
          </a:xfrm>
          <a:prstGeom prst="rect">
            <a:avLst/>
          </a:prstGeom>
          <a:noFill/>
          <a:ln w="9525">
            <a:noFill/>
            <a:miter lim="800000"/>
            <a:headEnd/>
            <a:tailEnd/>
          </a:ln>
        </p:spPr>
      </p:pic>
      <p:pic>
        <p:nvPicPr>
          <p:cNvPr id="5" name="Picture 11"/>
          <p:cNvPicPr>
            <a:picLocks noChangeAspect="1" noChangeArrowheads="1"/>
          </p:cNvPicPr>
          <p:nvPr/>
        </p:nvPicPr>
        <p:blipFill>
          <a:blip r:embed="rId5" cstate="print"/>
          <a:srcRect/>
          <a:stretch>
            <a:fillRect/>
          </a:stretch>
        </p:blipFill>
        <p:spPr bwMode="auto">
          <a:xfrm>
            <a:off x="1403648" y="5157192"/>
            <a:ext cx="2547974" cy="793904"/>
          </a:xfrm>
          <a:prstGeom prst="rect">
            <a:avLst/>
          </a:prstGeom>
          <a:noFill/>
          <a:ln w="9525">
            <a:noFill/>
            <a:miter lim="800000"/>
            <a:headEnd/>
            <a:tailEnd/>
          </a:ln>
        </p:spPr>
      </p:pic>
      <p:pic>
        <p:nvPicPr>
          <p:cNvPr id="7" name="Picture 12"/>
          <p:cNvPicPr>
            <a:picLocks noChangeAspect="1" noChangeArrowheads="1"/>
          </p:cNvPicPr>
          <p:nvPr/>
        </p:nvPicPr>
        <p:blipFill>
          <a:blip r:embed="rId6" cstate="print"/>
          <a:srcRect/>
          <a:stretch>
            <a:fillRect/>
          </a:stretch>
        </p:blipFill>
        <p:spPr bwMode="auto">
          <a:xfrm>
            <a:off x="4716016" y="5301208"/>
            <a:ext cx="2232075" cy="652581"/>
          </a:xfrm>
          <a:prstGeom prst="rect">
            <a:avLst/>
          </a:prstGeom>
          <a:noFill/>
          <a:ln w="9525">
            <a:noFill/>
            <a:miter lim="800000"/>
            <a:headEnd/>
            <a:tailEnd/>
          </a:ln>
        </p:spPr>
      </p:pic>
      <p:pic>
        <p:nvPicPr>
          <p:cNvPr id="8" name="Picture 10"/>
          <p:cNvPicPr>
            <a:picLocks noChangeAspect="1" noChangeArrowheads="1"/>
          </p:cNvPicPr>
          <p:nvPr/>
        </p:nvPicPr>
        <p:blipFill>
          <a:blip r:embed="rId7" cstate="print"/>
          <a:srcRect/>
          <a:stretch>
            <a:fillRect/>
          </a:stretch>
        </p:blipFill>
        <p:spPr bwMode="auto">
          <a:xfrm>
            <a:off x="5220072" y="1340768"/>
            <a:ext cx="2626667" cy="2533334"/>
          </a:xfrm>
          <a:prstGeom prst="rect">
            <a:avLst/>
          </a:prstGeom>
          <a:noFill/>
          <a:ln w="9525">
            <a:noFill/>
            <a:miter lim="800000"/>
            <a:headEnd/>
            <a:tailEnd/>
          </a:ln>
        </p:spPr>
      </p:pic>
      <p:sp>
        <p:nvSpPr>
          <p:cNvPr id="9" name="8 - Ορθογώνιο"/>
          <p:cNvSpPr/>
          <p:nvPr/>
        </p:nvSpPr>
        <p:spPr>
          <a:xfrm>
            <a:off x="3203848" y="4437112"/>
            <a:ext cx="458780" cy="369332"/>
          </a:xfrm>
          <a:prstGeom prst="rect">
            <a:avLst/>
          </a:prstGeom>
        </p:spPr>
        <p:txBody>
          <a:bodyPr wrap="none">
            <a:spAutoFit/>
          </a:bodyPr>
          <a:lstStyle/>
          <a:p>
            <a:r>
              <a:rPr lang="en-US" dirty="0" smtClean="0"/>
              <a:t>(A)</a:t>
            </a:r>
            <a:endParaRPr lang="el-GR" dirty="0"/>
          </a:p>
        </p:txBody>
      </p:sp>
      <p:sp>
        <p:nvSpPr>
          <p:cNvPr id="10" name="9 - Ορθογώνιο"/>
          <p:cNvSpPr/>
          <p:nvPr/>
        </p:nvSpPr>
        <p:spPr>
          <a:xfrm>
            <a:off x="6156176" y="4437112"/>
            <a:ext cx="490840" cy="369332"/>
          </a:xfrm>
          <a:prstGeom prst="rect">
            <a:avLst/>
          </a:prstGeom>
        </p:spPr>
        <p:txBody>
          <a:bodyPr wrap="none">
            <a:spAutoFit/>
          </a:bodyPr>
          <a:lstStyle/>
          <a:p>
            <a:r>
              <a:rPr lang="en-US" dirty="0" smtClean="0"/>
              <a:t>(T) </a:t>
            </a:r>
            <a:endParaRPr lang="el-GR" dirty="0"/>
          </a:p>
        </p:txBody>
      </p:sp>
      <p:sp>
        <p:nvSpPr>
          <p:cNvPr id="11" name="10 - Ορθογώνιο"/>
          <p:cNvSpPr/>
          <p:nvPr/>
        </p:nvSpPr>
        <p:spPr>
          <a:xfrm>
            <a:off x="3131840" y="5373216"/>
            <a:ext cx="554960" cy="369332"/>
          </a:xfrm>
          <a:prstGeom prst="rect">
            <a:avLst/>
          </a:prstGeom>
        </p:spPr>
        <p:txBody>
          <a:bodyPr wrap="none">
            <a:spAutoFit/>
          </a:bodyPr>
          <a:lstStyle/>
          <a:p>
            <a:r>
              <a:rPr lang="en-US" dirty="0" smtClean="0"/>
              <a:t> (C) </a:t>
            </a:r>
            <a:endParaRPr lang="el-GR" dirty="0"/>
          </a:p>
        </p:txBody>
      </p:sp>
      <p:sp>
        <p:nvSpPr>
          <p:cNvPr id="12" name="11 - Ορθογώνιο"/>
          <p:cNvSpPr/>
          <p:nvPr/>
        </p:nvSpPr>
        <p:spPr>
          <a:xfrm>
            <a:off x="6372200" y="5445224"/>
            <a:ext cx="471604" cy="369332"/>
          </a:xfrm>
          <a:prstGeom prst="rect">
            <a:avLst/>
          </a:prstGeom>
        </p:spPr>
        <p:txBody>
          <a:bodyPr wrap="none">
            <a:spAutoFit/>
          </a:bodyPr>
          <a:lstStyle/>
          <a:p>
            <a:r>
              <a:rPr lang="en-US" dirty="0" smtClean="0"/>
              <a:t>(G)</a:t>
            </a:r>
            <a:endParaRPr lang="el-GR" dirty="0"/>
          </a:p>
        </p:txBody>
      </p:sp>
      <p:sp>
        <p:nvSpPr>
          <p:cNvPr id="13" name="12 - Ορθογώνιο"/>
          <p:cNvSpPr/>
          <p:nvPr/>
        </p:nvSpPr>
        <p:spPr>
          <a:xfrm>
            <a:off x="6876256" y="3717032"/>
            <a:ext cx="1027269" cy="338554"/>
          </a:xfrm>
          <a:prstGeom prst="rect">
            <a:avLst/>
          </a:prstGeom>
        </p:spPr>
        <p:txBody>
          <a:bodyPr wrap="none">
            <a:spAutoFit/>
          </a:bodyPr>
          <a:lstStyle/>
          <a:p>
            <a:r>
              <a:rPr lang="el-GR" sz="1600" dirty="0" smtClean="0"/>
              <a:t>(Σάκχαρο)</a:t>
            </a:r>
            <a:endParaRPr lang="el-GR" sz="1600" dirty="0"/>
          </a:p>
        </p:txBody>
      </p:sp>
      <p:sp>
        <p:nvSpPr>
          <p:cNvPr id="14" name="13 - Ορθογώνιο"/>
          <p:cNvSpPr/>
          <p:nvPr/>
        </p:nvSpPr>
        <p:spPr>
          <a:xfrm>
            <a:off x="1043608" y="5949280"/>
            <a:ext cx="7056784" cy="646331"/>
          </a:xfrm>
          <a:prstGeom prst="rect">
            <a:avLst/>
          </a:prstGeom>
        </p:spPr>
        <p:txBody>
          <a:bodyPr wrap="square">
            <a:spAutoFit/>
          </a:bodyPr>
          <a:lstStyle/>
          <a:p>
            <a:r>
              <a:rPr lang="el-GR" i="1" dirty="0" smtClean="0"/>
              <a:t> Τα τέσσερα </a:t>
            </a:r>
            <a:r>
              <a:rPr lang="el-GR" i="1" dirty="0" err="1" smtClean="0"/>
              <a:t>δεοξυριβονουκλεοτίδια</a:t>
            </a:r>
            <a:r>
              <a:rPr lang="el-GR" i="1" dirty="0" smtClean="0"/>
              <a:t> (με Φ συμβολίζεται η φωσφορική ομάδα και με Δ το σάκχαρο </a:t>
            </a:r>
            <a:r>
              <a:rPr lang="el-GR" i="1" dirty="0" err="1" smtClean="0"/>
              <a:t>δεοξυριβόζη</a:t>
            </a:r>
            <a:r>
              <a:rPr lang="el-GR" i="1" dirty="0" smtClean="0"/>
              <a:t>).</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Text Box 18"/>
          <p:cNvSpPr txBox="1">
            <a:spLocks noChangeArrowheads="1"/>
          </p:cNvSpPr>
          <p:nvPr/>
        </p:nvSpPr>
        <p:spPr bwMode="auto">
          <a:xfrm>
            <a:off x="323528" y="1484784"/>
            <a:ext cx="4499992" cy="3293209"/>
          </a:xfrm>
          <a:prstGeom prst="rect">
            <a:avLst/>
          </a:prstGeom>
          <a:noFill/>
          <a:ln w="9525">
            <a:noFill/>
            <a:miter lim="800000"/>
            <a:headEnd/>
            <a:tailEnd/>
          </a:ln>
          <a:effectLst/>
        </p:spPr>
        <p:txBody>
          <a:bodyPr wrap="square">
            <a:spAutoFit/>
          </a:bodyPr>
          <a:lstStyle/>
          <a:p>
            <a:pPr marL="176213" indent="-176213">
              <a:spcBef>
                <a:spcPct val="20000"/>
              </a:spcBef>
              <a:defRPr/>
            </a:pPr>
            <a:r>
              <a:rPr lang="en-US" sz="2000" dirty="0" smtClean="0">
                <a:solidFill>
                  <a:srgbClr val="C00000"/>
                </a:solidFill>
                <a:effectLst>
                  <a:outerShdw blurRad="38100" dist="38100" dir="2700000" algn="tl">
                    <a:srgbClr val="000000">
                      <a:alpha val="43137"/>
                    </a:srgbClr>
                  </a:outerShdw>
                </a:effectLst>
              </a:rPr>
              <a:t>    </a:t>
            </a:r>
            <a:r>
              <a:rPr lang="el-GR" sz="2000" dirty="0" smtClean="0">
                <a:solidFill>
                  <a:srgbClr val="C00000"/>
                </a:solidFill>
                <a:effectLst>
                  <a:outerShdw blurRad="38100" dist="38100" dir="2700000" algn="tl">
                    <a:srgbClr val="000000">
                      <a:alpha val="43137"/>
                    </a:srgbClr>
                  </a:outerShdw>
                </a:effectLst>
              </a:rPr>
              <a:t>  </a:t>
            </a:r>
            <a:r>
              <a:rPr lang="en-US" sz="2000" dirty="0" smtClean="0">
                <a:solidFill>
                  <a:srgbClr val="C00000"/>
                </a:solidFill>
                <a:effectLst>
                  <a:outerShdw blurRad="38100" dist="38100" dir="2700000" algn="tl">
                    <a:srgbClr val="000000">
                      <a:alpha val="43137"/>
                    </a:srgbClr>
                  </a:outerShdw>
                </a:effectLst>
              </a:rPr>
              <a:t> </a:t>
            </a:r>
            <a:endParaRPr lang="en-US" sz="2000" dirty="0" smtClean="0"/>
          </a:p>
          <a:p>
            <a:pPr marL="176213" indent="-176213">
              <a:spcBef>
                <a:spcPct val="20000"/>
              </a:spcBef>
              <a:defRPr/>
            </a:pPr>
            <a:r>
              <a:rPr lang="en-US" sz="2000" dirty="0" smtClean="0"/>
              <a:t>      </a:t>
            </a:r>
            <a:r>
              <a:rPr lang="el-GR" sz="2000" dirty="0" smtClean="0"/>
              <a:t>Τα </a:t>
            </a:r>
            <a:r>
              <a:rPr lang="el-GR" sz="2000" dirty="0" err="1" smtClean="0"/>
              <a:t>νουκλεοτίδια</a:t>
            </a:r>
            <a:r>
              <a:rPr lang="el-GR" sz="2000" dirty="0" smtClean="0"/>
              <a:t> που δομούν το </a:t>
            </a:r>
            <a:r>
              <a:rPr lang="el-GR" sz="2000" b="1" dirty="0" smtClean="0"/>
              <a:t>DNA</a:t>
            </a:r>
            <a:r>
              <a:rPr lang="el-GR" sz="2000" dirty="0" smtClean="0"/>
              <a:t> ονομάζονται </a:t>
            </a:r>
            <a:r>
              <a:rPr lang="el-GR" sz="2000" b="1" dirty="0" err="1" smtClean="0"/>
              <a:t>δεοξυριβονουκλεοτίδια</a:t>
            </a:r>
            <a:r>
              <a:rPr lang="el-GR" sz="2000" dirty="0" smtClean="0"/>
              <a:t> και ενώνονται μεταξύ τους με ισχυρούς χημικούς δεσμούς, σχηματίζοντας μία αλυσίδα. </a:t>
            </a:r>
            <a:endParaRPr lang="en-US" sz="2000" dirty="0" smtClean="0"/>
          </a:p>
          <a:p>
            <a:pPr marL="176213" indent="-176213">
              <a:spcBef>
                <a:spcPct val="20000"/>
              </a:spcBef>
              <a:defRPr/>
            </a:pPr>
            <a:r>
              <a:rPr lang="en-US" sz="2000" dirty="0" smtClean="0"/>
              <a:t>     </a:t>
            </a:r>
            <a:r>
              <a:rPr lang="el-GR" sz="2000" dirty="0" smtClean="0"/>
              <a:t>Η αλληλουχία των </a:t>
            </a:r>
            <a:r>
              <a:rPr lang="el-GR" sz="2000" dirty="0" err="1" smtClean="0"/>
              <a:t>νουκλεοτιδίων</a:t>
            </a:r>
            <a:r>
              <a:rPr lang="el-GR" sz="2000" dirty="0" smtClean="0"/>
              <a:t> στην αλυσίδα του DNA είναι αυτή που καθορίζει, όπως θα δούμε παρακάτω, τη γενετική πληροφορία.</a:t>
            </a:r>
            <a:endParaRPr lang="el-GR" sz="2000" dirty="0">
              <a:effectLst>
                <a:outerShdw blurRad="38100" dist="38100" dir="2700000" algn="tl">
                  <a:srgbClr val="C0C0C0"/>
                </a:outerShdw>
              </a:effectLst>
            </a:endParaRPr>
          </a:p>
        </p:txBody>
      </p:sp>
      <p:pic>
        <p:nvPicPr>
          <p:cNvPr id="15" name="Picture 16"/>
          <p:cNvPicPr>
            <a:picLocks noChangeAspect="1" noChangeArrowheads="1"/>
          </p:cNvPicPr>
          <p:nvPr/>
        </p:nvPicPr>
        <p:blipFill>
          <a:blip r:embed="rId3" cstate="print"/>
          <a:srcRect/>
          <a:stretch>
            <a:fillRect/>
          </a:stretch>
        </p:blipFill>
        <p:spPr bwMode="auto">
          <a:xfrm>
            <a:off x="4860032" y="1340768"/>
            <a:ext cx="3509500" cy="4217143"/>
          </a:xfrm>
          <a:prstGeom prst="rect">
            <a:avLst/>
          </a:prstGeom>
          <a:noFill/>
          <a:ln w="9525">
            <a:noFill/>
            <a:miter lim="800000"/>
            <a:headEnd/>
            <a:tailEnd/>
          </a:ln>
        </p:spPr>
      </p:pic>
      <p:sp>
        <p:nvSpPr>
          <p:cNvPr id="6" name="5 - Θέση αριθμού διαφάνειας"/>
          <p:cNvSpPr>
            <a:spLocks noGrp="1"/>
          </p:cNvSpPr>
          <p:nvPr>
            <p:ph type="sldNum" sz="quarter" idx="12"/>
          </p:nvPr>
        </p:nvSpPr>
        <p:spPr/>
        <p:txBody>
          <a:bodyPr/>
          <a:lstStyle/>
          <a:p>
            <a:pPr>
              <a:defRPr/>
            </a:pPr>
            <a:fld id="{811B0529-AF9D-4AE6-A104-FCD35DCFA1B8}" type="slidenum">
              <a:rPr lang="el-GR" smtClean="0"/>
              <a:pPr>
                <a:defRPr/>
              </a:pPr>
              <a:t>3</a:t>
            </a:fld>
            <a:endParaRPr lang="el-G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9" name="Picture 7"/>
          <p:cNvPicPr>
            <a:picLocks noChangeAspect="1" noChangeArrowheads="1"/>
          </p:cNvPicPr>
          <p:nvPr/>
        </p:nvPicPr>
        <p:blipFill>
          <a:blip r:embed="rId3" cstate="print"/>
          <a:srcRect/>
          <a:stretch>
            <a:fillRect/>
          </a:stretch>
        </p:blipFill>
        <p:spPr bwMode="auto">
          <a:xfrm>
            <a:off x="6084168" y="620688"/>
            <a:ext cx="1540000" cy="5480000"/>
          </a:xfrm>
          <a:prstGeom prst="rect">
            <a:avLst/>
          </a:prstGeom>
          <a:noFill/>
          <a:ln w="9525">
            <a:noFill/>
            <a:miter lim="800000"/>
            <a:headEnd/>
            <a:tailEnd/>
          </a:ln>
        </p:spPr>
      </p:pic>
      <p:sp>
        <p:nvSpPr>
          <p:cNvPr id="11" name="10 - Ορθογώνιο"/>
          <p:cNvSpPr/>
          <p:nvPr/>
        </p:nvSpPr>
        <p:spPr>
          <a:xfrm>
            <a:off x="539552" y="980728"/>
            <a:ext cx="4968552" cy="4401205"/>
          </a:xfrm>
          <a:prstGeom prst="rect">
            <a:avLst/>
          </a:prstGeom>
        </p:spPr>
        <p:txBody>
          <a:bodyPr wrap="square">
            <a:spAutoFit/>
          </a:bodyPr>
          <a:lstStyle/>
          <a:p>
            <a:r>
              <a:rPr lang="el-GR" sz="2000" dirty="0" smtClean="0"/>
              <a:t>  Δύο </a:t>
            </a:r>
            <a:r>
              <a:rPr lang="el-GR" sz="2000" dirty="0" err="1" smtClean="0"/>
              <a:t>πολυνουκλεοτιδικές</a:t>
            </a:r>
            <a:r>
              <a:rPr lang="el-GR" sz="2000" dirty="0" smtClean="0"/>
              <a:t> αλυσίδες ενώνονται με ασθενείς χημικούς δεσμούς που σχηματίζονται ανάμεσα στις αζωτούχες βάσεις τους. </a:t>
            </a:r>
          </a:p>
          <a:p>
            <a:endParaRPr lang="en-US" sz="2000" dirty="0" smtClean="0"/>
          </a:p>
          <a:p>
            <a:r>
              <a:rPr lang="en-US" sz="2000" dirty="0" smtClean="0"/>
              <a:t>  </a:t>
            </a:r>
            <a:r>
              <a:rPr lang="el-GR" sz="2000" dirty="0" smtClean="0"/>
              <a:t>Η ένωση αυτή δεν είναι τυχαία: όπου υπάρχει </a:t>
            </a:r>
            <a:r>
              <a:rPr lang="el-GR" sz="2000" dirty="0" err="1" smtClean="0"/>
              <a:t>αδενίνη</a:t>
            </a:r>
            <a:r>
              <a:rPr lang="el-GR" sz="2000" dirty="0" smtClean="0"/>
              <a:t> (Α) στη μία αλυσίδα ενώνεται με </a:t>
            </a:r>
            <a:r>
              <a:rPr lang="el-GR" sz="2000" dirty="0" err="1" smtClean="0"/>
              <a:t>θυμίνη</a:t>
            </a:r>
            <a:r>
              <a:rPr lang="el-GR" sz="2000" dirty="0" smtClean="0"/>
              <a:t> (Τ), που υπάρχει στην απέναντι αλυσίδα, και όπου υπάρχει </a:t>
            </a:r>
            <a:r>
              <a:rPr lang="el-GR" sz="2000" dirty="0" err="1" smtClean="0"/>
              <a:t>γουανίνη</a:t>
            </a:r>
            <a:r>
              <a:rPr lang="el-GR" sz="2000" dirty="0" smtClean="0"/>
              <a:t> (G) ενώνεται με </a:t>
            </a:r>
            <a:r>
              <a:rPr lang="el-GR" sz="2000" dirty="0" err="1" smtClean="0"/>
              <a:t>κυτοσίνη</a:t>
            </a:r>
            <a:r>
              <a:rPr lang="el-GR" sz="2000" dirty="0" smtClean="0"/>
              <a:t> (C).</a:t>
            </a:r>
          </a:p>
          <a:p>
            <a:endParaRPr lang="en-US" sz="2000" dirty="0" smtClean="0"/>
          </a:p>
          <a:p>
            <a:r>
              <a:rPr lang="en-US" sz="2000" dirty="0" smtClean="0"/>
              <a:t>  </a:t>
            </a:r>
            <a:r>
              <a:rPr lang="el-GR" sz="2000" dirty="0" smtClean="0"/>
              <a:t> Αυτό συμβαίνει επειδή η </a:t>
            </a:r>
            <a:r>
              <a:rPr lang="el-GR" sz="2000" dirty="0" err="1" smtClean="0"/>
              <a:t>αδενίνη</a:t>
            </a:r>
            <a:r>
              <a:rPr lang="el-GR" sz="2000" dirty="0" smtClean="0"/>
              <a:t> είναι </a:t>
            </a:r>
            <a:r>
              <a:rPr lang="el-GR" sz="2000" b="1" dirty="0" smtClean="0"/>
              <a:t>συμπληρωματική</a:t>
            </a:r>
            <a:r>
              <a:rPr lang="el-GR" sz="2000" dirty="0" smtClean="0"/>
              <a:t> της </a:t>
            </a:r>
            <a:r>
              <a:rPr lang="el-GR" sz="2000" dirty="0" err="1" smtClean="0"/>
              <a:t>θυμίνης</a:t>
            </a:r>
            <a:r>
              <a:rPr lang="el-GR" sz="2000" dirty="0" smtClean="0"/>
              <a:t> και η </a:t>
            </a:r>
            <a:r>
              <a:rPr lang="el-GR" sz="2000" dirty="0" err="1" smtClean="0"/>
              <a:t>γουανίνη</a:t>
            </a:r>
            <a:r>
              <a:rPr lang="el-GR" sz="2000" dirty="0" smtClean="0"/>
              <a:t> </a:t>
            </a:r>
            <a:r>
              <a:rPr lang="el-GR" sz="2000" b="1" dirty="0" smtClean="0"/>
              <a:t>συμπληρωματική</a:t>
            </a:r>
            <a:r>
              <a:rPr lang="el-GR" sz="2000" dirty="0" smtClean="0"/>
              <a:t> της </a:t>
            </a:r>
            <a:r>
              <a:rPr lang="el-GR" sz="2000" dirty="0" err="1" smtClean="0"/>
              <a:t>κυτοσίνης</a:t>
            </a:r>
            <a:r>
              <a:rPr lang="el-GR" sz="2000" dirty="0" smtClean="0"/>
              <a:t>.</a:t>
            </a:r>
            <a:r>
              <a:rPr lang="en-US" sz="2000" dirty="0" smtClean="0"/>
              <a:t> </a:t>
            </a:r>
            <a:endParaRPr lang="el-GR" sz="2000" dirty="0" smtClean="0"/>
          </a:p>
        </p:txBody>
      </p:sp>
      <p:sp>
        <p:nvSpPr>
          <p:cNvPr id="12" name="11 - Θέση αριθμού διαφάνειας"/>
          <p:cNvSpPr>
            <a:spLocks noGrp="1"/>
          </p:cNvSpPr>
          <p:nvPr>
            <p:ph type="sldNum" sz="quarter" idx="12"/>
          </p:nvPr>
        </p:nvSpPr>
        <p:spPr/>
        <p:txBody>
          <a:bodyPr/>
          <a:lstStyle/>
          <a:p>
            <a:pPr>
              <a:defRPr/>
            </a:pPr>
            <a:fld id="{811B0529-AF9D-4AE6-A104-FCD35DCFA1B8}" type="slidenum">
              <a:rPr lang="el-GR" smtClean="0"/>
              <a:pPr>
                <a:defRPr/>
              </a:pPr>
              <a:t>4</a:t>
            </a:fld>
            <a:endParaRPr lang="el-G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83568" y="1268760"/>
            <a:ext cx="7416824" cy="646331"/>
          </a:xfrm>
          <a:prstGeom prst="rect">
            <a:avLst/>
          </a:prstGeom>
        </p:spPr>
        <p:txBody>
          <a:bodyPr wrap="square">
            <a:spAutoFit/>
          </a:bodyPr>
          <a:lstStyle/>
          <a:p>
            <a:r>
              <a:rPr lang="el-GR" i="1" dirty="0" smtClean="0"/>
              <a:t>  Κάθε αλυσίδα του DNA σχηματίζεται </a:t>
            </a:r>
            <a:r>
              <a:rPr lang="el-GR" b="1" i="1" dirty="0" smtClean="0"/>
              <a:t>όταν το σάκχαρο ενός </a:t>
            </a:r>
            <a:r>
              <a:rPr lang="el-GR" b="1" i="1" dirty="0" err="1" smtClean="0"/>
              <a:t>νουκλεοτιδίου</a:t>
            </a:r>
            <a:r>
              <a:rPr lang="el-GR" b="1" i="1" dirty="0" smtClean="0"/>
              <a:t> συνδέεται με τη φωσφορική ομάδα του επόμενου</a:t>
            </a:r>
            <a:r>
              <a:rPr lang="el-GR" i="1" dirty="0" smtClean="0"/>
              <a:t>.</a:t>
            </a:r>
            <a:endParaRPr lang="el-GR" dirty="0"/>
          </a:p>
        </p:txBody>
      </p:sp>
      <p:pic>
        <p:nvPicPr>
          <p:cNvPr id="3" name="Picture 2" descr="Εικ. 5.7 Τα τέσσερα δεοξυριβονουκλεοτίδια (με Φ συμβολίζεται η φωσφορική ομάδα και με Δ το σάκχαρο δεοξυριβόζη)."/>
          <p:cNvPicPr>
            <a:picLocks noChangeAspect="1" noChangeArrowheads="1"/>
          </p:cNvPicPr>
          <p:nvPr/>
        </p:nvPicPr>
        <p:blipFill>
          <a:blip r:embed="rId2" cstate="print"/>
          <a:srcRect/>
          <a:stretch>
            <a:fillRect/>
          </a:stretch>
        </p:blipFill>
        <p:spPr bwMode="auto">
          <a:xfrm>
            <a:off x="1331640" y="2924944"/>
            <a:ext cx="2160270" cy="2240280"/>
          </a:xfrm>
          <a:prstGeom prst="rect">
            <a:avLst/>
          </a:prstGeom>
          <a:noFill/>
        </p:spPr>
      </p:pic>
      <p:pic>
        <p:nvPicPr>
          <p:cNvPr id="4" name="Picture 2" descr="Εικ. 5.8 Κάθε αλυσίδα του DNA σχηματίζεται όταν το σάκχαρο ενός νουκλεοτιδίου συνδέεται με τη φωσφορική ομάδα του επόμενου. Ασθενείς χημικοί δεσμοί αναπτύσσονται ανάμεσα στις συμπληρωματικές βάσεις των απέναντι αλυσίδων. Το δίκλωνο, πλέον, μόριο του DNA περιελίσσεται στον χώρο, σχηματίζοντας διπλή έλικα."/>
          <p:cNvPicPr>
            <a:picLocks noChangeAspect="1" noChangeArrowheads="1"/>
          </p:cNvPicPr>
          <p:nvPr/>
        </p:nvPicPr>
        <p:blipFill>
          <a:blip r:embed="rId3" cstate="print"/>
          <a:srcRect/>
          <a:stretch>
            <a:fillRect/>
          </a:stretch>
        </p:blipFill>
        <p:spPr bwMode="auto">
          <a:xfrm>
            <a:off x="4932040" y="2492896"/>
            <a:ext cx="2194560" cy="280035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539552" y="980728"/>
            <a:ext cx="5472608" cy="984885"/>
          </a:xfrm>
          <a:prstGeom prst="rect">
            <a:avLst/>
          </a:prstGeom>
        </p:spPr>
        <p:txBody>
          <a:bodyPr wrap="square">
            <a:spAutoFit/>
          </a:bodyPr>
          <a:lstStyle/>
          <a:p>
            <a:r>
              <a:rPr lang="en-US" i="1" dirty="0" smtClean="0"/>
              <a:t>  </a:t>
            </a:r>
            <a:endParaRPr lang="en-US" sz="2000" i="1" dirty="0" smtClean="0"/>
          </a:p>
          <a:p>
            <a:r>
              <a:rPr lang="el-GR" sz="2000" i="1" dirty="0" smtClean="0"/>
              <a:t>Το δίκλωνο, πλέον, μόριο του </a:t>
            </a:r>
            <a:r>
              <a:rPr lang="el-GR" sz="2000" b="1" i="1" dirty="0" smtClean="0"/>
              <a:t>DNA</a:t>
            </a:r>
            <a:r>
              <a:rPr lang="el-GR" sz="2000" i="1" dirty="0" smtClean="0"/>
              <a:t> περιελίσσεται στον χώρο, σχηματίζοντας διπλή έλικα.</a:t>
            </a:r>
            <a:endParaRPr lang="el-GR" sz="2000" dirty="0"/>
          </a:p>
        </p:txBody>
      </p:sp>
      <p:pic>
        <p:nvPicPr>
          <p:cNvPr id="4" name="Picture 8" descr="new7"/>
          <p:cNvPicPr>
            <a:picLocks noChangeAspect="1" noChangeArrowheads="1" noCrop="1"/>
          </p:cNvPicPr>
          <p:nvPr/>
        </p:nvPicPr>
        <p:blipFill>
          <a:blip r:embed="rId3" cstate="print"/>
          <a:srcRect/>
          <a:stretch>
            <a:fillRect/>
          </a:stretch>
        </p:blipFill>
        <p:spPr bwMode="auto">
          <a:xfrm>
            <a:off x="6948264" y="1916832"/>
            <a:ext cx="1368425" cy="3024188"/>
          </a:xfrm>
          <a:prstGeom prst="rect">
            <a:avLst/>
          </a:prstGeom>
          <a:noFill/>
          <a:ln w="9525">
            <a:noFill/>
            <a:miter lim="800000"/>
            <a:headEnd/>
            <a:tailEnd/>
          </a:ln>
        </p:spPr>
      </p:pic>
      <p:graphicFrame>
        <p:nvGraphicFramePr>
          <p:cNvPr id="9" name="Object 9"/>
          <p:cNvGraphicFramePr>
            <a:graphicFrameLocks noChangeAspect="1"/>
          </p:cNvGraphicFramePr>
          <p:nvPr/>
        </p:nvGraphicFramePr>
        <p:xfrm>
          <a:off x="827584" y="2780928"/>
          <a:ext cx="1368425" cy="3024188"/>
        </p:xfrm>
        <a:graphic>
          <a:graphicData uri="http://schemas.openxmlformats.org/presentationml/2006/ole">
            <p:oleObj spid="_x0000_s2051" name="Φωτογραφία του Photo Editor" r:id="rId4" imgW="1552792" imgH="3666667" progId="">
              <p:embed/>
            </p:oleObj>
          </a:graphicData>
        </a:graphic>
      </p:graphicFrame>
      <p:grpSp>
        <p:nvGrpSpPr>
          <p:cNvPr id="7" name="13 - Ομάδα"/>
          <p:cNvGrpSpPr>
            <a:grpSpLocks/>
          </p:cNvGrpSpPr>
          <p:nvPr/>
        </p:nvGrpSpPr>
        <p:grpSpPr bwMode="auto">
          <a:xfrm>
            <a:off x="2987824" y="2780928"/>
            <a:ext cx="2700338" cy="2693987"/>
            <a:chOff x="6264696" y="3688481"/>
            <a:chExt cx="2699792" cy="2692847"/>
          </a:xfrm>
        </p:grpSpPr>
        <p:pic>
          <p:nvPicPr>
            <p:cNvPr id="8" name="Picture 12"/>
            <p:cNvPicPr>
              <a:picLocks noChangeAspect="1" noChangeArrowheads="1"/>
            </p:cNvPicPr>
            <p:nvPr/>
          </p:nvPicPr>
          <p:blipFill>
            <a:blip r:embed="rId5" cstate="print"/>
            <a:srcRect/>
            <a:stretch>
              <a:fillRect/>
            </a:stretch>
          </p:blipFill>
          <p:spPr bwMode="auto">
            <a:xfrm>
              <a:off x="6264696" y="3688481"/>
              <a:ext cx="2699792" cy="2692847"/>
            </a:xfrm>
            <a:prstGeom prst="rect">
              <a:avLst/>
            </a:prstGeom>
            <a:noFill/>
            <a:ln w="9525">
              <a:noFill/>
              <a:miter lim="800000"/>
              <a:headEnd/>
              <a:tailEnd/>
            </a:ln>
          </p:spPr>
        </p:pic>
        <p:graphicFrame>
          <p:nvGraphicFramePr>
            <p:cNvPr id="10" name="Object 10"/>
            <p:cNvGraphicFramePr>
              <a:graphicFrameLocks noChangeAspect="1"/>
            </p:cNvGraphicFramePr>
            <p:nvPr/>
          </p:nvGraphicFramePr>
          <p:xfrm>
            <a:off x="8316416" y="3717032"/>
            <a:ext cx="576064" cy="2304256"/>
          </p:xfrm>
          <a:graphic>
            <a:graphicData uri="http://schemas.openxmlformats.org/presentationml/2006/ole">
              <p:oleObj spid="_x0000_s2053" name="Φωτογραφία του Photo Editor" r:id="rId6" imgW="1552792" imgH="3666667" progId="">
                <p:embed/>
              </p:oleObj>
            </a:graphicData>
          </a:graphic>
        </p:graphicFrame>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95536" y="836712"/>
            <a:ext cx="4896544" cy="1809726"/>
          </a:xfrm>
          <a:prstGeom prst="rect">
            <a:avLst/>
          </a:prstGeom>
        </p:spPr>
        <p:txBody>
          <a:bodyPr wrap="square">
            <a:spAutoFit/>
          </a:bodyPr>
          <a:lstStyle/>
          <a:p>
            <a:pPr marL="176213" indent="-176213">
              <a:spcBef>
                <a:spcPct val="20000"/>
              </a:spcBef>
              <a:defRPr/>
            </a:pPr>
            <a:r>
              <a:rPr lang="en-US" sz="1600" dirty="0" smtClean="0">
                <a:solidFill>
                  <a:srgbClr val="C00000"/>
                </a:solidFill>
                <a:effectLst>
                  <a:outerShdw blurRad="38100" dist="38100" dir="2700000" algn="tl">
                    <a:srgbClr val="000000">
                      <a:alpha val="43137"/>
                    </a:srgbClr>
                  </a:outerShdw>
                </a:effectLst>
              </a:rPr>
              <a:t>      </a:t>
            </a:r>
            <a:r>
              <a:rPr lang="el-GR" dirty="0" smtClean="0"/>
              <a:t>Τα </a:t>
            </a:r>
            <a:r>
              <a:rPr lang="el-GR" dirty="0" err="1" smtClean="0"/>
              <a:t>νουκλεοτίδια</a:t>
            </a:r>
            <a:r>
              <a:rPr lang="el-GR" dirty="0" smtClean="0"/>
              <a:t> που δομούν το </a:t>
            </a:r>
            <a:r>
              <a:rPr lang="el-GR" b="1" dirty="0" smtClean="0"/>
              <a:t>RNA </a:t>
            </a:r>
            <a:r>
              <a:rPr lang="el-GR" dirty="0" smtClean="0"/>
              <a:t>ονομάζονται </a:t>
            </a:r>
            <a:r>
              <a:rPr lang="el-GR" b="1" dirty="0" err="1" smtClean="0"/>
              <a:t>ριβονουκλεοτίδια</a:t>
            </a:r>
            <a:r>
              <a:rPr lang="el-GR" dirty="0" smtClean="0"/>
              <a:t>. </a:t>
            </a:r>
            <a:endParaRPr lang="en-US" dirty="0" smtClean="0"/>
          </a:p>
          <a:p>
            <a:pPr marL="176213" indent="-176213">
              <a:spcBef>
                <a:spcPct val="20000"/>
              </a:spcBef>
              <a:defRPr/>
            </a:pPr>
            <a:r>
              <a:rPr lang="en-US" dirty="0" smtClean="0"/>
              <a:t>       </a:t>
            </a:r>
            <a:r>
              <a:rPr lang="el-GR" dirty="0" smtClean="0"/>
              <a:t>Οι βάσεις των </a:t>
            </a:r>
            <a:r>
              <a:rPr lang="el-GR" dirty="0" err="1" smtClean="0"/>
              <a:t>ριβονουκλεοτιδίων</a:t>
            </a:r>
            <a:r>
              <a:rPr lang="el-GR" dirty="0" smtClean="0"/>
              <a:t> είναι η </a:t>
            </a:r>
            <a:r>
              <a:rPr lang="el-GR" dirty="0" err="1" smtClean="0"/>
              <a:t>αδενίνη</a:t>
            </a:r>
            <a:r>
              <a:rPr lang="el-GR" dirty="0" smtClean="0"/>
              <a:t>, η </a:t>
            </a:r>
            <a:r>
              <a:rPr lang="el-GR" dirty="0" err="1" smtClean="0"/>
              <a:t>ουρακίλη</a:t>
            </a:r>
            <a:r>
              <a:rPr lang="el-GR" dirty="0" smtClean="0"/>
              <a:t> (U) (αντί της </a:t>
            </a:r>
            <a:r>
              <a:rPr lang="el-GR" dirty="0" err="1" smtClean="0"/>
              <a:t>θυμίνης</a:t>
            </a:r>
            <a:r>
              <a:rPr lang="el-GR" dirty="0" smtClean="0"/>
              <a:t>), η </a:t>
            </a:r>
            <a:r>
              <a:rPr lang="el-GR" dirty="0" err="1" smtClean="0"/>
              <a:t>γουανίνη</a:t>
            </a:r>
            <a:r>
              <a:rPr lang="el-GR" dirty="0" smtClean="0"/>
              <a:t> και η </a:t>
            </a:r>
            <a:r>
              <a:rPr lang="el-GR" dirty="0" err="1" smtClean="0"/>
              <a:t>κυτοσίνη</a:t>
            </a:r>
            <a:r>
              <a:rPr lang="el-GR" dirty="0" smtClean="0"/>
              <a:t>. Η </a:t>
            </a:r>
            <a:r>
              <a:rPr lang="el-GR" dirty="0" err="1" smtClean="0"/>
              <a:t>ουρακίλη</a:t>
            </a:r>
            <a:r>
              <a:rPr lang="el-GR" dirty="0" smtClean="0"/>
              <a:t> είναι συμπληρωματική με την </a:t>
            </a:r>
            <a:r>
              <a:rPr lang="el-GR" dirty="0" err="1" smtClean="0"/>
              <a:t>αδενίνη</a:t>
            </a:r>
            <a:r>
              <a:rPr lang="el-GR" dirty="0" smtClean="0"/>
              <a:t>. </a:t>
            </a:r>
            <a:endParaRPr lang="el-GR" dirty="0"/>
          </a:p>
        </p:txBody>
      </p:sp>
      <p:pic>
        <p:nvPicPr>
          <p:cNvPr id="3" name="Picture 5"/>
          <p:cNvPicPr>
            <a:picLocks noChangeAspect="1" noChangeArrowheads="1"/>
          </p:cNvPicPr>
          <p:nvPr/>
        </p:nvPicPr>
        <p:blipFill>
          <a:blip r:embed="rId3" cstate="print"/>
          <a:srcRect/>
          <a:stretch>
            <a:fillRect/>
          </a:stretch>
        </p:blipFill>
        <p:spPr bwMode="auto">
          <a:xfrm>
            <a:off x="683568" y="3717032"/>
            <a:ext cx="2880320" cy="912813"/>
          </a:xfrm>
          <a:prstGeom prst="rect">
            <a:avLst/>
          </a:prstGeom>
          <a:noFill/>
          <a:ln w="9525">
            <a:noFill/>
            <a:miter lim="800000"/>
            <a:headEnd/>
            <a:tailEnd/>
          </a:ln>
        </p:spPr>
      </p:pic>
      <p:pic>
        <p:nvPicPr>
          <p:cNvPr id="4" name="Picture 4"/>
          <p:cNvPicPr>
            <a:picLocks noChangeAspect="1" noChangeArrowheads="1"/>
          </p:cNvPicPr>
          <p:nvPr/>
        </p:nvPicPr>
        <p:blipFill>
          <a:blip r:embed="rId4" cstate="print"/>
          <a:srcRect/>
          <a:stretch>
            <a:fillRect/>
          </a:stretch>
        </p:blipFill>
        <p:spPr bwMode="auto">
          <a:xfrm>
            <a:off x="3707904" y="3717032"/>
            <a:ext cx="2520280" cy="936625"/>
          </a:xfrm>
          <a:prstGeom prst="rect">
            <a:avLst/>
          </a:prstGeom>
          <a:noFill/>
          <a:ln w="9525">
            <a:noFill/>
            <a:miter lim="800000"/>
            <a:headEnd/>
            <a:tailEnd/>
          </a:ln>
        </p:spPr>
      </p:pic>
      <p:pic>
        <p:nvPicPr>
          <p:cNvPr id="5" name="Picture 6"/>
          <p:cNvPicPr>
            <a:picLocks noChangeAspect="1" noChangeArrowheads="1"/>
          </p:cNvPicPr>
          <p:nvPr/>
        </p:nvPicPr>
        <p:blipFill>
          <a:blip r:embed="rId5" cstate="print"/>
          <a:srcRect/>
          <a:stretch>
            <a:fillRect/>
          </a:stretch>
        </p:blipFill>
        <p:spPr bwMode="auto">
          <a:xfrm>
            <a:off x="899592" y="5085184"/>
            <a:ext cx="2736304" cy="936625"/>
          </a:xfrm>
          <a:prstGeom prst="rect">
            <a:avLst/>
          </a:prstGeom>
          <a:noFill/>
          <a:ln w="9525">
            <a:noFill/>
            <a:miter lim="800000"/>
            <a:headEnd/>
            <a:tailEnd/>
          </a:ln>
        </p:spPr>
      </p:pic>
      <p:pic>
        <p:nvPicPr>
          <p:cNvPr id="6" name="Picture 7"/>
          <p:cNvPicPr>
            <a:picLocks noChangeAspect="1" noChangeArrowheads="1"/>
          </p:cNvPicPr>
          <p:nvPr/>
        </p:nvPicPr>
        <p:blipFill>
          <a:blip r:embed="rId6" cstate="print"/>
          <a:srcRect/>
          <a:stretch>
            <a:fillRect/>
          </a:stretch>
        </p:blipFill>
        <p:spPr bwMode="auto">
          <a:xfrm>
            <a:off x="3851920" y="5013176"/>
            <a:ext cx="2736304" cy="936625"/>
          </a:xfrm>
          <a:prstGeom prst="rect">
            <a:avLst/>
          </a:prstGeom>
          <a:noFill/>
          <a:ln w="9525">
            <a:noFill/>
            <a:miter lim="800000"/>
            <a:headEnd/>
            <a:tailEnd/>
          </a:ln>
        </p:spPr>
      </p:pic>
      <p:pic>
        <p:nvPicPr>
          <p:cNvPr id="7" name="Picture 2"/>
          <p:cNvPicPr>
            <a:picLocks noChangeAspect="1" noChangeArrowheads="1"/>
          </p:cNvPicPr>
          <p:nvPr/>
        </p:nvPicPr>
        <p:blipFill>
          <a:blip r:embed="rId7" cstate="print"/>
          <a:srcRect/>
          <a:stretch>
            <a:fillRect/>
          </a:stretch>
        </p:blipFill>
        <p:spPr bwMode="auto">
          <a:xfrm>
            <a:off x="5652120" y="980728"/>
            <a:ext cx="2506667" cy="2520000"/>
          </a:xfrm>
          <a:prstGeom prst="rect">
            <a:avLst/>
          </a:prstGeom>
          <a:noFill/>
          <a:ln w="9525">
            <a:noFill/>
            <a:miter lim="800000"/>
            <a:headEnd/>
            <a:tailEnd/>
          </a:ln>
        </p:spPr>
      </p:pic>
      <p:sp>
        <p:nvSpPr>
          <p:cNvPr id="8" name="7 - Ορθογώνιο"/>
          <p:cNvSpPr/>
          <p:nvPr/>
        </p:nvSpPr>
        <p:spPr>
          <a:xfrm>
            <a:off x="2771800" y="3933056"/>
            <a:ext cx="511679" cy="369332"/>
          </a:xfrm>
          <a:prstGeom prst="rect">
            <a:avLst/>
          </a:prstGeom>
        </p:spPr>
        <p:txBody>
          <a:bodyPr wrap="none">
            <a:spAutoFit/>
          </a:bodyPr>
          <a:lstStyle/>
          <a:p>
            <a:r>
              <a:rPr lang="en-US" dirty="0" smtClean="0"/>
              <a:t>(A) </a:t>
            </a:r>
            <a:endParaRPr lang="el-GR" dirty="0"/>
          </a:p>
        </p:txBody>
      </p:sp>
      <p:sp>
        <p:nvSpPr>
          <p:cNvPr id="9" name="8 - Ορθογώνιο"/>
          <p:cNvSpPr/>
          <p:nvPr/>
        </p:nvSpPr>
        <p:spPr>
          <a:xfrm>
            <a:off x="5364088" y="4005064"/>
            <a:ext cx="526106" cy="369332"/>
          </a:xfrm>
          <a:prstGeom prst="rect">
            <a:avLst/>
          </a:prstGeom>
        </p:spPr>
        <p:txBody>
          <a:bodyPr wrap="none">
            <a:spAutoFit/>
          </a:bodyPr>
          <a:lstStyle/>
          <a:p>
            <a:r>
              <a:rPr lang="en-US" dirty="0" smtClean="0"/>
              <a:t>(U) </a:t>
            </a:r>
            <a:endParaRPr lang="el-GR" dirty="0"/>
          </a:p>
        </p:txBody>
      </p:sp>
      <p:sp>
        <p:nvSpPr>
          <p:cNvPr id="10" name="9 - Ορθογώνιο"/>
          <p:cNvSpPr/>
          <p:nvPr/>
        </p:nvSpPr>
        <p:spPr>
          <a:xfrm>
            <a:off x="2771800" y="5445224"/>
            <a:ext cx="502061" cy="369332"/>
          </a:xfrm>
          <a:prstGeom prst="rect">
            <a:avLst/>
          </a:prstGeom>
        </p:spPr>
        <p:txBody>
          <a:bodyPr wrap="none">
            <a:spAutoFit/>
          </a:bodyPr>
          <a:lstStyle/>
          <a:p>
            <a:r>
              <a:rPr lang="en-US" dirty="0" smtClean="0"/>
              <a:t>(C) </a:t>
            </a:r>
            <a:endParaRPr lang="el-GR" dirty="0"/>
          </a:p>
        </p:txBody>
      </p:sp>
      <p:sp>
        <p:nvSpPr>
          <p:cNvPr id="11" name="10 - Ορθογώνιο"/>
          <p:cNvSpPr/>
          <p:nvPr/>
        </p:nvSpPr>
        <p:spPr>
          <a:xfrm>
            <a:off x="5868144" y="5301208"/>
            <a:ext cx="471604" cy="369332"/>
          </a:xfrm>
          <a:prstGeom prst="rect">
            <a:avLst/>
          </a:prstGeom>
        </p:spPr>
        <p:txBody>
          <a:bodyPr wrap="none">
            <a:spAutoFit/>
          </a:bodyPr>
          <a:lstStyle/>
          <a:p>
            <a:r>
              <a:rPr lang="en-US" dirty="0" smtClean="0"/>
              <a:t>(G)</a:t>
            </a:r>
            <a:endParaRPr lang="el-GR" dirty="0"/>
          </a:p>
        </p:txBody>
      </p:sp>
      <p:sp>
        <p:nvSpPr>
          <p:cNvPr id="12" name="11 - Ορθογώνιο"/>
          <p:cNvSpPr/>
          <p:nvPr/>
        </p:nvSpPr>
        <p:spPr>
          <a:xfrm>
            <a:off x="7380312" y="3429000"/>
            <a:ext cx="1027269" cy="338554"/>
          </a:xfrm>
          <a:prstGeom prst="rect">
            <a:avLst/>
          </a:prstGeom>
        </p:spPr>
        <p:txBody>
          <a:bodyPr wrap="none">
            <a:spAutoFit/>
          </a:bodyPr>
          <a:lstStyle/>
          <a:p>
            <a:r>
              <a:rPr lang="el-GR" sz="1600" dirty="0" smtClean="0"/>
              <a:t>(Σάκχαρο)</a:t>
            </a:r>
            <a:endParaRPr lang="el-GR" sz="1600" dirty="0"/>
          </a:p>
        </p:txBody>
      </p:sp>
      <p:sp>
        <p:nvSpPr>
          <p:cNvPr id="13" name="12 - Ορθογώνιο"/>
          <p:cNvSpPr/>
          <p:nvPr/>
        </p:nvSpPr>
        <p:spPr>
          <a:xfrm>
            <a:off x="827584" y="6093296"/>
            <a:ext cx="7344816" cy="646331"/>
          </a:xfrm>
          <a:prstGeom prst="rect">
            <a:avLst/>
          </a:prstGeom>
        </p:spPr>
        <p:txBody>
          <a:bodyPr wrap="square">
            <a:spAutoFit/>
          </a:bodyPr>
          <a:lstStyle/>
          <a:p>
            <a:r>
              <a:rPr lang="el-GR" i="1" dirty="0" smtClean="0"/>
              <a:t> Τα τέσσερα </a:t>
            </a:r>
            <a:r>
              <a:rPr lang="el-GR" i="1" dirty="0" err="1" smtClean="0"/>
              <a:t>ριβονουκλεοτίδια</a:t>
            </a:r>
            <a:r>
              <a:rPr lang="el-GR" i="1" dirty="0" smtClean="0"/>
              <a:t> (με Φ συμβολίζεται η φωσφορική ομάδα και</a:t>
            </a:r>
            <a:r>
              <a:rPr lang="el-GR" dirty="0" smtClean="0"/>
              <a:t/>
            </a:r>
            <a:br>
              <a:rPr lang="el-GR" dirty="0" smtClean="0"/>
            </a:br>
            <a:r>
              <a:rPr lang="el-GR" i="1" dirty="0" smtClean="0"/>
              <a:t>με P το σάκχαρο </a:t>
            </a:r>
            <a:r>
              <a:rPr lang="el-GR" i="1" dirty="0" err="1" smtClean="0"/>
              <a:t>ριβόζη</a:t>
            </a:r>
            <a:r>
              <a:rPr lang="el-GR" i="1" dirty="0" smtClean="0"/>
              <a:t>).</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4" name="Text Box 18"/>
          <p:cNvSpPr txBox="1">
            <a:spLocks noChangeArrowheads="1"/>
          </p:cNvSpPr>
          <p:nvPr/>
        </p:nvSpPr>
        <p:spPr bwMode="auto">
          <a:xfrm>
            <a:off x="539552" y="1340768"/>
            <a:ext cx="3995738" cy="3933384"/>
          </a:xfrm>
          <a:prstGeom prst="rect">
            <a:avLst/>
          </a:prstGeom>
          <a:noFill/>
          <a:ln w="9525">
            <a:noFill/>
            <a:miter lim="800000"/>
            <a:headEnd/>
            <a:tailEnd/>
          </a:ln>
          <a:effectLst/>
        </p:spPr>
        <p:txBody>
          <a:bodyPr>
            <a:spAutoFit/>
          </a:bodyPr>
          <a:lstStyle/>
          <a:p>
            <a:pPr marL="176213" indent="-176213">
              <a:spcBef>
                <a:spcPct val="20000"/>
              </a:spcBef>
              <a:defRPr/>
            </a:pPr>
            <a:r>
              <a:rPr lang="en-US" dirty="0" smtClean="0"/>
              <a:t>       </a:t>
            </a:r>
            <a:r>
              <a:rPr lang="el-GR" sz="2000" dirty="0" smtClean="0"/>
              <a:t>Τα </a:t>
            </a:r>
            <a:r>
              <a:rPr lang="el-GR" sz="2000" dirty="0" err="1" smtClean="0"/>
              <a:t>ριβονουκλεοτίδια</a:t>
            </a:r>
            <a:r>
              <a:rPr lang="el-GR" sz="2000" dirty="0" smtClean="0"/>
              <a:t> ενώνονται μεταξύ τους με χημικούς δεσμούς και σχηματίζουν αλυσίδες. </a:t>
            </a:r>
            <a:endParaRPr lang="en-US" sz="2000" dirty="0" smtClean="0"/>
          </a:p>
          <a:p>
            <a:pPr marL="176213" indent="-176213">
              <a:spcBef>
                <a:spcPct val="20000"/>
              </a:spcBef>
              <a:defRPr/>
            </a:pPr>
            <a:r>
              <a:rPr lang="en-US" sz="2000" dirty="0" smtClean="0"/>
              <a:t>      </a:t>
            </a:r>
            <a:r>
              <a:rPr lang="el-GR" sz="2000" dirty="0" smtClean="0"/>
              <a:t>Το </a:t>
            </a:r>
            <a:r>
              <a:rPr lang="el-GR" sz="2000" b="1" dirty="0" smtClean="0"/>
              <a:t>RNA</a:t>
            </a:r>
            <a:r>
              <a:rPr lang="el-GR" sz="2000" dirty="0" smtClean="0"/>
              <a:t> είναι μονόκλωνο, δεν σχηματίζει δηλαδή διπλή έλικα. </a:t>
            </a:r>
            <a:endParaRPr lang="en-US" sz="2000" dirty="0" smtClean="0"/>
          </a:p>
          <a:p>
            <a:pPr marL="176213" indent="-176213">
              <a:spcBef>
                <a:spcPct val="20000"/>
              </a:spcBef>
              <a:defRPr/>
            </a:pPr>
            <a:r>
              <a:rPr lang="en-US" sz="2000" dirty="0" smtClean="0"/>
              <a:t>       </a:t>
            </a:r>
            <a:r>
              <a:rPr lang="el-GR" sz="2000" dirty="0" err="1" smtClean="0"/>
              <a:t>Yπάρχουν</a:t>
            </a:r>
            <a:r>
              <a:rPr lang="el-GR" sz="2000" dirty="0" smtClean="0"/>
              <a:t> διαφορετικά είδη RNA, το </a:t>
            </a:r>
            <a:r>
              <a:rPr lang="el-GR" sz="2000" b="1" dirty="0" smtClean="0"/>
              <a:t>αγγελιαφόρο ή </a:t>
            </a:r>
            <a:r>
              <a:rPr lang="el-GR" sz="2000" b="1" dirty="0" err="1" smtClean="0"/>
              <a:t>mRNA</a:t>
            </a:r>
            <a:r>
              <a:rPr lang="el-GR" sz="2000" dirty="0" smtClean="0"/>
              <a:t>, το </a:t>
            </a:r>
            <a:r>
              <a:rPr lang="el-GR" sz="2000" b="1" dirty="0" smtClean="0"/>
              <a:t>μεταφορικό ή </a:t>
            </a:r>
            <a:r>
              <a:rPr lang="el-GR" sz="2000" b="1" dirty="0" err="1" smtClean="0"/>
              <a:t>tRNA</a:t>
            </a:r>
            <a:r>
              <a:rPr lang="el-GR" sz="2000" dirty="0" smtClean="0"/>
              <a:t> και το </a:t>
            </a:r>
            <a:r>
              <a:rPr lang="el-GR" sz="2000" b="1" dirty="0" err="1" smtClean="0"/>
              <a:t>ριβοσωμικό</a:t>
            </a:r>
            <a:r>
              <a:rPr lang="el-GR" sz="2000" b="1" dirty="0" smtClean="0"/>
              <a:t> ή </a:t>
            </a:r>
            <a:r>
              <a:rPr lang="el-GR" sz="2000" b="1" dirty="0" err="1" smtClean="0"/>
              <a:t>rRNA</a:t>
            </a:r>
            <a:r>
              <a:rPr lang="el-GR" sz="2000" dirty="0" smtClean="0"/>
              <a:t>, των οποίων τους βιολογικούς ρόλους θα γνωρίσουμε παρακάτω. </a:t>
            </a:r>
          </a:p>
          <a:p>
            <a:pPr marL="176213" indent="-176213">
              <a:spcBef>
                <a:spcPct val="20000"/>
              </a:spcBef>
              <a:defRPr/>
            </a:pPr>
            <a:endParaRPr lang="el-GR" dirty="0">
              <a:solidFill>
                <a:srgbClr val="9900FF"/>
              </a:solidFill>
              <a:effectLst>
                <a:outerShdw blurRad="38100" dist="38100" dir="2700000" algn="tl">
                  <a:srgbClr val="C0C0C0"/>
                </a:outerShdw>
              </a:effectLst>
            </a:endParaRPr>
          </a:p>
        </p:txBody>
      </p:sp>
      <p:pic>
        <p:nvPicPr>
          <p:cNvPr id="39939" name="Picture 3"/>
          <p:cNvPicPr>
            <a:picLocks noChangeAspect="1" noChangeArrowheads="1"/>
          </p:cNvPicPr>
          <p:nvPr/>
        </p:nvPicPr>
        <p:blipFill>
          <a:blip r:embed="rId3" cstate="print"/>
          <a:srcRect/>
          <a:stretch>
            <a:fillRect/>
          </a:stretch>
        </p:blipFill>
        <p:spPr bwMode="auto">
          <a:xfrm>
            <a:off x="5004047" y="1268748"/>
            <a:ext cx="3211429" cy="4125714"/>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114">
                                            <p:txEl>
                                              <p:pRg st="0" end="0"/>
                                            </p:txEl>
                                          </p:spTgt>
                                        </p:tgtEl>
                                        <p:attrNameLst>
                                          <p:attrName>style.visibility</p:attrName>
                                        </p:attrNameLst>
                                      </p:cBhvr>
                                      <p:to>
                                        <p:strVal val="visible"/>
                                      </p:to>
                                    </p:set>
                                    <p:animEffect transition="in" filter="dissolve">
                                      <p:cBhvr>
                                        <p:cTn id="7" dur="500"/>
                                        <p:tgtEl>
                                          <p:spTgt spid="411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114">
                                            <p:txEl>
                                              <p:pRg st="1" end="1"/>
                                            </p:txEl>
                                          </p:spTgt>
                                        </p:tgtEl>
                                        <p:attrNameLst>
                                          <p:attrName>style.visibility</p:attrName>
                                        </p:attrNameLst>
                                      </p:cBhvr>
                                      <p:to>
                                        <p:strVal val="visible"/>
                                      </p:to>
                                    </p:set>
                                    <p:animEffect transition="in" filter="dissolve">
                                      <p:cBhvr>
                                        <p:cTn id="10" dur="500"/>
                                        <p:tgtEl>
                                          <p:spTgt spid="411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114">
                                            <p:txEl>
                                              <p:pRg st="2" end="2"/>
                                            </p:txEl>
                                          </p:spTgt>
                                        </p:tgtEl>
                                        <p:attrNameLst>
                                          <p:attrName>style.visibility</p:attrName>
                                        </p:attrNameLst>
                                      </p:cBhvr>
                                      <p:to>
                                        <p:strVal val="visible"/>
                                      </p:to>
                                    </p:set>
                                    <p:animEffect transition="in" filter="dissolve">
                                      <p:cBhvr>
                                        <p:cTn id="13" dur="500"/>
                                        <p:tgtEl>
                                          <p:spTgt spid="4114">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9939"/>
                                        </p:tgtEl>
                                        <p:attrNameLst>
                                          <p:attrName>style.visibility</p:attrName>
                                        </p:attrNameLst>
                                      </p:cBhvr>
                                      <p:to>
                                        <p:strVal val="visible"/>
                                      </p:to>
                                    </p:set>
                                    <p:animEffect transition="in" filter="dissolve">
                                      <p:cBhvr>
                                        <p:cTn id="16"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835696" y="2564904"/>
            <a:ext cx="5238328" cy="923330"/>
          </a:xfrm>
          <a:prstGeom prst="rect">
            <a:avLst/>
          </a:prstGeom>
        </p:spPr>
        <p:txBody>
          <a:bodyPr wrap="square">
            <a:spAutoFit/>
          </a:bodyPr>
          <a:lstStyle/>
          <a:p>
            <a:r>
              <a:rPr lang="el-GR" dirty="0" smtClean="0"/>
              <a:t>Δες πως μπορούμε να απομονώσουμε το </a:t>
            </a:r>
            <a:r>
              <a:rPr lang="en-US" dirty="0" smtClean="0"/>
              <a:t>DNA </a:t>
            </a:r>
            <a:r>
              <a:rPr lang="el-GR" dirty="0" smtClean="0"/>
              <a:t>από φυτικό ιστό στο :</a:t>
            </a:r>
          </a:p>
          <a:p>
            <a:r>
              <a:rPr lang="en-US" dirty="0" smtClean="0">
                <a:hlinkClick r:id="rId3"/>
              </a:rPr>
              <a:t>https://www.youtube.com/watch?v=77Vgz16Zru4</a:t>
            </a:r>
            <a:endParaRPr lang="el-G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355</Words>
  <Application>Microsoft Office PowerPoint</Application>
  <PresentationFormat>Προβολή στην οθόνη (4:3)</PresentationFormat>
  <Paragraphs>44</Paragraphs>
  <Slides>9</Slides>
  <Notes>6</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9</vt:i4>
      </vt:variant>
    </vt:vector>
  </HeadingPairs>
  <TitlesOfParts>
    <vt:vector size="11" baseType="lpstr">
      <vt:lpstr>Θέμα του Office</vt:lpstr>
      <vt:lpstr>Φωτογραφία του Photo Editor</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vector>
  </TitlesOfParts>
  <Company>Το όνομα της εταιρείας σας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Το όνομα χρήστη σας</dc:creator>
  <cp:lastModifiedBy>ΔΙΟΝΥΣΗΣ</cp:lastModifiedBy>
  <cp:revision>20</cp:revision>
  <dcterms:created xsi:type="dcterms:W3CDTF">2020-12-20T10:10:37Z</dcterms:created>
  <dcterms:modified xsi:type="dcterms:W3CDTF">2022-12-31T17:41:53Z</dcterms:modified>
</cp:coreProperties>
</file>