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8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135DA-E1C3-4FD9-8F17-F4203CF8E5C6}" type="datetimeFigureOut">
              <a:rPr lang="el-GR" smtClean="0"/>
              <a:pPr/>
              <a:t>11/12/2022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9A301-40A9-47B9-8FA1-8F8E39DE95D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DA8AD-FFB5-4DC4-AF97-FD97A06D6F05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2105A-C52D-42B0-A71F-11D46A8E9B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2105A-C52D-42B0-A71F-11D46A8E9BE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3121-1C78-498C-B820-BBC7F774D64F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3121-1C78-498C-B820-BBC7F774D64F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B25E-0D32-4146-B838-BC7BFB77BA07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5D49-8DE6-463B-A446-F1404233AF82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762-D3BD-4839-94BC-32B9D1FC73AB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E875-7C0F-4F50-B71E-7C1EEAD3390C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70C3-AA8E-47CE-9820-6CDBE9510F78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0B9F-5D8A-4BE9-99A5-87341C75E896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439A-88B0-499A-A856-7972EA4B621B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CF1-3C62-4F86-A902-85DF2427BEE0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219F-65A1-4086-AFBC-E950EA26D07D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2C1D-3EF1-4AAC-9193-403059539834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683B-8428-46EB-AEEF-F862813FA6E0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D64C-4DD9-4041-8945-39ABA414D58B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A7232-5480-487B-BA83-D44DEE5051F8}" type="datetime1">
              <a:rPr lang="el-GR" smtClean="0"/>
              <a:pPr/>
              <a:t>11/12/2022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05AB9-FBE4-4330-848F-DC3E0505236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3161?locale=e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708920"/>
            <a:ext cx="91440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ea typeface="+mj-ea"/>
                <a:cs typeface="+mj-cs"/>
              </a:rPr>
              <a:t>Καθορισμός του φύλου στον άνθρωπο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404664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467544" y="1196752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i="1" dirty="0" smtClean="0"/>
              <a:t>  1 (σελ. 98)</a:t>
            </a:r>
          </a:p>
          <a:p>
            <a:r>
              <a:rPr lang="el-GR" sz="2000" i="1" dirty="0" smtClean="0"/>
              <a:t> Να χαρακτηρίσετε τις παρακάτω προτάσεις με το γράμμα (Σ), αν είναι σωστές, ή με το γράμμα (Λ), αν είναι λανθασμένες: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α. </a:t>
            </a:r>
            <a:r>
              <a:rPr lang="el-GR" sz="2000" i="1" dirty="0" smtClean="0"/>
              <a:t>Τα δομικά και λειτουργικά χαρακτηριστικά ενός οργανισμού καθορίζονται αποκλειστικά από το DNA του.</a:t>
            </a:r>
          </a:p>
          <a:p>
            <a:endParaRPr lang="el-GR" sz="2000" dirty="0" smtClean="0"/>
          </a:p>
          <a:p>
            <a:r>
              <a:rPr lang="el-GR" sz="2000" b="1" dirty="0" smtClean="0"/>
              <a:t>β. </a:t>
            </a:r>
            <a:r>
              <a:rPr lang="el-GR" sz="2000" i="1" dirty="0" smtClean="0"/>
              <a:t>Στα σωματικά κύτταρα των </a:t>
            </a:r>
            <a:r>
              <a:rPr lang="el-GR" sz="2000" i="1" dirty="0" err="1" smtClean="0"/>
              <a:t>διπλοειδών</a:t>
            </a:r>
            <a:r>
              <a:rPr lang="el-GR" sz="2000" i="1" dirty="0" smtClean="0"/>
              <a:t> οργανισμών εντοπίζονται ζεύγη ομόλογων χρωμοσωμάτων.</a:t>
            </a:r>
          </a:p>
          <a:p>
            <a:endParaRPr lang="el-GR" sz="2000" dirty="0" smtClean="0"/>
          </a:p>
          <a:p>
            <a:r>
              <a:rPr lang="el-GR" sz="2000" b="1" dirty="0" smtClean="0"/>
              <a:t>γ. </a:t>
            </a:r>
            <a:r>
              <a:rPr lang="el-GR" sz="2000" i="1" dirty="0" smtClean="0"/>
              <a:t>Η παρουσία του χρωμοσώματος Χ καθορίζει το θηλυκό φύλο στον άνθρωπο.</a:t>
            </a:r>
          </a:p>
          <a:p>
            <a:endParaRPr lang="el-GR" sz="2000" dirty="0" smtClean="0"/>
          </a:p>
          <a:p>
            <a:r>
              <a:rPr lang="el-GR" sz="2000" b="1" dirty="0" smtClean="0"/>
              <a:t>δ. </a:t>
            </a:r>
            <a:r>
              <a:rPr lang="el-GR" sz="2000" i="1" dirty="0" smtClean="0"/>
              <a:t>Κάθε σωματικό κύτταρο μιας γυναίκας περιέχει δύο χρωμοσώματα Χ.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764704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611560" y="1720840"/>
            <a:ext cx="777686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  2 (σελ. 98)</a:t>
            </a:r>
          </a:p>
          <a:p>
            <a:r>
              <a:rPr lang="el-GR" sz="2000" i="1" dirty="0" smtClean="0"/>
              <a:t>Να συμπληρώσετε με τους κατάλληλους όρους τα κενά στις παρακάτω προτάσεις: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α. </a:t>
            </a:r>
            <a:r>
              <a:rPr lang="el-GR" sz="2000" i="1" dirty="0" smtClean="0"/>
              <a:t>Το γενετικό υλικό που εντοπίζεται στον πυρήνα των .................... κυττάρων οργανώνεται σε δομές που ονομάζονται ..................... .</a:t>
            </a:r>
          </a:p>
          <a:p>
            <a:endParaRPr lang="el-GR" sz="2000" dirty="0" smtClean="0"/>
          </a:p>
          <a:p>
            <a:r>
              <a:rPr lang="el-GR" sz="2000" b="1" dirty="0" smtClean="0"/>
              <a:t>β. </a:t>
            </a:r>
            <a:r>
              <a:rPr lang="el-GR" sz="2000" i="1" dirty="0" smtClean="0"/>
              <a:t>Στα κύτταρα των ....................οργανισμών και στους γαμέτες των .................... πολυκύτταρων οργανισμών τα χρωμοσώματα δεν είναι ανά δύο όμοια.</a:t>
            </a:r>
            <a:endParaRPr lang="el-GR" sz="2000" dirty="0" smtClean="0"/>
          </a:p>
          <a:p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5795963" y="8366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0" y="548680"/>
            <a:ext cx="37084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n-US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l-GR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χρωμοσώματα στον άνθρωπο αλλά και σε ορισμένους  άλλους οργανισμούς  διακρίνονται </a:t>
            </a:r>
            <a:r>
              <a:rPr lang="el-GR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σε δύο κατηγορίες     </a:t>
            </a:r>
          </a:p>
          <a:p>
            <a:pPr marL="182563" indent="-182563">
              <a:spcBef>
                <a:spcPct val="20000"/>
              </a:spcBef>
              <a:defRPr/>
            </a:pPr>
            <a:endParaRPr lang="el-GR" sz="2000" dirty="0"/>
          </a:p>
          <a:p>
            <a:pPr marL="534988" lvl="1" indent="-173038">
              <a:spcBef>
                <a:spcPct val="20000"/>
              </a:spcBef>
              <a:defRPr/>
            </a:pPr>
            <a:r>
              <a:rPr lang="en-US" sz="2000" dirty="0" smtClean="0"/>
              <a:t>      </a:t>
            </a:r>
            <a:r>
              <a:rPr lang="el-GR" sz="2000" dirty="0" smtClean="0"/>
              <a:t>Στον </a:t>
            </a:r>
            <a:r>
              <a:rPr lang="el-GR" sz="20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πυρήνα κάθε σωματικού κυττάρου</a:t>
            </a:r>
            <a:r>
              <a:rPr lang="el-GR" sz="2000" dirty="0">
                <a:solidFill>
                  <a:srgbClr val="800080"/>
                </a:solidFill>
              </a:rPr>
              <a:t> </a:t>
            </a:r>
            <a:r>
              <a:rPr lang="el-GR" sz="2000" dirty="0"/>
              <a:t>φυσιολογικού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αρσενικού ή θηλυκού ατόμου</a:t>
            </a:r>
            <a:r>
              <a:rPr lang="en-US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υπάρχουν</a:t>
            </a:r>
            <a:r>
              <a:rPr lang="en-US" sz="2000" dirty="0"/>
              <a:t>:</a:t>
            </a:r>
            <a:r>
              <a:rPr lang="el-GR" sz="2000" dirty="0"/>
              <a:t> </a:t>
            </a:r>
            <a:endParaRPr lang="en-US" sz="2000" dirty="0"/>
          </a:p>
          <a:p>
            <a:pPr marL="534988" lvl="1" indent="-173038">
              <a:spcBef>
                <a:spcPct val="20000"/>
              </a:spcBef>
              <a:defRPr/>
            </a:pP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l-GR" sz="20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46 </a:t>
            </a:r>
            <a:r>
              <a:rPr lang="el-GR" sz="20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χρωμοσώματα ή 23 ζεύγη χρωμοσωμάτων </a:t>
            </a:r>
            <a:r>
              <a:rPr lang="el-GR" sz="2000" dirty="0"/>
              <a:t>εκ των οποίων τα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44 χρωμοσώματα ή 22 ζεύγη</a:t>
            </a:r>
            <a:r>
              <a:rPr lang="el-GR" sz="2000" dirty="0"/>
              <a:t> είναι μορφολογικά ίδια και ονομάζονται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ΑΥΤΟΣΩΜΙΚΑ</a:t>
            </a:r>
          </a:p>
          <a:p>
            <a:pPr marL="890588" lvl="2" indent="-176213">
              <a:spcBef>
                <a:spcPct val="20000"/>
              </a:spcBef>
              <a:defRPr/>
            </a:pPr>
            <a:r>
              <a:rPr lang="el-GR" sz="2000" dirty="0"/>
              <a:t> </a:t>
            </a:r>
          </a:p>
        </p:txBody>
      </p:sp>
      <p:graphicFrame>
        <p:nvGraphicFramePr>
          <p:cNvPr id="343047" name="Object 2"/>
          <p:cNvGraphicFramePr>
            <a:graphicFrameLocks noChangeAspect="1"/>
          </p:cNvGraphicFramePr>
          <p:nvPr/>
        </p:nvGraphicFramePr>
        <p:xfrm>
          <a:off x="3887788" y="485775"/>
          <a:ext cx="3997325" cy="2798763"/>
        </p:xfrm>
        <a:graphic>
          <a:graphicData uri="http://schemas.openxmlformats.org/presentationml/2006/ole">
            <p:oleObj spid="_x0000_s1026" name="Εικόνα bitmap" r:id="rId4" imgW="7457143" imgH="5590476" progId="PBrush">
              <p:embed/>
            </p:oleObj>
          </a:graphicData>
        </a:graphic>
      </p:graphicFrame>
      <p:graphicFrame>
        <p:nvGraphicFramePr>
          <p:cNvPr id="343057" name="Object 3"/>
          <p:cNvGraphicFramePr>
            <a:graphicFrameLocks noChangeAspect="1"/>
          </p:cNvGraphicFramePr>
          <p:nvPr/>
        </p:nvGraphicFramePr>
        <p:xfrm>
          <a:off x="4932363" y="3357563"/>
          <a:ext cx="4140200" cy="2997200"/>
        </p:xfrm>
        <a:graphic>
          <a:graphicData uri="http://schemas.openxmlformats.org/presentationml/2006/ole">
            <p:oleObj spid="_x0000_s1027" name="Εικόνα bitmap" r:id="rId5" imgW="7457143" imgH="5590476" progId="PBrush">
              <p:embed/>
            </p:oleObj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3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3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3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5795963" y="8366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0" y="476250"/>
            <a:ext cx="3924300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l-GR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l-GR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2563" indent="-182563">
              <a:spcBef>
                <a:spcPct val="20000"/>
              </a:spcBef>
              <a:defRPr/>
            </a:pPr>
            <a:endParaRPr lang="el-GR" sz="800" dirty="0"/>
          </a:p>
          <a:p>
            <a:pPr marL="534988" lvl="1" indent="-173038">
              <a:spcBef>
                <a:spcPct val="20000"/>
              </a:spcBef>
              <a:defRPr/>
            </a:pPr>
            <a:r>
              <a:rPr lang="en-US" sz="16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ΦΥΛΕΤΙΚΑ </a:t>
            </a:r>
            <a:r>
              <a:rPr lang="el-GR" sz="2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χρωμοσώματα</a:t>
            </a:r>
            <a:r>
              <a:rPr lang="en-US" sz="2000" dirty="0"/>
              <a:t>:</a:t>
            </a:r>
            <a:r>
              <a:rPr lang="el-GR" sz="2000" dirty="0"/>
              <a:t> </a:t>
            </a:r>
            <a:endParaRPr lang="en-US" sz="2000" dirty="0"/>
          </a:p>
          <a:p>
            <a:pPr marL="534988" lvl="1" indent="-173038">
              <a:spcBef>
                <a:spcPct val="20000"/>
              </a:spcBef>
              <a:defRPr/>
            </a:pPr>
            <a:endParaRPr lang="el-GR" sz="8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dirty="0" smtClean="0"/>
              <a:t>     </a:t>
            </a:r>
            <a:r>
              <a:rPr lang="el-GR" sz="2000" dirty="0" smtClean="0"/>
              <a:t>Στον </a:t>
            </a:r>
            <a:r>
              <a:rPr lang="el-GR" sz="20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πυρήνα κάθε σωματικού κυττάρου</a:t>
            </a:r>
            <a:r>
              <a:rPr lang="el-GR" sz="2000" dirty="0">
                <a:solidFill>
                  <a:srgbClr val="800080"/>
                </a:solidFill>
              </a:rPr>
              <a:t> </a:t>
            </a:r>
            <a:r>
              <a:rPr lang="el-GR" sz="2000" u="sng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θηλυκού ατόμου</a:t>
            </a:r>
            <a:r>
              <a:rPr lang="el-GR" sz="2000" dirty="0"/>
              <a:t> το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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ζεύγος χρωμοσωμάτων αποτελείται από δύο όμοια χρωμοσώματα</a:t>
            </a:r>
            <a:r>
              <a:rPr lang="el-GR" sz="2000" dirty="0"/>
              <a:t> που συμβολίζονται με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ΧΧ</a:t>
            </a:r>
            <a:r>
              <a:rPr lang="el-GR" sz="2000" b="1" dirty="0">
                <a:solidFill>
                  <a:srgbClr val="FF0000"/>
                </a:solidFill>
              </a:rPr>
              <a:t> </a:t>
            </a:r>
          </a:p>
          <a:p>
            <a:pPr marL="890588" lvl="2" indent="-176213">
              <a:spcBef>
                <a:spcPct val="20000"/>
              </a:spcBef>
              <a:defRPr/>
            </a:pPr>
            <a:endParaRPr lang="el-GR" sz="8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χρωμοσώματα αυτά περιέχουν </a:t>
            </a:r>
            <a:r>
              <a:rPr lang="el-G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γονίδια που καθορίζουν το φύλο</a:t>
            </a:r>
            <a:r>
              <a:rPr lang="el-GR" sz="2000" b="1" u="sng" dirty="0">
                <a:solidFill>
                  <a:srgbClr val="FF0000"/>
                </a:solidFill>
              </a:rPr>
              <a:t> </a:t>
            </a:r>
          </a:p>
          <a:p>
            <a:pPr marL="534988" lvl="1" indent="-173038">
              <a:spcBef>
                <a:spcPct val="20000"/>
              </a:spcBef>
              <a:defRPr/>
            </a:pPr>
            <a:endParaRPr lang="el-GR" sz="8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endParaRPr lang="el-GR" sz="20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07557" name="Object 2"/>
          <p:cNvGraphicFramePr>
            <a:graphicFrameLocks noChangeAspect="1"/>
          </p:cNvGraphicFramePr>
          <p:nvPr/>
        </p:nvGraphicFramePr>
        <p:xfrm>
          <a:off x="4176713" y="476250"/>
          <a:ext cx="4716462" cy="3302000"/>
        </p:xfrm>
        <a:graphic>
          <a:graphicData uri="http://schemas.openxmlformats.org/presentationml/2006/ole">
            <p:oleObj spid="_x0000_s2050" name="Εικόνα bitmap" r:id="rId4" imgW="7457143" imgH="5590476" progId="PBrush">
              <p:embed/>
            </p:oleObj>
          </a:graphicData>
        </a:graphic>
      </p:graphicFrame>
      <p:graphicFrame>
        <p:nvGraphicFramePr>
          <p:cNvPr id="407558" name="Object 3"/>
          <p:cNvGraphicFramePr>
            <a:graphicFrameLocks noChangeAspect="1"/>
          </p:cNvGraphicFramePr>
          <p:nvPr/>
        </p:nvGraphicFramePr>
        <p:xfrm>
          <a:off x="3959225" y="4076700"/>
          <a:ext cx="2557463" cy="2160588"/>
        </p:xfrm>
        <a:graphic>
          <a:graphicData uri="http://schemas.openxmlformats.org/presentationml/2006/ole">
            <p:oleObj spid="_x0000_s2051" name="Εικόνα bitmap" r:id="rId5" imgW="4105848" imgH="3677163" progId="PBrush">
              <p:embed/>
            </p:oleObj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7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7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7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7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7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5795963" y="8366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0" y="476250"/>
            <a:ext cx="3924300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l-GR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l-GR" sz="20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2563" indent="-182563">
              <a:spcBef>
                <a:spcPct val="20000"/>
              </a:spcBef>
              <a:defRPr/>
            </a:pPr>
            <a:endParaRPr lang="el-GR" sz="2000" dirty="0"/>
          </a:p>
          <a:p>
            <a:pPr marL="534988" lvl="1" indent="-173038">
              <a:spcBef>
                <a:spcPct val="20000"/>
              </a:spcBef>
              <a:defRPr/>
            </a:pP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l-G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Ένα </a:t>
            </a:r>
            <a:r>
              <a:rPr lang="el-GR" sz="20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φυσιολογικό θηλυκό άτομο</a:t>
            </a:r>
            <a:r>
              <a:rPr lang="el-G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έχει 44 </a:t>
            </a:r>
            <a:r>
              <a:rPr lang="el-GR" sz="2000" b="1" dirty="0" err="1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αυτοσωμικά</a:t>
            </a:r>
            <a:r>
              <a:rPr lang="el-GR" sz="20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χρωμοσώματα και ένα ζεύγος φυλετικών ΧΧ</a:t>
            </a:r>
          </a:p>
        </p:txBody>
      </p:sp>
      <p:graphicFrame>
        <p:nvGraphicFramePr>
          <p:cNvPr id="407557" name="Object 2"/>
          <p:cNvGraphicFramePr>
            <a:graphicFrameLocks noChangeAspect="1"/>
          </p:cNvGraphicFramePr>
          <p:nvPr/>
        </p:nvGraphicFramePr>
        <p:xfrm>
          <a:off x="4176713" y="476250"/>
          <a:ext cx="4716462" cy="3302000"/>
        </p:xfrm>
        <a:graphic>
          <a:graphicData uri="http://schemas.openxmlformats.org/presentationml/2006/ole">
            <p:oleObj spid="_x0000_s3074" name="Εικόνα bitmap" r:id="rId4" imgW="7457143" imgH="5590476" progId="PBrush">
              <p:embed/>
            </p:oleObj>
          </a:graphicData>
        </a:graphic>
      </p:graphicFrame>
      <p:graphicFrame>
        <p:nvGraphicFramePr>
          <p:cNvPr id="407558" name="Object 3"/>
          <p:cNvGraphicFramePr>
            <a:graphicFrameLocks noChangeAspect="1"/>
          </p:cNvGraphicFramePr>
          <p:nvPr/>
        </p:nvGraphicFramePr>
        <p:xfrm>
          <a:off x="3959225" y="4076700"/>
          <a:ext cx="2557463" cy="2160588"/>
        </p:xfrm>
        <a:graphic>
          <a:graphicData uri="http://schemas.openxmlformats.org/presentationml/2006/ole">
            <p:oleObj spid="_x0000_s3075" name="Εικόνα bitmap" r:id="rId5" imgW="4105848" imgH="3677163" progId="PBrush">
              <p:embed/>
            </p:oleObj>
          </a:graphicData>
        </a:graphic>
      </p:graphicFrame>
      <p:graphicFrame>
        <p:nvGraphicFramePr>
          <p:cNvPr id="407559" name="Object 4"/>
          <p:cNvGraphicFramePr>
            <a:graphicFrameLocks noChangeAspect="1"/>
          </p:cNvGraphicFramePr>
          <p:nvPr/>
        </p:nvGraphicFramePr>
        <p:xfrm>
          <a:off x="6588125" y="3860800"/>
          <a:ext cx="2495550" cy="2495550"/>
        </p:xfrm>
        <a:graphic>
          <a:graphicData uri="http://schemas.openxmlformats.org/presentationml/2006/ole">
            <p:oleObj spid="_x0000_s3076" name="Φωτογραφία του Photo Editor" r:id="rId6" imgW="2495238" imgH="2495238" progId="">
              <p:embed/>
            </p:oleObj>
          </a:graphicData>
        </a:graphic>
      </p:graphicFrame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7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7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7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5795963" y="8366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0" y="0"/>
            <a:ext cx="4140200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l-GR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el-GR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2563" indent="-182563">
              <a:spcBef>
                <a:spcPct val="20000"/>
              </a:spcBef>
              <a:defRPr/>
            </a:pPr>
            <a:endParaRPr lang="el-GR" sz="2000" dirty="0"/>
          </a:p>
          <a:p>
            <a:pPr marL="534988" lvl="1" indent="-173038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534988" lvl="1" indent="-173038">
              <a:spcBef>
                <a:spcPct val="20000"/>
              </a:spcBef>
              <a:defRPr/>
            </a:pP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dirty="0" smtClean="0"/>
              <a:t>    </a:t>
            </a:r>
            <a:r>
              <a:rPr lang="el-GR" sz="2000" dirty="0" smtClean="0"/>
              <a:t>  Στον </a:t>
            </a:r>
            <a:r>
              <a:rPr lang="el-GR" sz="20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πυρήνα κάθε σωματικού κυττάρου</a:t>
            </a:r>
            <a:r>
              <a:rPr lang="el-GR" sz="2000" dirty="0">
                <a:solidFill>
                  <a:srgbClr val="800080"/>
                </a:solidFill>
              </a:rPr>
              <a:t> </a:t>
            </a:r>
            <a:r>
              <a:rPr lang="el-GR" sz="2000" u="sng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αρσενικού ατόμου</a:t>
            </a:r>
            <a:r>
              <a:rPr lang="el-GR" sz="2000" dirty="0">
                <a:solidFill>
                  <a:srgbClr val="800080"/>
                </a:solidFill>
              </a:rPr>
              <a:t> </a:t>
            </a:r>
            <a:r>
              <a:rPr lang="el-GR" sz="2000" dirty="0"/>
              <a:t>το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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ζεύγος χρωμοσωμάτων αποτελείται από δύο διαφορετικά χρωμοσώματα</a:t>
            </a:r>
            <a:r>
              <a:rPr lang="el-GR" sz="2000" dirty="0"/>
              <a:t> που συμβολίζονται με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ΧΥ </a:t>
            </a:r>
          </a:p>
          <a:p>
            <a:pPr marL="890588" lvl="2" indent="-176213">
              <a:spcBef>
                <a:spcPct val="20000"/>
              </a:spcBef>
              <a:defRPr/>
            </a:pP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dirty="0" smtClean="0"/>
              <a:t>    </a:t>
            </a:r>
            <a:r>
              <a:rPr lang="el-GR" sz="2000" dirty="0" smtClean="0"/>
              <a:t> Το </a:t>
            </a:r>
            <a:r>
              <a:rPr lang="el-GR" sz="20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Υ είναι μικρότερο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σε μέγεθος από το Χ</a:t>
            </a:r>
            <a:r>
              <a:rPr lang="el-GR" sz="2000" dirty="0"/>
              <a:t> </a:t>
            </a:r>
          </a:p>
          <a:p>
            <a:pPr marL="890588" lvl="2" indent="-176213">
              <a:spcBef>
                <a:spcPct val="20000"/>
              </a:spcBef>
              <a:defRPr/>
            </a:pP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l-GR" sz="20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Στον </a:t>
            </a:r>
            <a:r>
              <a:rPr lang="el-GR" sz="20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άνθρωπο η παρουσία του Υ </a:t>
            </a:r>
            <a:r>
              <a:rPr lang="el-GR" sz="20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καθορίζει το αρσενικό άτομο και η απουσία του το θηλυκό </a:t>
            </a:r>
          </a:p>
          <a:p>
            <a:pPr marL="890588" lvl="2" indent="-176213">
              <a:spcBef>
                <a:spcPct val="20000"/>
              </a:spcBef>
              <a:defRPr/>
            </a:pPr>
            <a:endParaRPr lang="el-GR" sz="2000" dirty="0"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09608" name="Object 2"/>
          <p:cNvGraphicFramePr>
            <a:graphicFrameLocks noChangeAspect="1"/>
          </p:cNvGraphicFramePr>
          <p:nvPr/>
        </p:nvGraphicFramePr>
        <p:xfrm>
          <a:off x="4140200" y="4005263"/>
          <a:ext cx="2232025" cy="2376487"/>
        </p:xfrm>
        <a:graphic>
          <a:graphicData uri="http://schemas.openxmlformats.org/presentationml/2006/ole">
            <p:oleObj spid="_x0000_s4098" name="Εικόνα bitmap" r:id="rId4" imgW="2857899" imgH="2514286" progId="PBrush">
              <p:embed/>
            </p:oleObj>
          </a:graphicData>
        </a:graphic>
      </p:graphicFrame>
      <p:graphicFrame>
        <p:nvGraphicFramePr>
          <p:cNvPr id="409609" name="Object 3"/>
          <p:cNvGraphicFramePr>
            <a:graphicFrameLocks noChangeAspect="1"/>
          </p:cNvGraphicFramePr>
          <p:nvPr/>
        </p:nvGraphicFramePr>
        <p:xfrm>
          <a:off x="4248150" y="476250"/>
          <a:ext cx="4716463" cy="3414713"/>
        </p:xfrm>
        <a:graphic>
          <a:graphicData uri="http://schemas.openxmlformats.org/presentationml/2006/ole">
            <p:oleObj spid="_x0000_s4099" name="Εικόνα bitmap" r:id="rId5" imgW="7457143" imgH="5590476" progId="PBrush">
              <p:embed/>
            </p:oleObj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9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9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5795963" y="8366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0" y="404813"/>
            <a:ext cx="4140200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l-GR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el-GR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2563" indent="-182563">
              <a:spcBef>
                <a:spcPct val="20000"/>
              </a:spcBef>
              <a:defRPr/>
            </a:pP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endParaRPr lang="el-GR" sz="2000" dirty="0"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90588" lvl="2" indent="-176213">
              <a:spcBef>
                <a:spcPct val="20000"/>
              </a:spcBef>
              <a:defRPr/>
            </a:pPr>
            <a:r>
              <a:rPr lang="en-US" sz="2000" i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l-GR" sz="2000" i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Ένα </a:t>
            </a:r>
            <a:r>
              <a:rPr lang="el-GR" sz="2000" i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φυσιολογικό αρσενικό άτομο </a:t>
            </a:r>
            <a:r>
              <a:rPr lang="el-GR" sz="2000" i="1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έχει 44 </a:t>
            </a:r>
            <a:r>
              <a:rPr lang="el-GR" sz="2000" i="1" dirty="0" err="1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αυτοσωμικά</a:t>
            </a:r>
            <a:r>
              <a:rPr lang="el-GR" sz="2000" i="1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sz="20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χρωμοσώματα και ένα ζεύγος φυλετικών </a:t>
            </a:r>
            <a:r>
              <a:rPr lang="el-GR" sz="2000" i="1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ΧΥ</a:t>
            </a:r>
          </a:p>
        </p:txBody>
      </p:sp>
      <p:graphicFrame>
        <p:nvGraphicFramePr>
          <p:cNvPr id="409608" name="Object 2"/>
          <p:cNvGraphicFramePr>
            <a:graphicFrameLocks noChangeAspect="1"/>
          </p:cNvGraphicFramePr>
          <p:nvPr/>
        </p:nvGraphicFramePr>
        <p:xfrm>
          <a:off x="4140200" y="4005263"/>
          <a:ext cx="2232025" cy="2376487"/>
        </p:xfrm>
        <a:graphic>
          <a:graphicData uri="http://schemas.openxmlformats.org/presentationml/2006/ole">
            <p:oleObj spid="_x0000_s5122" name="Εικόνα bitmap" r:id="rId4" imgW="2857899" imgH="2514286" progId="PBrush">
              <p:embed/>
            </p:oleObj>
          </a:graphicData>
        </a:graphic>
      </p:graphicFrame>
      <p:graphicFrame>
        <p:nvGraphicFramePr>
          <p:cNvPr id="409609" name="Object 3"/>
          <p:cNvGraphicFramePr>
            <a:graphicFrameLocks noChangeAspect="1"/>
          </p:cNvGraphicFramePr>
          <p:nvPr/>
        </p:nvGraphicFramePr>
        <p:xfrm>
          <a:off x="4248150" y="476250"/>
          <a:ext cx="4716463" cy="3414713"/>
        </p:xfrm>
        <a:graphic>
          <a:graphicData uri="http://schemas.openxmlformats.org/presentationml/2006/ole">
            <p:oleObj spid="_x0000_s5123" name="Εικόνα bitmap" r:id="rId5" imgW="7457143" imgH="5590476" progId="PBrush">
              <p:embed/>
            </p:oleObj>
          </a:graphicData>
        </a:graphic>
      </p:graphicFrame>
      <p:graphicFrame>
        <p:nvGraphicFramePr>
          <p:cNvPr id="409610" name="Object 4"/>
          <p:cNvGraphicFramePr>
            <a:graphicFrameLocks noChangeAspect="1"/>
          </p:cNvGraphicFramePr>
          <p:nvPr/>
        </p:nvGraphicFramePr>
        <p:xfrm>
          <a:off x="6443663" y="3933825"/>
          <a:ext cx="2665412" cy="2386013"/>
        </p:xfrm>
        <a:graphic>
          <a:graphicData uri="http://schemas.openxmlformats.org/presentationml/2006/ole">
            <p:oleObj spid="_x0000_s5124" name="Φωτογραφία του Photo Editor" r:id="rId6" imgW="2534004" imgH="2448267" progId="">
              <p:embed/>
            </p:oleObj>
          </a:graphicData>
        </a:graphic>
      </p:graphicFrame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24578" name="Picture 2" descr="Εικ. 5.6 Τα σωματικά κύτταρα των ανθρώπων περιέχουν 22 ζεύγη αυτοσωμικών χρωμοσωμάτων και ένα ζεύγος φυλετικών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7155180" cy="427482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971600" y="5373216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Τα σωματικά κύτταρα </a:t>
            </a:r>
            <a:r>
              <a:rPr lang="el-GR" i="1" dirty="0" smtClean="0"/>
              <a:t>των ανθρώπων </a:t>
            </a:r>
            <a:r>
              <a:rPr lang="el-GR" i="1" dirty="0" smtClean="0"/>
              <a:t>περιέχουν 22 </a:t>
            </a:r>
            <a:r>
              <a:rPr lang="el-GR" i="1" dirty="0" smtClean="0"/>
              <a:t>ζεύγη </a:t>
            </a:r>
            <a:r>
              <a:rPr lang="el-GR" b="1" i="1" dirty="0" err="1" smtClean="0"/>
              <a:t>αυτοσωμικών</a:t>
            </a:r>
            <a:r>
              <a:rPr lang="el-GR" i="1" dirty="0" smtClean="0"/>
              <a:t> χρωμοσωμάτων και </a:t>
            </a:r>
            <a:r>
              <a:rPr lang="el-GR" i="1" dirty="0" smtClean="0"/>
              <a:t>ένα ζεύγος </a:t>
            </a:r>
            <a:r>
              <a:rPr lang="el-GR" b="1" i="1" dirty="0" smtClean="0"/>
              <a:t>φυλετικών</a:t>
            </a:r>
            <a:r>
              <a:rPr lang="el-GR" i="1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275856" y="548680"/>
            <a:ext cx="5112568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l-GR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el-GR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2563" indent="-182563">
              <a:spcBef>
                <a:spcPct val="20000"/>
              </a:spcBef>
              <a:defRPr/>
            </a:pPr>
            <a:endParaRPr lang="el-GR" sz="800" dirty="0"/>
          </a:p>
          <a:p>
            <a:pPr marL="534988" lvl="1" indent="-173038">
              <a:spcBef>
                <a:spcPct val="20000"/>
              </a:spcBef>
              <a:defRPr/>
            </a:pPr>
            <a:r>
              <a:rPr lang="el-GR" sz="2000" dirty="0" smtClean="0"/>
              <a:t>      </a:t>
            </a:r>
            <a:r>
              <a:rPr lang="en-US" sz="2000" dirty="0" smtClean="0"/>
              <a:t>     </a:t>
            </a:r>
            <a:r>
              <a:rPr lang="el-GR" sz="2000" dirty="0" smtClean="0"/>
              <a:t> </a:t>
            </a:r>
            <a:endParaRPr lang="el-GR" sz="2000" dirty="0"/>
          </a:p>
          <a:p>
            <a:pPr marL="890588" lvl="2" indent="-176213">
              <a:spcBef>
                <a:spcPct val="20000"/>
              </a:spcBef>
              <a:defRPr/>
            </a:pPr>
            <a:r>
              <a:rPr lang="el-GR" sz="2000" dirty="0" smtClean="0"/>
              <a:t>     Όταν σχηματίζονται </a:t>
            </a:r>
            <a:r>
              <a:rPr lang="el-GR" sz="2000" b="1" dirty="0" smtClean="0"/>
              <a:t>οι γαμέτες </a:t>
            </a:r>
            <a:r>
              <a:rPr lang="el-GR" sz="2000" dirty="0" smtClean="0"/>
              <a:t>των </a:t>
            </a:r>
            <a:r>
              <a:rPr lang="el-GR" sz="2000" dirty="0" err="1" smtClean="0"/>
              <a:t>διπλοειδών</a:t>
            </a:r>
            <a:r>
              <a:rPr lang="el-GR" sz="2000" dirty="0" smtClean="0"/>
              <a:t> πολυκύτταρων οργανισμών </a:t>
            </a:r>
            <a:r>
              <a:rPr lang="el-GR" sz="2000" b="1" dirty="0" smtClean="0">
                <a:solidFill>
                  <a:srgbClr val="FF0000"/>
                </a:solidFill>
              </a:rPr>
              <a:t>τα χρωμοσώματα δεν είναι ανά δύο όμοια.</a:t>
            </a:r>
          </a:p>
          <a:p>
            <a:pPr marL="890588" lvl="2" indent="-176213">
              <a:spcBef>
                <a:spcPct val="20000"/>
              </a:spcBef>
              <a:defRPr/>
            </a:pPr>
            <a:r>
              <a:rPr lang="el-GR" sz="2000" b="1" dirty="0" smtClean="0"/>
              <a:t>      Όταν σχηματίζονται οι γαμέτες στον άνθρωπο περιέχουν 23 και όχι 46 χρωμοσώματα από τα οποία το ένα είναι το φυλετικό Χ ή </a:t>
            </a:r>
            <a:r>
              <a:rPr lang="en-US" sz="2000" b="1" dirty="0" smtClean="0"/>
              <a:t>Y</a:t>
            </a:r>
            <a:r>
              <a:rPr lang="el-GR" sz="2000" b="1" dirty="0" smtClean="0"/>
              <a:t>.</a:t>
            </a:r>
          </a:p>
          <a:p>
            <a:pPr marL="890588" lvl="2" indent="-176213">
              <a:spcBef>
                <a:spcPct val="20000"/>
              </a:spcBef>
              <a:defRPr/>
            </a:pPr>
            <a:r>
              <a:rPr lang="el-GR" sz="2000" b="1" dirty="0" smtClean="0"/>
              <a:t>      Αν  οι γαμέτες (σπερματοζωάριο και ωάριο) δώσουν </a:t>
            </a:r>
            <a:r>
              <a:rPr lang="el-GR" sz="2000" b="1" dirty="0" err="1" smtClean="0"/>
              <a:t>ζυγωτό</a:t>
            </a:r>
            <a:r>
              <a:rPr lang="el-GR" sz="2000" b="1" dirty="0" smtClean="0"/>
              <a:t> με Χ</a:t>
            </a:r>
            <a:r>
              <a:rPr lang="en-US" sz="2000" b="1" dirty="0" smtClean="0"/>
              <a:t>Y</a:t>
            </a:r>
            <a:r>
              <a:rPr lang="el-GR" sz="2000" b="1" dirty="0" smtClean="0"/>
              <a:t> θα γεννηθεί αγόρι, αν δώσουν ΧΧ θα γεννηθεί κορίτσι.</a:t>
            </a:r>
          </a:p>
          <a:p>
            <a:pPr marL="890588" lvl="2" indent="-176213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90588" lvl="2" indent="-176213">
              <a:spcBef>
                <a:spcPct val="20000"/>
              </a:spcBef>
              <a:defRPr/>
            </a:pPr>
            <a:endParaRPr lang="el-GR" sz="800" dirty="0"/>
          </a:p>
          <a:p>
            <a:pPr marL="890588" lvl="2" indent="-176213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l-GR" sz="1600" dirty="0"/>
          </a:p>
        </p:txBody>
      </p:sp>
      <p:pic>
        <p:nvPicPr>
          <p:cNvPr id="28674" name="Picture 2" descr="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23" y="1916819"/>
            <a:ext cx="2654300" cy="2654300"/>
          </a:xfrm>
          <a:prstGeom prst="rect">
            <a:avLst/>
          </a:prstGeom>
          <a:noFill/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AB9-FBE4-4330-848F-DC3E05052361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115616" y="2420888"/>
            <a:ext cx="748883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Πήγαινε στο :</a:t>
            </a:r>
            <a:r>
              <a:rPr lang="en-US" sz="2000" dirty="0" smtClean="0"/>
              <a:t> </a:t>
            </a:r>
          </a:p>
          <a:p>
            <a:r>
              <a:rPr lang="en-US" sz="2000" dirty="0" smtClean="0">
                <a:hlinkClick r:id="rId3"/>
              </a:rPr>
              <a:t>http://photodentro.edu.gr/lor/r/8521/3161?locale=el</a:t>
            </a:r>
            <a:endParaRPr lang="el-GR" sz="2000" dirty="0" smtClean="0"/>
          </a:p>
          <a:p>
            <a:r>
              <a:rPr lang="el-GR" sz="2000" dirty="0" smtClean="0"/>
              <a:t>Για να δεις πως γίνεται ο καθορισμός του φύλου στο παιδί </a:t>
            </a:r>
          </a:p>
          <a:p>
            <a:r>
              <a:rPr lang="el-GR" sz="2000" dirty="0" smtClean="0"/>
              <a:t>και να δοκιμάσεις τις γνώσεις σου !</a:t>
            </a:r>
            <a:endParaRPr lang="en-US" sz="2000" dirty="0" smtClean="0"/>
          </a:p>
          <a:p>
            <a:r>
              <a:rPr lang="el-GR" sz="2000" dirty="0" smtClean="0"/>
              <a:t>(Ανοίγει μόνο σε </a:t>
            </a:r>
            <a:r>
              <a:rPr lang="en-US" sz="2000" dirty="0" smtClean="0"/>
              <a:t>Pale Moon)</a:t>
            </a:r>
            <a:endParaRPr lang="el-GR" sz="200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D3E-65CB-44BF-9CA1-971881BF4AB3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366</Words>
  <Application>Microsoft Office PowerPoint</Application>
  <PresentationFormat>Προβολή στην οθόνη (4:3)</PresentationFormat>
  <Paragraphs>82</Paragraphs>
  <Slides>11</Slides>
  <Notes>6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Θέμα του Office</vt:lpstr>
      <vt:lpstr>Εικόνα bitmap</vt:lpstr>
      <vt:lpstr>Φωτογραφία του Photo Editor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ΔΙΟΝΥΣΗΣ</cp:lastModifiedBy>
  <cp:revision>8</cp:revision>
  <dcterms:created xsi:type="dcterms:W3CDTF">2020-12-06T17:23:57Z</dcterms:created>
  <dcterms:modified xsi:type="dcterms:W3CDTF">2022-12-11T16:39:24Z</dcterms:modified>
</cp:coreProperties>
</file>