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0" r:id="rId3"/>
    <p:sldId id="266" r:id="rId4"/>
    <p:sldId id="279" r:id="rId5"/>
    <p:sldId id="280" r:id="rId6"/>
    <p:sldId id="281" r:id="rId7"/>
    <p:sldId id="267" r:id="rId8"/>
    <p:sldId id="291" r:id="rId9"/>
    <p:sldId id="268" r:id="rId10"/>
    <p:sldId id="263" r:id="rId11"/>
    <p:sldId id="282" r:id="rId12"/>
    <p:sldId id="283" r:id="rId13"/>
    <p:sldId id="261" r:id="rId14"/>
    <p:sldId id="26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28A5-3225-4B99-9BD8-BAEDCD7957DB}" type="datetimeFigureOut">
              <a:rPr lang="el-GR" smtClean="0"/>
              <a:pPr/>
              <a:t>11/12/2022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497F-4241-4BAF-AFC8-B0D8575599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CDB89-96AB-400C-9C7E-A764147936C8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CDB89-96AB-400C-9C7E-A764147936C8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5C197-F871-44CC-951C-E95CBA9520B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Πληροφορία</a:t>
            </a:r>
            <a:r>
              <a:rPr lang="el-GR" baseline="0" dirty="0" smtClean="0"/>
              <a:t> για χρώμα ματιών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497F-4241-4BAF-AFC8-B0D85755998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6FD6-1371-40D9-BC27-0B657719AB3F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81BCC-28F4-4701-854C-41249FF1BF9C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DC8B-D757-4793-A240-BC8A349C03B7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6205-B75D-4712-9CD4-33B22A31B43E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2FC8-7A3E-43B6-845C-6CA78ECF9925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04A5-6F7D-45CF-8E57-DD82CE4B9F92}" type="datetime1">
              <a:rPr lang="el-GR" smtClean="0"/>
              <a:pPr>
                <a:defRPr/>
              </a:pPr>
              <a:t>11/12/2022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98E3-A9E8-4277-98CE-03A5C61BCD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317C-493C-410F-A0C2-EAA84FA6F1AB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0D87-20D2-432E-936D-AF04E4EC5CDC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36CC-2C0E-45A3-8ACD-5B963B029C7F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F446-7D7B-4A8F-B1EF-9D6A08033BCF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5930-9F2F-4C4D-9002-4FAB1023E913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AD5C-95BD-4DEB-8B7B-B37FB56E4266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40C8-8C41-466D-98C7-B014BF7FD70E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01EC-AD0B-41DA-B020-C0372E703396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F62C-210B-4BD1-8F20-6515BFE5A206}" type="datetime1">
              <a:rPr lang="el-GR" smtClean="0"/>
              <a:pPr/>
              <a:t>11/12/2022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BD99-9A35-45ED-AF19-A23097E7EE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gi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263691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Το γενετικό υλικό οργανώνεται σε χρωμοσώματα</a:t>
            </a:r>
            <a:endParaRPr lang="el-GR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1D3E-65CB-44BF-9CA1-971881BF4AB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69269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Για να  μελετήσουμε τα ομόλογα χρωμοσώματα, κατασκευάζουμε τον </a:t>
            </a:r>
            <a:r>
              <a:rPr lang="el-GR" b="1" dirty="0" err="1" smtClean="0"/>
              <a:t>καρυότυπο</a:t>
            </a:r>
            <a:r>
              <a:rPr lang="el-GR" dirty="0" smtClean="0"/>
              <a:t>. </a:t>
            </a:r>
          </a:p>
          <a:p>
            <a:r>
              <a:rPr lang="el-GR" dirty="0" smtClean="0"/>
              <a:t>  Δηλαδή, αφού τα φωτογραφίσουμε, τα τοποθετούμε σε ζεύγη. Στη συνέχεια, τα ταξινομούμε από τα μεγαλύτερα σε μέγεθος προς τα μικρότερα. </a:t>
            </a:r>
          </a:p>
          <a:p>
            <a:r>
              <a:rPr lang="el-GR" dirty="0" smtClean="0"/>
              <a:t>  </a:t>
            </a:r>
            <a:r>
              <a:rPr lang="el-GR" b="1" dirty="0" smtClean="0">
                <a:solidFill>
                  <a:srgbClr val="FF0000"/>
                </a:solidFill>
              </a:rPr>
              <a:t>Ο </a:t>
            </a:r>
            <a:r>
              <a:rPr lang="el-GR" b="1" dirty="0" err="1" smtClean="0">
                <a:solidFill>
                  <a:srgbClr val="FF0000"/>
                </a:solidFill>
              </a:rPr>
              <a:t>καρυότυπος</a:t>
            </a:r>
            <a:r>
              <a:rPr lang="el-GR" b="1" dirty="0" smtClean="0">
                <a:solidFill>
                  <a:srgbClr val="FF0000"/>
                </a:solidFill>
              </a:rPr>
              <a:t> είναι η απεικόνιση των χρωμοσωμάτων ενός κυττάρου ταξινομημένων σε ζεύγη, κατά </a:t>
            </a:r>
            <a:r>
              <a:rPr lang="el-GR" b="1" dirty="0" err="1" smtClean="0">
                <a:solidFill>
                  <a:srgbClr val="FF0000"/>
                </a:solidFill>
              </a:rPr>
              <a:t>ελαττούμενο</a:t>
            </a:r>
            <a:r>
              <a:rPr lang="el-GR" b="1" dirty="0" smtClean="0">
                <a:solidFill>
                  <a:srgbClr val="FF0000"/>
                </a:solidFill>
              </a:rPr>
              <a:t> μέγεθος.</a:t>
            </a:r>
            <a:endParaRPr lang="el-GR" b="1" dirty="0">
              <a:solidFill>
                <a:srgbClr val="FF0000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11760" y="2420888"/>
          <a:ext cx="4397375" cy="3016250"/>
        </p:xfrm>
        <a:graphic>
          <a:graphicData uri="http://schemas.openxmlformats.org/presentationml/2006/ole">
            <p:oleObj spid="_x0000_s1026" name="Εικόνα bitmap" r:id="rId4" imgW="3704762" imgH="3019048" progId="PBrush">
              <p:embed/>
            </p:oleObj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3419872" y="5661248"/>
            <a:ext cx="242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Καρυότυπος</a:t>
            </a:r>
            <a:r>
              <a:rPr lang="el-GR" dirty="0" smtClean="0"/>
              <a:t> ανθρώπου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1D3E-65CB-44BF-9CA1-971881BF4AB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188640"/>
            <a:ext cx="4211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οργανισμοί των οποίων τα κύτταρα περιέχουν ομόλογα χρωμοσώματα χαρακτηρίζονται ως </a:t>
            </a:r>
            <a:r>
              <a:rPr lang="el-GR" sz="2000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διπλοειδείς</a:t>
            </a:r>
            <a:r>
              <a:rPr lang="el-GR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(2n)</a:t>
            </a: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και είναι συνήθως ανώτεροι οργανισμοί. </a:t>
            </a:r>
          </a:p>
          <a:p>
            <a:pPr marL="176213" indent="-176213">
              <a:spcBef>
                <a:spcPct val="20000"/>
              </a:spcBef>
              <a:defRPr/>
            </a:pPr>
            <a:r>
              <a:rPr lang="el-GR" sz="2000" dirty="0" smtClean="0"/>
              <a:t>     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42900">
              <a:spcBef>
                <a:spcPct val="20000"/>
              </a:spcBef>
              <a:defRPr/>
            </a:pPr>
            <a:r>
              <a:rPr lang="el-GR" sz="2000" dirty="0"/>
              <a:t> </a:t>
            </a:r>
            <a:r>
              <a:rPr lang="el-GR" sz="2000" dirty="0" smtClean="0"/>
              <a:t>       </a:t>
            </a: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</a:t>
            </a:r>
            <a:r>
              <a:rPr lang="el-GR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ζεύγος ομολόγων χρωμοσωμάτων </a:t>
            </a:r>
            <a:r>
              <a:rPr lang="el-G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ένα χρωμόσωμα είναι μητρικής και το άλλο πατρικής </a:t>
            </a:r>
            <a:r>
              <a:rPr lang="el-GR" sz="2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προέλευσης. </a:t>
            </a:r>
          </a:p>
          <a:p>
            <a:pPr marL="796925" lvl="1" indent="-342900">
              <a:spcBef>
                <a:spcPct val="20000"/>
              </a:spcBef>
              <a:defRPr/>
            </a:pPr>
            <a:endParaRPr lang="el-GR" sz="2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Έτσι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κάθε άνθρωπος έχει 23 χρωμοσώματα από τον πατέρα και 23 χρωμοσώματα από τη μητέρα </a:t>
            </a:r>
            <a:r>
              <a:rPr lang="el-GR" sz="2000" b="1" dirty="0">
                <a:solidFill>
                  <a:srgbClr val="FF0000"/>
                </a:solidFill>
              </a:rPr>
              <a:t>(2</a:t>
            </a:r>
            <a:r>
              <a:rPr lang="en-US" sz="2000" b="1" dirty="0">
                <a:solidFill>
                  <a:srgbClr val="FF0000"/>
                </a:solidFill>
              </a:rPr>
              <a:t>x23=46)</a:t>
            </a:r>
            <a:r>
              <a:rPr lang="el-GR" sz="2000" b="1" dirty="0">
                <a:solidFill>
                  <a:srgbClr val="FF0000"/>
                </a:solidFill>
              </a:rPr>
              <a:t> 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72000" y="1268760"/>
          <a:ext cx="4397375" cy="3016250"/>
        </p:xfrm>
        <a:graphic>
          <a:graphicData uri="http://schemas.openxmlformats.org/presentationml/2006/ole">
            <p:oleObj spid="_x0000_s10242" name="Εικόνα bitmap" r:id="rId4" imgW="3704762" imgH="3019048" progId="PBrush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31840" y="5373216"/>
            <a:ext cx="2087562" cy="922020"/>
            <a:chOff x="2789" y="1207"/>
            <a:chExt cx="2253" cy="817"/>
          </a:xfrm>
        </p:grpSpPr>
        <p:pic>
          <p:nvPicPr>
            <p:cNvPr id="5127" name="Picture 5" descr="book_page_flip_md_wht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8" y="1207"/>
              <a:ext cx="1104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book_page_flip_md_wht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1207"/>
              <a:ext cx="1104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98E3-A9E8-4277-98CE-03A5C61BCDD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d141e7b130e190f7c9a6f26dd63b3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556792"/>
            <a:ext cx="6076950" cy="4398963"/>
          </a:xfrm>
          <a:prstGeom prst="rect">
            <a:avLst/>
          </a:prstGeom>
          <a:noFill/>
          <a:ln/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7544" y="836712"/>
            <a:ext cx="822960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Καρυότυπος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αλόγου </a:t>
            </a:r>
            <a:r>
              <a:rPr lang="el-GR" sz="2400" dirty="0" smtClean="0">
                <a:latin typeface="+mj-lt"/>
                <a:ea typeface="+mj-ea"/>
                <a:cs typeface="+mj-cs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Έχει 32 ζεύγη χρωμοσωμάτων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234888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Σε άλλους οργανισμούς, όπως είναι οι </a:t>
            </a:r>
            <a:r>
              <a:rPr lang="el-GR" sz="2000" dirty="0" err="1" smtClean="0"/>
              <a:t>προκαρυωτικοί</a:t>
            </a:r>
            <a:r>
              <a:rPr lang="el-GR" sz="2000" dirty="0" smtClean="0"/>
              <a:t> και οι περισσότεροι μονοκύτταροι </a:t>
            </a:r>
            <a:r>
              <a:rPr lang="el-GR" sz="2000" dirty="0" err="1" smtClean="0"/>
              <a:t>ευκαρυωτικοί</a:t>
            </a:r>
            <a:r>
              <a:rPr lang="el-GR" sz="2000" dirty="0" smtClean="0"/>
              <a:t>, τα χρωμοσώματα δεν είναι ανά δύο όμοια και δεν μπορούμε να τα τοποθετήσουμε σε ζεύγη. Οι οργανισμοί αυτοί χαρακτηρίζονται ως </a:t>
            </a:r>
            <a:r>
              <a:rPr lang="el-GR" sz="2000" b="1" dirty="0" smtClean="0"/>
              <a:t>απλοειδείς (1n)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1D3E-65CB-44BF-9CA1-971881BF4AB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Απλοειδείς </a:t>
            </a:r>
            <a:r>
              <a:rPr lang="el-GR" sz="2800" dirty="0"/>
              <a:t>–</a:t>
            </a:r>
            <a:r>
              <a:rPr lang="el-GR" sz="2800" dirty="0" err="1"/>
              <a:t>διπλοειδείς</a:t>
            </a:r>
            <a:r>
              <a:rPr lang="el-GR" sz="2800" dirty="0"/>
              <a:t> οργανισμοί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400" dirty="0" smtClean="0"/>
              <a:t>       ΑΠΛΟΕΙΔΕΙΣ </a:t>
            </a:r>
            <a:r>
              <a:rPr lang="el-GR" sz="2400" dirty="0"/>
              <a:t>(</a:t>
            </a:r>
            <a:r>
              <a:rPr lang="en-US" sz="2400" dirty="0"/>
              <a:t>n)</a:t>
            </a:r>
            <a:endParaRPr lang="el-GR" sz="2400" dirty="0"/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Έχουν μονά χρωμοσώματα όχι ζεύγη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err="1"/>
              <a:t>Προκαρυωτικοί</a:t>
            </a:r>
            <a:r>
              <a:rPr lang="el-GR" sz="2400" dirty="0"/>
              <a:t> οργανισμοί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Οι </a:t>
            </a:r>
            <a:r>
              <a:rPr lang="el-GR" sz="2400" dirty="0" smtClean="0"/>
              <a:t>περισσότεροι  </a:t>
            </a:r>
            <a:r>
              <a:rPr lang="el-GR" sz="2400" dirty="0"/>
              <a:t>μονοκύτταροι </a:t>
            </a:r>
            <a:r>
              <a:rPr lang="el-GR" sz="2400" dirty="0" err="1"/>
              <a:t>ευκαρυωτικοί</a:t>
            </a:r>
            <a:endParaRPr lang="el-G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 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400" dirty="0" smtClean="0"/>
              <a:t>      ΔΙΠΛΟΕΙΔΕΙΣ</a:t>
            </a:r>
            <a:r>
              <a:rPr lang="en-US" sz="2400" dirty="0"/>
              <a:t>(2n)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Έχουν ζεύγη ομόλογων χρωμοσωμάτων</a:t>
            </a:r>
          </a:p>
          <a:p>
            <a:pPr>
              <a:lnSpc>
                <a:spcPct val="80000"/>
              </a:lnSpc>
            </a:pP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Πολυκύτταροι </a:t>
            </a:r>
            <a:r>
              <a:rPr lang="el-GR" sz="2400" dirty="0" err="1"/>
              <a:t>ευκαρυωτικοί</a:t>
            </a:r>
            <a:r>
              <a:rPr lang="en-US" sz="2400" dirty="0"/>
              <a:t>:</a:t>
            </a:r>
            <a:endParaRPr lang="el-G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dirty="0"/>
              <a:t>    πχ. Άνθρωπος (2</a:t>
            </a:r>
            <a:r>
              <a:rPr lang="en-US" sz="2400" dirty="0"/>
              <a:t>x</a:t>
            </a:r>
            <a:r>
              <a:rPr lang="el-GR" sz="2400" dirty="0"/>
              <a:t>23=46 χρωμοσώματα)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1D3E-65CB-44BF-9CA1-971881BF4AB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46531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οργανισμοί εμφανίζουν συγκεκριμένα δομικά χαρακτηριστικά και επιτελούν συγκεκριμένες λειτουργίες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2000" dirty="0"/>
          </a:p>
        </p:txBody>
      </p:sp>
      <p:pic>
        <p:nvPicPr>
          <p:cNvPr id="522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397500" cy="2717800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131840" y="1124744"/>
            <a:ext cx="51125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638" indent="-274638">
              <a:spcBef>
                <a:spcPct val="20000"/>
              </a:spcBef>
              <a:defRPr/>
            </a:pPr>
            <a:endParaRPr lang="el-GR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Υπεύθυνες 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οργανικές ενώσεις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κυττάρου 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παραπάνω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ιδιότητες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πρωτεΐνες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2000" dirty="0"/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5458587" cy="1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Εικ. 5.1 Tόσο όμοιοι και τόσο διαφορετικοί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874520" cy="278892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827584" y="3284984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 smtClean="0"/>
              <a:t>Tόσο</a:t>
            </a:r>
            <a:r>
              <a:rPr lang="el-GR" i="1" dirty="0" smtClean="0"/>
              <a:t> όμοιοι και τόσο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διαφορετικοί.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98E3-A9E8-4277-98CE-03A5C61BCDD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377991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δράση τους εξαρτάται από </a:t>
            </a:r>
            <a:r>
              <a:rPr lang="el-GR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σειρά των αμινοξέων</a:t>
            </a:r>
            <a:r>
              <a:rPr lang="en-US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67544" y="908720"/>
            <a:ext cx="48245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638" indent="-274638">
              <a:spcBef>
                <a:spcPct val="20000"/>
              </a:spcBef>
              <a:defRPr/>
            </a:pPr>
            <a:endParaRPr lang="el-GR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2000" dirty="0"/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Τη </a:t>
            </a:r>
            <a:r>
              <a:rPr lang="el-GR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σειρά των αμινοξέων στις πρωτεΐνες ενός οργανισμού και συνεπώς τις ιδιότητες του </a:t>
            </a:r>
            <a:r>
              <a:rPr lang="el-G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καθορίζει το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/>
              <a:t> </a:t>
            </a:r>
          </a:p>
        </p:txBody>
      </p:sp>
      <p:pic>
        <p:nvPicPr>
          <p:cNvPr id="4161" name="Picture 65" descr="new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12239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6228184" y="350100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259632" y="407707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 DNA </a:t>
            </a:r>
            <a:r>
              <a:rPr lang="el-GR" dirty="0" smtClean="0"/>
              <a:t> περιέχει τις γενετικές πληροφορίες σε συγκεκριμένα τμήματά του, τα </a:t>
            </a:r>
            <a:r>
              <a:rPr lang="el-GR" b="1" dirty="0" smtClean="0"/>
              <a:t>γονίδια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331640" y="501317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Βέβαια, στην έκφραση των ιδιοτήτων ενός οργανισμού σημαντικό ρόλο, εκτός από τα γονίδια, παίζει και το </a:t>
            </a:r>
            <a:r>
              <a:rPr lang="el-GR" b="1" dirty="0" smtClean="0"/>
              <a:t>φυσικό του περιβάλλον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98E3-A9E8-4277-98CE-03A5C61BCDD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260648"/>
            <a:ext cx="421196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ευκαρυωτικά κύτταρα το γενετικό υλικό εντοπίζεται κυρίως στον πυρήνα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indent="-274638">
              <a:spcBef>
                <a:spcPct val="20000"/>
              </a:spcBef>
              <a:defRPr/>
            </a:pPr>
            <a:endParaRPr lang="el-GR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Σχηματίζει 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δομές οι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οποίες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ονομάζονται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χρωμοσώματα 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6925" lvl="1" indent="-342900">
              <a:spcBef>
                <a:spcPct val="20000"/>
              </a:spcBef>
              <a:defRPr/>
            </a:pPr>
            <a:r>
              <a:rPr lang="el-GR" sz="2000" dirty="0"/>
              <a:t> </a:t>
            </a: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Σε </a:t>
            </a:r>
            <a:r>
              <a:rPr lang="el-GR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ορισμένα στάδια της ζωής του κυττάρου τα χρωμοσώματα </a:t>
            </a:r>
            <a:r>
              <a:rPr lang="el-G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γίνονται ορατά ακόμη και με το οπτικό </a:t>
            </a:r>
            <a:r>
              <a:rPr lang="el-GR" sz="2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μικροσκόπιο .   </a:t>
            </a:r>
            <a:endParaRPr lang="el-GR" sz="2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2000" dirty="0"/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Κάθε </a:t>
            </a:r>
            <a:r>
              <a:rPr lang="el-GR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χρωμόσωμα δομείται κυρίως από </a:t>
            </a:r>
            <a:r>
              <a:rPr lang="en-US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el-GR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οποίο συσπειρώνεται με </a:t>
            </a:r>
            <a:r>
              <a:rPr lang="el-GR" sz="2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βοήθεια </a:t>
            </a:r>
            <a:r>
              <a:rPr lang="el-GR" sz="2000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πρωτεΐνών</a:t>
            </a:r>
            <a:r>
              <a:rPr lang="el-GR" sz="2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el-GR" sz="2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2000" dirty="0"/>
              <a:t>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20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4 - Ομάδα"/>
          <p:cNvGrpSpPr>
            <a:grpSpLocks/>
          </p:cNvGrpSpPr>
          <p:nvPr/>
        </p:nvGrpSpPr>
        <p:grpSpPr bwMode="auto">
          <a:xfrm>
            <a:off x="3995936" y="548680"/>
            <a:ext cx="2566987" cy="2087562"/>
            <a:chOff x="4500033" y="1261239"/>
            <a:chExt cx="2566935" cy="2160240"/>
          </a:xfrm>
        </p:grpSpPr>
        <p:graphicFrame>
          <p:nvGraphicFramePr>
            <p:cNvPr id="2051" name="Object 10"/>
            <p:cNvGraphicFramePr>
              <a:graphicFrameLocks noChangeAspect="1"/>
            </p:cNvGraphicFramePr>
            <p:nvPr/>
          </p:nvGraphicFramePr>
          <p:xfrm>
            <a:off x="4500033" y="1261239"/>
            <a:ext cx="2566935" cy="2160240"/>
          </p:xfrm>
          <a:graphic>
            <a:graphicData uri="http://schemas.openxmlformats.org/presentationml/2006/ole">
              <p:oleObj spid="_x0000_s9218" name="Φωτογραφία του Photo Editor" r:id="rId4" imgW="3362794" imgH="2933333" progId="">
                <p:embed/>
              </p:oleObj>
            </a:graphicData>
          </a:graphic>
        </p:graphicFrame>
        <p:graphicFrame>
          <p:nvGraphicFramePr>
            <p:cNvPr id="2052" name="Object 6"/>
            <p:cNvGraphicFramePr>
              <a:graphicFrameLocks noChangeAspect="1"/>
            </p:cNvGraphicFramePr>
            <p:nvPr/>
          </p:nvGraphicFramePr>
          <p:xfrm>
            <a:off x="6300196" y="1335754"/>
            <a:ext cx="648518" cy="591997"/>
          </p:xfrm>
          <a:graphic>
            <a:graphicData uri="http://schemas.openxmlformats.org/presentationml/2006/ole">
              <p:oleObj spid="_x0000_s9219" name="Φωτογραφία του Photo Editor" r:id="rId5" imgW="476316" imgH="457143" progId="">
                <p:embed/>
              </p:oleObj>
            </a:graphicData>
          </a:graphic>
        </p:graphicFrame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772816"/>
            <a:ext cx="2305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Εικ. 5.2 Tο χρωμόσωμα δομείται από DNA, το οποίο συσπειρώνεται με τη βοήθεια πρωτεϊνών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140965"/>
            <a:ext cx="3017520" cy="324612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98E3-A9E8-4277-98CE-03A5C61BCDD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b="8655"/>
          <a:stretch>
            <a:fillRect/>
          </a:stretch>
        </p:blipFill>
        <p:spPr bwMode="auto">
          <a:xfrm>
            <a:off x="2123728" y="1052736"/>
            <a:ext cx="52466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/>
              <a:t>Τα χρωμοσώματα και το </a:t>
            </a:r>
            <a:r>
              <a:rPr lang="en-US" sz="2400" dirty="0"/>
              <a:t>DNA</a:t>
            </a:r>
            <a:endParaRPr lang="en-GB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827584" y="2996952"/>
          <a:ext cx="3600400" cy="1005840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/>
                        <a:t>DNA</a:t>
                      </a:r>
                      <a:br>
                        <a:rPr lang="en-US" sz="2000" dirty="0"/>
                      </a:br>
                      <a:r>
                        <a:rPr lang="el-GR" sz="2000" dirty="0"/>
                        <a:t>Πρωτεΐνες</a:t>
                      </a:r>
                      <a:br>
                        <a:rPr lang="el-GR" sz="2000" dirty="0"/>
                      </a:br>
                      <a:r>
                        <a:rPr lang="en-US" sz="2000" dirty="0"/>
                        <a:t>RNA</a:t>
                      </a:r>
                    </a:p>
                  </a:txBody>
                  <a:tcPr marL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2000" dirty="0"/>
                        <a:t>27%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67%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6%</a:t>
                      </a:r>
                    </a:p>
                  </a:txBody>
                  <a:tcPr marL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11560" y="2276872"/>
            <a:ext cx="4150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Κάθε χρωμόσωμα αποτελείται από: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9" name="Picture 3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2184400" cy="132080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62880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</a:t>
            </a:r>
            <a:r>
              <a:rPr lang="el-GR" sz="2000" dirty="0" smtClean="0"/>
              <a:t>Ο </a:t>
            </a:r>
            <a:r>
              <a:rPr lang="el-GR" sz="2000" b="1" dirty="0" smtClean="0"/>
              <a:t>αριθμός των χρωμοσωμάτων </a:t>
            </a:r>
            <a:r>
              <a:rPr lang="el-GR" sz="2000" dirty="0" smtClean="0"/>
              <a:t>είναι χαρακτηριστικός για κάθε είδος οργανισμού. Για παράδειγμα, στον </a:t>
            </a:r>
            <a:r>
              <a:rPr lang="el-GR" sz="2000" b="1" dirty="0" smtClean="0"/>
              <a:t>άνθρωπο </a:t>
            </a:r>
            <a:r>
              <a:rPr lang="el-GR" sz="2000" dirty="0" smtClean="0"/>
              <a:t>κάθε σωματικό κύτταρο έχει </a:t>
            </a:r>
            <a:r>
              <a:rPr lang="el-GR" sz="2000" b="1" dirty="0" smtClean="0"/>
              <a:t>46</a:t>
            </a:r>
            <a:r>
              <a:rPr lang="el-GR" sz="2000" dirty="0" smtClean="0"/>
              <a:t> χρωμοσώματα, τα οποία είναι ανά δύο όμοια. </a:t>
            </a:r>
          </a:p>
          <a:p>
            <a:endParaRPr lang="el-GR" sz="2000" dirty="0" smtClean="0"/>
          </a:p>
          <a:p>
            <a:r>
              <a:rPr lang="el-GR" sz="2000" dirty="0" smtClean="0"/>
              <a:t>   Κάθε ζευγάρι χρωμοσωμάτων που έχουν ίδιο σχήμα και μέγεθος ονομάζονται </a:t>
            </a:r>
            <a:r>
              <a:rPr lang="el-GR" sz="2000" b="1" dirty="0" smtClean="0"/>
              <a:t>ομόλογα</a:t>
            </a:r>
            <a:r>
              <a:rPr lang="el-GR" sz="2000" dirty="0" smtClean="0"/>
              <a:t>. Τα ομόλογα χρωμοσώματα περιέχουν γενετικές πληροφορίες που αφορούν τις ίδιες ιδιότητες σε αντίστοιχες θέσεις. </a:t>
            </a:r>
          </a:p>
          <a:p>
            <a:endParaRPr lang="el-GR" sz="2000" dirty="0" smtClean="0"/>
          </a:p>
          <a:p>
            <a:r>
              <a:rPr lang="el-GR" sz="2000" dirty="0" smtClean="0"/>
              <a:t>  </a:t>
            </a:r>
            <a:endParaRPr lang="el-GR" sz="20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782637"/>
          </a:xfrm>
        </p:spPr>
        <p:txBody>
          <a:bodyPr>
            <a:normAutofit/>
          </a:bodyPr>
          <a:lstStyle/>
          <a:p>
            <a:r>
              <a:rPr lang="el-GR" sz="2400" dirty="0"/>
              <a:t>Ομόλογα χρωμοσώματα</a:t>
            </a:r>
            <a:endParaRPr lang="en-GB" sz="24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3312591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  </a:t>
            </a:r>
            <a:r>
              <a:rPr lang="el-GR" sz="2400" b="1" dirty="0" smtClean="0"/>
              <a:t>              </a:t>
            </a:r>
            <a:r>
              <a:rPr lang="el-GR" sz="2000" b="1" dirty="0" smtClean="0"/>
              <a:t>Ζεύγος </a:t>
            </a:r>
            <a:r>
              <a:rPr lang="el-GR" sz="2000" b="1" dirty="0"/>
              <a:t>χρωμοσωμάτων με ίδιο σχήμα και μέγεθος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              </a:t>
            </a:r>
            <a:r>
              <a:rPr lang="en-US" sz="2000" dirty="0" smtClean="0"/>
              <a:t> </a:t>
            </a:r>
            <a:r>
              <a:rPr lang="el-GR" sz="2000" dirty="0" smtClean="0"/>
              <a:t>Κάθε </a:t>
            </a:r>
            <a:r>
              <a:rPr lang="el-GR" sz="2000" dirty="0"/>
              <a:t>ένα ομόλογο χρωμόσωμα περιέχει:</a:t>
            </a:r>
          </a:p>
          <a:p>
            <a:pPr lvl="1"/>
            <a:r>
              <a:rPr lang="el-GR" sz="2000" dirty="0" smtClean="0"/>
              <a:t>    συγκεκριμένες </a:t>
            </a:r>
            <a:r>
              <a:rPr lang="el-GR" sz="2000" u="sng" dirty="0"/>
              <a:t>γενετικές πληροφορίες</a:t>
            </a:r>
            <a:endParaRPr lang="el-GR" sz="2000" dirty="0"/>
          </a:p>
          <a:p>
            <a:pPr lvl="1"/>
            <a:r>
              <a:rPr lang="el-GR" sz="2000" dirty="0" smtClean="0"/>
              <a:t>    για </a:t>
            </a:r>
            <a:r>
              <a:rPr lang="el-GR" sz="2000" dirty="0"/>
              <a:t>συγκεκριμένες </a:t>
            </a:r>
            <a:r>
              <a:rPr lang="el-GR" sz="2000" u="sng" dirty="0"/>
              <a:t>ιδιότητες</a:t>
            </a:r>
            <a:endParaRPr lang="el-GR" sz="2000" dirty="0"/>
          </a:p>
          <a:p>
            <a:pPr lvl="1"/>
            <a:r>
              <a:rPr lang="el-GR" sz="2000" dirty="0" smtClean="0"/>
              <a:t>    σε </a:t>
            </a:r>
            <a:r>
              <a:rPr lang="el-GR" sz="2000" dirty="0"/>
              <a:t>συγκεκριμένες </a:t>
            </a:r>
            <a:r>
              <a:rPr lang="el-GR" sz="2000" b="1" u="sng" dirty="0"/>
              <a:t>θέσεις</a:t>
            </a: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 smtClean="0"/>
              <a:t>    (</a:t>
            </a:r>
            <a:r>
              <a:rPr lang="el-GR" sz="2000" dirty="0"/>
              <a:t>αντίστοιχες με το ομόλογό του)</a:t>
            </a:r>
          </a:p>
          <a:p>
            <a:endParaRPr lang="el-GR" dirty="0"/>
          </a:p>
          <a:p>
            <a:endParaRPr lang="en-GB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BD99-9A35-45ED-AF19-A23097E7EEE2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9" name="Picture 2" descr="Genetics Notes Who is Gregor Mendel? “Father of Genetics” - ppt download"/>
          <p:cNvPicPr>
            <a:picLocks noChangeAspect="1" noChangeArrowheads="1"/>
          </p:cNvPicPr>
          <p:nvPr/>
        </p:nvPicPr>
        <p:blipFill>
          <a:blip r:embed="rId3" cstate="print"/>
          <a:srcRect l="14646" t="28264" r="49719" b="37000"/>
          <a:stretch>
            <a:fillRect/>
          </a:stretch>
        </p:blipFill>
        <p:spPr bwMode="auto">
          <a:xfrm>
            <a:off x="2627784" y="4221088"/>
            <a:ext cx="2995652" cy="2190058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5220072" y="5157192"/>
            <a:ext cx="2478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Ομόλογα χρωμοσώματα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419872" y="6309320"/>
            <a:ext cx="2815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Πληροφορία για χρώμα ματιών</a:t>
            </a:r>
            <a:endParaRPr lang="el-GR" sz="16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3491880" y="3933056"/>
            <a:ext cx="2815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Πληροφορία για χρώμα ματιών</a:t>
            </a:r>
            <a:endParaRPr lang="el-G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451</Words>
  <Application>Microsoft Office PowerPoint</Application>
  <PresentationFormat>Προβολή στην οθόνη (4:3)</PresentationFormat>
  <Paragraphs>88</Paragraphs>
  <Slides>14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Θέμα του Office</vt:lpstr>
      <vt:lpstr>Φωτογραφία του Photo Editor</vt:lpstr>
      <vt:lpstr>Εικόνα bitmap</vt:lpstr>
      <vt:lpstr>Διαφάνεια 1</vt:lpstr>
      <vt:lpstr>Διαφάνεια 2</vt:lpstr>
      <vt:lpstr>Διαφάνεια 3</vt:lpstr>
      <vt:lpstr>Διαφάνεια 4</vt:lpstr>
      <vt:lpstr>Διαφάνεια 5</vt:lpstr>
      <vt:lpstr>Τα χρωμοσώματα και το DNA</vt:lpstr>
      <vt:lpstr>Διαφάνεια 7</vt:lpstr>
      <vt:lpstr>Διαφάνεια 8</vt:lpstr>
      <vt:lpstr>Ομόλογα χρωμοσώματα</vt:lpstr>
      <vt:lpstr>Διαφάνεια 10</vt:lpstr>
      <vt:lpstr>Διαφάνεια 11</vt:lpstr>
      <vt:lpstr>Διαφάνεια 12</vt:lpstr>
      <vt:lpstr>Διαφάνεια 13</vt:lpstr>
      <vt:lpstr>Απλοειδείς –διπλοειδείς οργανισμοί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ΔΙΟΝΥΣΗΣ</cp:lastModifiedBy>
  <cp:revision>20</cp:revision>
  <dcterms:created xsi:type="dcterms:W3CDTF">2020-12-06T16:39:17Z</dcterms:created>
  <dcterms:modified xsi:type="dcterms:W3CDTF">2022-12-11T16:21:33Z</dcterms:modified>
</cp:coreProperties>
</file>