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58" r:id="rId3"/>
    <p:sldId id="280" r:id="rId4"/>
    <p:sldId id="273" r:id="rId5"/>
    <p:sldId id="259" r:id="rId6"/>
    <p:sldId id="281" r:id="rId7"/>
    <p:sldId id="260" r:id="rId8"/>
    <p:sldId id="261" r:id="rId9"/>
    <p:sldId id="282" r:id="rId10"/>
    <p:sldId id="283" r:id="rId11"/>
    <p:sldId id="269" r:id="rId12"/>
    <p:sldId id="271" r:id="rId13"/>
    <p:sldId id="279" r:id="rId14"/>
    <p:sldId id="272"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948A9B-0408-4124-9AE0-4EC0DD772026}" type="datetimeFigureOut">
              <a:rPr lang="el-GR" smtClean="0"/>
              <a:pPr/>
              <a:t>3/10/2022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7BD365-A4A3-4848-87D1-58D9EC0D3FF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E81BC1-7993-470D-BF44-5D710A9904AE}" type="slidenum">
              <a:rPr lang="el-GR">
                <a:solidFill>
                  <a:prstClr val="black"/>
                </a:solidFill>
              </a:rPr>
              <a:pPr/>
              <a:t>3</a:t>
            </a:fld>
            <a:endParaRPr lang="el-GR">
              <a:solidFill>
                <a:prstClr val="black"/>
              </a:solidFill>
            </a:endParaRPr>
          </a:p>
        </p:txBody>
      </p:sp>
      <p:sp>
        <p:nvSpPr>
          <p:cNvPr id="261122" name="Rectangle 2"/>
          <p:cNvSpPr>
            <a:spLocks noGrp="1" noRot="1" noChangeAspec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F164FA6F-C7D0-48DB-AC09-F44A8A6E8BE9}" type="slidenum">
              <a:rPr lang="el-GR"/>
              <a:pPr/>
              <a:t>11</a:t>
            </a:fld>
            <a:endParaRPr lang="el-GR"/>
          </a:p>
        </p:txBody>
      </p:sp>
      <p:sp>
        <p:nvSpPr>
          <p:cNvPr id="20483" name="Rectangle 2"/>
          <p:cNvSpPr>
            <a:spLocks noGrp="1" noRot="1" noChangeAspect="1" noChangeArrowheads="1" noTextEdit="1"/>
          </p:cNvSpPr>
          <p:nvPr>
            <p:ph type="sldImg"/>
          </p:nvPr>
        </p:nvSpPr>
        <p:spPr>
          <a:xfrm>
            <a:off x="1143000" y="685800"/>
            <a:ext cx="4572000" cy="3429000"/>
          </a:xfrm>
          <a:ln/>
        </p:spPr>
      </p:sp>
      <p:sp>
        <p:nvSpPr>
          <p:cNvPr id="2048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D792848-AA70-4B37-9547-F089530F96F2}"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824CC2-F33D-435E-8693-2487D047FE4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E490A77-F0C1-4F0A-A268-433F9B762EE8}"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824CC2-F33D-435E-8693-2487D047FE4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F3B3DA8-BC4A-4CD6-B9F4-2766CE75EACF}"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824CC2-F33D-435E-8693-2487D047FE4C}"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82A987C-6315-49FA-8E90-266DFEB653B7}" type="datetime1">
              <a:rPr lang="el-GR" smtClean="0">
                <a:solidFill>
                  <a:prstClr val="black">
                    <a:tint val="75000"/>
                  </a:prstClr>
                </a:solidFill>
              </a:rPr>
              <a:pPr/>
              <a:t>3/10/2022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F4B998E-4605-460F-ACCF-7A5980BB6D7F}" type="datetime1">
              <a:rPr lang="el-GR" smtClean="0">
                <a:solidFill>
                  <a:prstClr val="black">
                    <a:tint val="75000"/>
                  </a:prstClr>
                </a:solidFill>
              </a:rPr>
              <a:pPr/>
              <a:t>3/10/2022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90FA9D1-3BD7-4F1B-9DE0-9B70BA10C89D}" type="datetime1">
              <a:rPr lang="el-GR" smtClean="0">
                <a:solidFill>
                  <a:prstClr val="black">
                    <a:tint val="75000"/>
                  </a:prstClr>
                </a:solidFill>
              </a:rPr>
              <a:pPr/>
              <a:t>3/10/2022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7967EC2-F608-420C-A4EC-10FAABC7784E}" type="datetime1">
              <a:rPr lang="el-GR" smtClean="0">
                <a:solidFill>
                  <a:prstClr val="black">
                    <a:tint val="75000"/>
                  </a:prstClr>
                </a:solidFill>
              </a:rPr>
              <a:pPr/>
              <a:t>3/10/2022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AB10895-5868-4319-B3E4-A20B9EFA4384}" type="datetime1">
              <a:rPr lang="el-GR" smtClean="0">
                <a:solidFill>
                  <a:prstClr val="black">
                    <a:tint val="75000"/>
                  </a:prstClr>
                </a:solidFill>
              </a:rPr>
              <a:pPr/>
              <a:t>3/10/2022</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66770D9D-28F0-4E57-8C31-4B210EF3E44D}" type="datetime1">
              <a:rPr lang="el-GR" smtClean="0">
                <a:solidFill>
                  <a:prstClr val="black">
                    <a:tint val="75000"/>
                  </a:prstClr>
                </a:solidFill>
              </a:rPr>
              <a:pPr/>
              <a:t>3/10/2022</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02B63CC-20F8-4ED0-943B-6E0197F08224}" type="datetime1">
              <a:rPr lang="el-GR" smtClean="0">
                <a:solidFill>
                  <a:prstClr val="black">
                    <a:tint val="75000"/>
                  </a:prstClr>
                </a:solidFill>
              </a:rPr>
              <a:pPr/>
              <a:t>3/10/2022</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2BE551C-AAEC-4FD2-AD42-2D101F78CB11}" type="datetime1">
              <a:rPr lang="el-GR" smtClean="0">
                <a:solidFill>
                  <a:prstClr val="black">
                    <a:tint val="75000"/>
                  </a:prstClr>
                </a:solidFill>
              </a:rPr>
              <a:pPr/>
              <a:t>3/10/2022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4B81F4A-3F22-4026-BDA4-45EE1B6D08C5}"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824CC2-F33D-435E-8693-2487D047FE4C}" type="slidenum">
              <a:rPr lang="el-GR" smtClean="0"/>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A10AF3-A35E-4471-8A13-3DC5563EED9F}" type="datetime1">
              <a:rPr lang="el-GR" smtClean="0">
                <a:solidFill>
                  <a:prstClr val="black">
                    <a:tint val="75000"/>
                  </a:prstClr>
                </a:solidFill>
              </a:rPr>
              <a:pPr/>
              <a:t>3/10/2022</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9758465-83F3-4930-95A1-85D0EC9E6D6B}" type="datetime1">
              <a:rPr lang="el-GR" smtClean="0">
                <a:solidFill>
                  <a:prstClr val="black">
                    <a:tint val="75000"/>
                  </a:prstClr>
                </a:solidFill>
              </a:rPr>
              <a:pPr/>
              <a:t>3/10/2022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BCD5CA1-43AA-47FB-9774-C535B5CC9772}" type="datetime1">
              <a:rPr lang="el-GR" smtClean="0">
                <a:solidFill>
                  <a:prstClr val="black">
                    <a:tint val="75000"/>
                  </a:prstClr>
                </a:solidFill>
              </a:rPr>
              <a:pPr/>
              <a:t>3/10/2022</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cSld name="Τίτλος, Αντικείμενο και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457201" y="277816"/>
            <a:ext cx="8229600" cy="1139825"/>
          </a:xfrm>
        </p:spPr>
        <p:txBody>
          <a:bodyPr/>
          <a:lstStyle/>
          <a:p>
            <a:r>
              <a:rPr lang="el-GR" smtClean="0"/>
              <a:t>Kλικ για επεξεργασία του τίτλου</a:t>
            </a:r>
            <a:endParaRPr lang="el-GR"/>
          </a:p>
        </p:txBody>
      </p:sp>
      <p:sp>
        <p:nvSpPr>
          <p:cNvPr id="3" name="Content Placeholder 2"/>
          <p:cNvSpPr>
            <a:spLocks noGrp="1"/>
          </p:cNvSpPr>
          <p:nvPr>
            <p:ph sz="half" idx="1"/>
          </p:nvPr>
        </p:nvSpPr>
        <p:spPr>
          <a:xfrm>
            <a:off x="457201" y="1600203"/>
            <a:ext cx="4038600" cy="453072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648201" y="1600203"/>
            <a:ext cx="4038600" cy="453072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12"/>
          <p:cNvSpPr>
            <a:spLocks noGrp="1" noChangeArrowheads="1"/>
          </p:cNvSpPr>
          <p:nvPr>
            <p:ph type="dt" sz="half" idx="10"/>
          </p:nvPr>
        </p:nvSpPr>
        <p:spPr>
          <a:ln/>
        </p:spPr>
        <p:txBody>
          <a:bodyPr/>
          <a:lstStyle>
            <a:lvl1pPr>
              <a:defRPr/>
            </a:lvl1pPr>
          </a:lstStyle>
          <a:p>
            <a:pPr>
              <a:defRPr/>
            </a:pPr>
            <a:fld id="{21DF537B-A933-4249-978B-8D94F0F85514}" type="datetime1">
              <a:rPr lang="el-GR" smtClean="0">
                <a:solidFill>
                  <a:prstClr val="black">
                    <a:tint val="75000"/>
                  </a:prstClr>
                </a:solidFill>
              </a:rPr>
              <a:pPr>
                <a:defRPr/>
              </a:pPr>
              <a:t>3/10/2022</a:t>
            </a:fld>
            <a:endParaRPr lang="el-GR">
              <a:solidFill>
                <a:prstClr val="black">
                  <a:tint val="75000"/>
                </a:prstClr>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l-GR">
              <a:solidFill>
                <a:prstClr val="black">
                  <a:tint val="75000"/>
                </a:prstClr>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649DEDEE-66B9-4631-87C2-31DAB7D4FA7A}"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xmlns="" val="1770292196"/>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457200" y="6245225"/>
            <a:ext cx="2133600" cy="476250"/>
          </a:xfrm>
        </p:spPr>
        <p:txBody>
          <a:bodyPr/>
          <a:lstStyle>
            <a:lvl1pPr>
              <a:defRPr/>
            </a:lvl1pPr>
          </a:lstStyle>
          <a:p>
            <a:fld id="{13D68800-5CFD-492B-9D3D-DC8FA5D48F83}" type="datetime1">
              <a:rPr lang="el-GR" smtClean="0">
                <a:solidFill>
                  <a:prstClr val="black">
                    <a:tint val="75000"/>
                  </a:prstClr>
                </a:solidFill>
              </a:rPr>
              <a:pPr/>
              <a:t>3/10/2022</a:t>
            </a:fld>
            <a:endParaRPr lang="el-GR">
              <a:solidFill>
                <a:prstClr val="black">
                  <a:tint val="75000"/>
                </a:prstClr>
              </a:solidFill>
            </a:endParaRP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a:xfrm>
            <a:off x="6553200" y="6245225"/>
            <a:ext cx="2133600" cy="476250"/>
          </a:xfrm>
        </p:spPr>
        <p:txBody>
          <a:bodyPr/>
          <a:lstStyle>
            <a:lvl1pPr>
              <a:defRPr/>
            </a:lvl1pPr>
          </a:lstStyle>
          <a:p>
            <a:fld id="{0B7473F5-2CFD-4390-B30F-22E53F33839D}" type="slidenum">
              <a:rPr lang="el-GR">
                <a:solidFill>
                  <a:prstClr val="black">
                    <a:tint val="75000"/>
                  </a:prstClr>
                </a:solidFill>
              </a:rPr>
              <a:pPr/>
              <a:t>‹#›</a:t>
            </a:fld>
            <a:endParaRPr lang="el-GR">
              <a:solidFill>
                <a:prstClr val="black">
                  <a:tint val="75000"/>
                </a:prstClr>
              </a:solidFill>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D716EF1-001F-4E03-8C9D-B37BB4D7E6F8}"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824CC2-F33D-435E-8693-2487D047FE4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FA80465-CFBD-4C2A-B5D2-CD9B0539CC01}" type="datetime1">
              <a:rPr lang="el-GR" smtClean="0"/>
              <a:pPr/>
              <a:t>3/10/2022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C824CC2-F33D-435E-8693-2487D047FE4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37D3AE0-A7F9-47C1-9E77-481ED8832D7D}" type="datetime1">
              <a:rPr lang="el-GR" smtClean="0"/>
              <a:pPr/>
              <a:t>3/10/2022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C824CC2-F33D-435E-8693-2487D047FE4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80959C6-42F0-4B08-91B4-E5C59CB1DE9A}" type="datetime1">
              <a:rPr lang="el-GR" smtClean="0"/>
              <a:pPr/>
              <a:t>3/10/2022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C824CC2-F33D-435E-8693-2487D047FE4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905019E-A9CE-49B6-B12D-308D3B89D38A}" type="datetime1">
              <a:rPr lang="el-GR" smtClean="0"/>
              <a:pPr/>
              <a:t>3/10/2022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C824CC2-F33D-435E-8693-2487D047FE4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A29E9C5-EC3A-447B-B578-3FB8D1052038}" type="datetime1">
              <a:rPr lang="el-GR" smtClean="0"/>
              <a:pPr/>
              <a:t>3/10/2022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C824CC2-F33D-435E-8693-2487D047FE4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C6ACBDC-A409-4420-B14C-8ECD065F9578}" type="datetime1">
              <a:rPr lang="el-GR" smtClean="0"/>
              <a:pPr/>
              <a:t>3/10/2022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C824CC2-F33D-435E-8693-2487D047FE4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C87CC-5653-44D6-8E63-6D2F94A10599}" type="datetime1">
              <a:rPr lang="el-GR" smtClean="0"/>
              <a:pPr/>
              <a:t>3/10/2022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824CC2-F33D-435E-8693-2487D047FE4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C1F06-7CE2-4F1C-B9C7-2CD15145B2DC}" type="datetime1">
              <a:rPr lang="el-GR" smtClean="0">
                <a:solidFill>
                  <a:prstClr val="black">
                    <a:tint val="75000"/>
                  </a:prstClr>
                </a:solidFill>
              </a:rPr>
              <a:pPr/>
              <a:t>3/10/2022</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913782-6F30-4646-A534-9690A8C08349}" type="slidenum">
              <a:rPr lang="el-GR" smtClean="0">
                <a:solidFill>
                  <a:prstClr val="black">
                    <a:tint val="75000"/>
                  </a:prstClr>
                </a:solidFill>
              </a: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spd="med"/>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AC824CC2-F33D-435E-8693-2487D047FE4C}" type="slidenum">
              <a:rPr lang="el-GR" smtClean="0"/>
              <a:pPr/>
              <a:t>1</a:t>
            </a:fld>
            <a:endParaRPr lang="el-GR"/>
          </a:p>
        </p:txBody>
      </p:sp>
      <p:sp>
        <p:nvSpPr>
          <p:cNvPr id="4" name="3 - Ορθογώνιο"/>
          <p:cNvSpPr/>
          <p:nvPr/>
        </p:nvSpPr>
        <p:spPr>
          <a:xfrm>
            <a:off x="2411760" y="2564904"/>
            <a:ext cx="3833998" cy="461665"/>
          </a:xfrm>
          <a:prstGeom prst="rect">
            <a:avLst/>
          </a:prstGeom>
        </p:spPr>
        <p:txBody>
          <a:bodyPr wrap="none">
            <a:spAutoFit/>
          </a:bodyPr>
          <a:lstStyle/>
          <a:p>
            <a:r>
              <a:rPr lang="el-GR" sz="2400" b="1" dirty="0" smtClean="0"/>
              <a:t>Κύτταρο: η μονάδα της ζωής</a:t>
            </a:r>
            <a:endParaRPr lang="el-GR"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980728"/>
            <a:ext cx="7776864" cy="1015663"/>
          </a:xfrm>
          <a:prstGeom prst="rect">
            <a:avLst/>
          </a:prstGeom>
        </p:spPr>
        <p:txBody>
          <a:bodyPr wrap="square">
            <a:spAutoFit/>
          </a:bodyPr>
          <a:lstStyle/>
          <a:p>
            <a:r>
              <a:rPr lang="en-US" sz="2000" b="1" dirty="0" smtClean="0">
                <a:solidFill>
                  <a:srgbClr val="FF0000"/>
                </a:solidFill>
              </a:rPr>
              <a:t> </a:t>
            </a:r>
            <a:r>
              <a:rPr lang="el-GR" sz="2000" b="1" dirty="0" smtClean="0">
                <a:solidFill>
                  <a:srgbClr val="FF0000"/>
                </a:solidFill>
              </a:rPr>
              <a:t>Τα </a:t>
            </a:r>
            <a:r>
              <a:rPr lang="el-GR" sz="2000" b="1" dirty="0" err="1" smtClean="0"/>
              <a:t>ριβοσώματα</a:t>
            </a:r>
            <a:r>
              <a:rPr lang="el-GR" sz="2000" b="1" dirty="0" smtClean="0">
                <a:solidFill>
                  <a:srgbClr val="FF0000"/>
                </a:solidFill>
              </a:rPr>
              <a:t> είναι τα οργανίδια στα οποία γίνεται η σύνθεση των πρωτεϊνών</a:t>
            </a:r>
            <a:r>
              <a:rPr lang="el-GR" sz="2000" dirty="0" smtClean="0"/>
              <a:t>. Αποτελούνται από πρωτεΐνες και RNA.  </a:t>
            </a:r>
            <a:r>
              <a:rPr lang="el-GR" sz="2000" dirty="0" err="1" smtClean="0"/>
              <a:t>Ριβοσώματα</a:t>
            </a:r>
            <a:r>
              <a:rPr lang="el-GR" sz="2000" dirty="0" smtClean="0"/>
              <a:t> υπάρχουν επίσης ελεύθερα στο κυτταρόπλασμα. </a:t>
            </a:r>
            <a:endParaRPr lang="el-GR" sz="2000" dirty="0"/>
          </a:p>
        </p:txBody>
      </p:sp>
      <p:pic>
        <p:nvPicPr>
          <p:cNvPr id="5122" name="Picture 2" descr="C:\Documents and Settings\tselentis\Τα έγγραφά μου\Downloads\img2_34.jpg"/>
          <p:cNvPicPr>
            <a:picLocks noChangeAspect="1" noChangeArrowheads="1"/>
          </p:cNvPicPr>
          <p:nvPr/>
        </p:nvPicPr>
        <p:blipFill>
          <a:blip r:embed="rId2" cstate="print"/>
          <a:srcRect l="4337" t="7669" r="39654"/>
          <a:stretch>
            <a:fillRect/>
          </a:stretch>
        </p:blipFill>
        <p:spPr bwMode="auto">
          <a:xfrm>
            <a:off x="2426128" y="2348880"/>
            <a:ext cx="3905104" cy="3640934"/>
          </a:xfrm>
          <a:prstGeom prst="rect">
            <a:avLst/>
          </a:prstGeom>
          <a:noFill/>
        </p:spPr>
      </p:pic>
      <p:sp>
        <p:nvSpPr>
          <p:cNvPr id="4" name="3 - Θέση αριθμού διαφάνειας"/>
          <p:cNvSpPr>
            <a:spLocks noGrp="1"/>
          </p:cNvSpPr>
          <p:nvPr>
            <p:ph type="sldNum" sz="quarter" idx="12"/>
          </p:nvPr>
        </p:nvSpPr>
        <p:spPr/>
        <p:txBody>
          <a:bodyPr/>
          <a:lstStyle/>
          <a:p>
            <a:fld id="{AC824CC2-F33D-435E-8693-2487D047FE4C}" type="slidenum">
              <a:rPr lang="el-GR" smtClean="0"/>
              <a:pPr/>
              <a:t>10</a:t>
            </a:fld>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33" name="Picture 13"/>
          <p:cNvPicPr>
            <a:picLocks noChangeAspect="1" noChangeArrowheads="1"/>
          </p:cNvPicPr>
          <p:nvPr/>
        </p:nvPicPr>
        <p:blipFill>
          <a:blip r:embed="rId3" cstate="print"/>
          <a:srcRect/>
          <a:stretch>
            <a:fillRect/>
          </a:stretch>
        </p:blipFill>
        <p:spPr bwMode="auto">
          <a:xfrm>
            <a:off x="3275851" y="476668"/>
            <a:ext cx="4115946" cy="3485143"/>
          </a:xfrm>
          <a:prstGeom prst="rect">
            <a:avLst/>
          </a:prstGeom>
          <a:noFill/>
          <a:ln w="9525">
            <a:noFill/>
            <a:miter lim="800000"/>
            <a:headEnd/>
            <a:tailEnd/>
          </a:ln>
        </p:spPr>
      </p:pic>
      <p:sp>
        <p:nvSpPr>
          <p:cNvPr id="56337" name="Rectangle 17"/>
          <p:cNvSpPr>
            <a:spLocks noChangeArrowheads="1"/>
          </p:cNvSpPr>
          <p:nvPr/>
        </p:nvSpPr>
        <p:spPr bwMode="auto">
          <a:xfrm>
            <a:off x="899592" y="2348880"/>
            <a:ext cx="2160240" cy="576064"/>
          </a:xfrm>
          <a:prstGeom prst="rect">
            <a:avLst/>
          </a:prstGeom>
          <a:noFill/>
          <a:ln w="9525">
            <a:noFill/>
            <a:miter lim="800000"/>
            <a:headEnd/>
            <a:tailEnd/>
          </a:ln>
          <a:effectLst/>
        </p:spPr>
        <p:txBody>
          <a:bodyPr/>
          <a:lstStyle/>
          <a:p>
            <a:pPr marL="182563" indent="-182563">
              <a:spcBef>
                <a:spcPct val="20000"/>
              </a:spcBef>
              <a:tabLst>
                <a:tab pos="625475" algn="l"/>
                <a:tab pos="1431925" algn="l"/>
              </a:tabLst>
              <a:defRPr/>
            </a:pPr>
            <a:r>
              <a:rPr lang="el-GR" sz="2000" dirty="0" smtClean="0">
                <a:effectLst>
                  <a:outerShdw blurRad="38100" dist="38100" dir="2700000" algn="tl">
                    <a:srgbClr val="C0C0C0"/>
                  </a:outerShdw>
                </a:effectLst>
              </a:rPr>
              <a:t>Σύμπλεγμα </a:t>
            </a:r>
            <a:r>
              <a:rPr lang="en-US" sz="2000" dirty="0" smtClean="0">
                <a:effectLst>
                  <a:outerShdw blurRad="38100" dist="38100" dir="2700000" algn="tl">
                    <a:srgbClr val="C0C0C0"/>
                  </a:outerShdw>
                </a:effectLst>
              </a:rPr>
              <a:t>Golgi</a:t>
            </a:r>
            <a:r>
              <a:rPr lang="el-GR" sz="2000" dirty="0" smtClean="0">
                <a:effectLst>
                  <a:outerShdw blurRad="38100" dist="38100" dir="2700000" algn="tl">
                    <a:srgbClr val="C0C0C0"/>
                  </a:outerShdw>
                </a:effectLst>
              </a:rPr>
              <a:t>         </a:t>
            </a:r>
            <a:endParaRPr lang="el-GR" sz="2000" dirty="0">
              <a:effectLst>
                <a:outerShdw blurRad="38100" dist="38100" dir="2700000" algn="tl">
                  <a:srgbClr val="C0C0C0"/>
                </a:outerShdw>
              </a:effectLst>
            </a:endParaRPr>
          </a:p>
          <a:p>
            <a:pPr marL="182563" indent="-182563">
              <a:spcBef>
                <a:spcPct val="20000"/>
              </a:spcBef>
              <a:tabLst>
                <a:tab pos="625475" algn="l"/>
                <a:tab pos="1431925" algn="l"/>
              </a:tabLst>
              <a:defRPr/>
            </a:pPr>
            <a:endParaRPr lang="en-US" sz="800" dirty="0"/>
          </a:p>
        </p:txBody>
      </p:sp>
      <p:cxnSp>
        <p:nvCxnSpPr>
          <p:cNvPr id="10" name="9 - Ευθύγραμμο βέλος σύνδεσης"/>
          <p:cNvCxnSpPr/>
          <p:nvPr/>
        </p:nvCxnSpPr>
        <p:spPr>
          <a:xfrm flipV="1">
            <a:off x="2915816" y="1700808"/>
            <a:ext cx="1008112" cy="86409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4 - Ορθογώνιο"/>
          <p:cNvSpPr/>
          <p:nvPr/>
        </p:nvSpPr>
        <p:spPr>
          <a:xfrm>
            <a:off x="323528" y="4509120"/>
            <a:ext cx="8424936" cy="1015663"/>
          </a:xfrm>
          <a:prstGeom prst="rect">
            <a:avLst/>
          </a:prstGeom>
        </p:spPr>
        <p:txBody>
          <a:bodyPr wrap="square">
            <a:spAutoFit/>
          </a:bodyPr>
          <a:lstStyle/>
          <a:p>
            <a:r>
              <a:rPr lang="en-US" sz="2000" b="1" dirty="0" smtClean="0"/>
              <a:t> </a:t>
            </a:r>
            <a:r>
              <a:rPr lang="el-GR" sz="2000" b="1" dirty="0" smtClean="0"/>
              <a:t>Σύμπλεγμα </a:t>
            </a:r>
            <a:r>
              <a:rPr lang="el-GR" sz="2000" b="1" dirty="0" err="1" smtClean="0"/>
              <a:t>Golgi</a:t>
            </a:r>
            <a:r>
              <a:rPr lang="el-GR" sz="2000" b="1" dirty="0" smtClean="0"/>
              <a:t>:</a:t>
            </a:r>
            <a:r>
              <a:rPr lang="el-GR" sz="2000" dirty="0" smtClean="0"/>
              <a:t> Το σύμπλεγμα αυτό αποτελείται από ένα σύνολο παράλληλων πεπλατυσμένων σάκων στους οποίους οι πρωτεΐνες, μετά τη σύνθεσή τους, τροποποιούνται και παίρνουν την τελική τους μορφή.</a:t>
            </a:r>
            <a:endParaRPr lang="el-GR" sz="2000" dirty="0"/>
          </a:p>
        </p:txBody>
      </p:sp>
      <p:sp>
        <p:nvSpPr>
          <p:cNvPr id="6" name="5 - Ορθογώνιο"/>
          <p:cNvSpPr/>
          <p:nvPr/>
        </p:nvSpPr>
        <p:spPr>
          <a:xfrm>
            <a:off x="5580112" y="260648"/>
            <a:ext cx="1584176"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6300192" y="3068960"/>
            <a:ext cx="1584176"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Ορθογώνιο"/>
          <p:cNvSpPr/>
          <p:nvPr/>
        </p:nvSpPr>
        <p:spPr>
          <a:xfrm>
            <a:off x="3059832" y="3645024"/>
            <a:ext cx="1584176"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Θέση αριθμού διαφάνειας"/>
          <p:cNvSpPr>
            <a:spLocks noGrp="1"/>
          </p:cNvSpPr>
          <p:nvPr>
            <p:ph type="sldNum" sz="quarter" idx="12"/>
          </p:nvPr>
        </p:nvSpPr>
        <p:spPr/>
        <p:txBody>
          <a:bodyPr/>
          <a:lstStyle/>
          <a:p>
            <a:fld id="{AC824CC2-F33D-435E-8693-2487D047FE4C}" type="slidenum">
              <a:rPr lang="el-GR" smtClean="0"/>
              <a:pPr/>
              <a:t>11</a:t>
            </a:fld>
            <a:endParaRPr lang="el-G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6337">
                                            <p:txEl>
                                              <p:pRg st="0" end="0"/>
                                            </p:txEl>
                                          </p:spTgt>
                                        </p:tgtEl>
                                        <p:attrNameLst>
                                          <p:attrName>style.visibility</p:attrName>
                                        </p:attrNameLst>
                                      </p:cBhvr>
                                      <p:to>
                                        <p:strVal val="visible"/>
                                      </p:to>
                                    </p:set>
                                    <p:animEffect transition="in" filter="dissolve">
                                      <p:cBhvr>
                                        <p:cTn id="7" dur="500"/>
                                        <p:tgtEl>
                                          <p:spTgt spid="56337">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6333"/>
                                        </p:tgtEl>
                                        <p:attrNameLst>
                                          <p:attrName>style.visibility</p:attrName>
                                        </p:attrNameLst>
                                      </p:cBhvr>
                                      <p:to>
                                        <p:strVal val="visible"/>
                                      </p:to>
                                    </p:set>
                                    <p:animEffect transition="in" filter="dissolve">
                                      <p:cBhvr>
                                        <p:cTn id="10" dur="500"/>
                                        <p:tgtEl>
                                          <p:spTgt spid="563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5085184"/>
            <a:ext cx="7704856" cy="1323439"/>
          </a:xfrm>
          <a:prstGeom prst="rect">
            <a:avLst/>
          </a:prstGeom>
        </p:spPr>
        <p:txBody>
          <a:bodyPr wrap="square">
            <a:spAutoFit/>
          </a:bodyPr>
          <a:lstStyle/>
          <a:p>
            <a:r>
              <a:rPr lang="en-US" sz="2000" b="1" dirty="0" smtClean="0"/>
              <a:t> </a:t>
            </a:r>
            <a:r>
              <a:rPr lang="el-GR" sz="2000" b="1" dirty="0" err="1" smtClean="0"/>
              <a:t>Λυσοσώματα</a:t>
            </a:r>
            <a:r>
              <a:rPr lang="el-GR" sz="2000" b="1" dirty="0" smtClean="0"/>
              <a:t>:</a:t>
            </a:r>
            <a:r>
              <a:rPr lang="el-GR" sz="2000" dirty="0" smtClean="0"/>
              <a:t> Έχουν σφαιρικό σχήμα και περιέχουν δραστικά ένζυμα, τα οποία συντελούν στη διάσπαση ουσιών, π.χ. πρωτεϊνών, αλλά και μικροοργανισμών, όπως είναι, για παράδειγμα, τα διάφορα μικρόβια που μολύνουν τον οργανισμό μας.</a:t>
            </a:r>
            <a:endParaRPr lang="el-GR" sz="2000" dirty="0"/>
          </a:p>
        </p:txBody>
      </p:sp>
      <p:pic>
        <p:nvPicPr>
          <p:cNvPr id="7170" name="Picture 2" descr="C:\Documents and Settings\tselentis\Τα έγγραφά μου\Downloads\lysosome-function.jpg"/>
          <p:cNvPicPr>
            <a:picLocks noChangeAspect="1" noChangeArrowheads="1"/>
          </p:cNvPicPr>
          <p:nvPr/>
        </p:nvPicPr>
        <p:blipFill>
          <a:blip r:embed="rId2" cstate="print"/>
          <a:srcRect l="1829" t="3436" r="4115" b="2863"/>
          <a:stretch>
            <a:fillRect/>
          </a:stretch>
        </p:blipFill>
        <p:spPr bwMode="auto">
          <a:xfrm>
            <a:off x="1259632" y="260648"/>
            <a:ext cx="5924672" cy="4712392"/>
          </a:xfrm>
          <a:prstGeom prst="rect">
            <a:avLst/>
          </a:prstGeom>
          <a:noFill/>
        </p:spPr>
      </p:pic>
      <p:sp>
        <p:nvSpPr>
          <p:cNvPr id="4" name="3 - Θέση αριθμού διαφάνειας"/>
          <p:cNvSpPr>
            <a:spLocks noGrp="1"/>
          </p:cNvSpPr>
          <p:nvPr>
            <p:ph type="sldNum" sz="quarter" idx="12"/>
          </p:nvPr>
        </p:nvSpPr>
        <p:spPr/>
        <p:txBody>
          <a:bodyPr/>
          <a:lstStyle/>
          <a:p>
            <a:fld id="{AC824CC2-F33D-435E-8693-2487D047FE4C}" type="slidenum">
              <a:rPr lang="el-GR" smtClean="0"/>
              <a:pPr/>
              <a:t>12</a:t>
            </a:fld>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Documents and Settings\tselentis\Τα έγγραφά μου\Downloads\12-14-638.jpg"/>
          <p:cNvPicPr>
            <a:picLocks noChangeAspect="1" noChangeArrowheads="1"/>
          </p:cNvPicPr>
          <p:nvPr/>
        </p:nvPicPr>
        <p:blipFill>
          <a:blip r:embed="rId2" cstate="print"/>
          <a:srcRect t="3945"/>
          <a:stretch>
            <a:fillRect/>
          </a:stretch>
        </p:blipFill>
        <p:spPr bwMode="auto">
          <a:xfrm>
            <a:off x="1547664" y="188640"/>
            <a:ext cx="5712333" cy="4119536"/>
          </a:xfrm>
          <a:prstGeom prst="rect">
            <a:avLst/>
          </a:prstGeom>
          <a:noFill/>
        </p:spPr>
      </p:pic>
      <p:sp>
        <p:nvSpPr>
          <p:cNvPr id="3" name="2 - Ορθογώνιο"/>
          <p:cNvSpPr/>
          <p:nvPr/>
        </p:nvSpPr>
        <p:spPr>
          <a:xfrm>
            <a:off x="251520" y="4303455"/>
            <a:ext cx="8640960" cy="2246769"/>
          </a:xfrm>
          <a:prstGeom prst="rect">
            <a:avLst/>
          </a:prstGeom>
        </p:spPr>
        <p:txBody>
          <a:bodyPr wrap="square">
            <a:spAutoFit/>
          </a:bodyPr>
          <a:lstStyle/>
          <a:p>
            <a:r>
              <a:rPr lang="el-GR" sz="2000" b="1" dirty="0" err="1" smtClean="0"/>
              <a:t>Κενοτόπια</a:t>
            </a:r>
            <a:r>
              <a:rPr lang="el-GR" sz="2000" b="1" dirty="0" smtClean="0"/>
              <a:t>:</a:t>
            </a:r>
            <a:r>
              <a:rPr lang="el-GR" sz="2000" dirty="0" smtClean="0"/>
              <a:t> Είναι </a:t>
            </a:r>
            <a:r>
              <a:rPr lang="el-GR" sz="2000" dirty="0" err="1" smtClean="0"/>
              <a:t>κυστίδια</a:t>
            </a:r>
            <a:r>
              <a:rPr lang="el-GR" sz="2000" dirty="0" smtClean="0"/>
              <a:t> που περιέχουν ένα υδατώδες υγρό. Χαρακτηριστικά </a:t>
            </a:r>
            <a:r>
              <a:rPr lang="el-GR" sz="2000" dirty="0" err="1" smtClean="0"/>
              <a:t>κενοτόπια</a:t>
            </a:r>
            <a:r>
              <a:rPr lang="el-GR" sz="2000" dirty="0" smtClean="0"/>
              <a:t> είναι τα </a:t>
            </a:r>
            <a:r>
              <a:rPr lang="el-GR" sz="2000" b="1" dirty="0" smtClean="0"/>
              <a:t>πεπτικά</a:t>
            </a:r>
            <a:r>
              <a:rPr lang="el-GR" sz="2000" dirty="0" smtClean="0"/>
              <a:t>, τα οποία συναντάμε στα ζωικά κύτταρα, και τα </a:t>
            </a:r>
            <a:r>
              <a:rPr lang="el-GR" sz="2000" b="1" dirty="0" smtClean="0"/>
              <a:t>χυμοτόπια</a:t>
            </a:r>
            <a:r>
              <a:rPr lang="el-GR" sz="2000" dirty="0" smtClean="0"/>
              <a:t>, τα οποία συναντάμε στα φυτικά κύτταρα. Τα πεπτικά </a:t>
            </a:r>
            <a:r>
              <a:rPr lang="el-GR" sz="2000" dirty="0" err="1" smtClean="0"/>
              <a:t>κενοτόπια</a:t>
            </a:r>
            <a:r>
              <a:rPr lang="el-GR" sz="2000" dirty="0" smtClean="0"/>
              <a:t> σχηματίζονται όταν εισέρχονται στο ζωικό κύτταρο τροφικά σωματίδια ή μικροοργανισμοί που, στη συνέχεια, θα χρησιμοποιηθούν ή θα καταστραφούν. Τα χυμοτόπια αποτελούν αποθήκες θρεπτικών ουσιών για το φυτικό κύτταρο και καταλαμβάνουν το μεγαλύτερο μέρος του.</a:t>
            </a:r>
            <a:endParaRPr lang="el-GR" sz="2000" dirty="0"/>
          </a:p>
        </p:txBody>
      </p:sp>
      <p:sp>
        <p:nvSpPr>
          <p:cNvPr id="4" name="3 - Θέση αριθμού διαφάνειας"/>
          <p:cNvSpPr>
            <a:spLocks noGrp="1"/>
          </p:cNvSpPr>
          <p:nvPr>
            <p:ph type="sldNum" sz="quarter" idx="12"/>
          </p:nvPr>
        </p:nvSpPr>
        <p:spPr/>
        <p:txBody>
          <a:bodyPr/>
          <a:lstStyle/>
          <a:p>
            <a:fld id="{AC824CC2-F33D-435E-8693-2487D047FE4C}" type="slidenum">
              <a:rPr lang="el-GR" smtClean="0"/>
              <a:pPr/>
              <a:t>13</a:t>
            </a:fld>
            <a:endParaRPr lang="el-GR"/>
          </a:p>
        </p:txBody>
      </p:sp>
      <p:sp>
        <p:nvSpPr>
          <p:cNvPr id="5" name="4 - Ορθογώνιο"/>
          <p:cNvSpPr/>
          <p:nvPr/>
        </p:nvSpPr>
        <p:spPr>
          <a:xfrm>
            <a:off x="6300192" y="1628800"/>
            <a:ext cx="914400"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331640" y="2204864"/>
            <a:ext cx="6408712" cy="1938992"/>
          </a:xfrm>
          <a:prstGeom prst="rect">
            <a:avLst/>
          </a:prstGeom>
        </p:spPr>
        <p:txBody>
          <a:bodyPr wrap="square">
            <a:spAutoFit/>
          </a:bodyPr>
          <a:lstStyle/>
          <a:p>
            <a:r>
              <a:rPr lang="en-US" sz="2000" dirty="0" smtClean="0"/>
              <a:t>  </a:t>
            </a:r>
            <a:r>
              <a:rPr lang="el-GR" sz="2000" dirty="0" smtClean="0"/>
              <a:t>Μία από τις επιθυμίες των ερευνητών στις αναζητήσεις τους κατά τη διάρκεια των αιώνων ήταν και η κατανόηση της δομής και των λειτουργιών των οργανισμών. </a:t>
            </a:r>
            <a:endParaRPr lang="en-US" sz="2000" dirty="0" smtClean="0"/>
          </a:p>
          <a:p>
            <a:r>
              <a:rPr lang="en-US" sz="2000" dirty="0" smtClean="0"/>
              <a:t>  </a:t>
            </a:r>
            <a:r>
              <a:rPr lang="el-GR" sz="2000" dirty="0" smtClean="0"/>
              <a:t>Το 1665 ο Ρόμπερτ </a:t>
            </a:r>
            <a:r>
              <a:rPr lang="el-GR" sz="2000" dirty="0" err="1" smtClean="0"/>
              <a:t>Χουκ</a:t>
            </a:r>
            <a:r>
              <a:rPr lang="el-GR" sz="2000" dirty="0" smtClean="0"/>
              <a:t>, παρατηρώντας με το μικροσκόπιό του λεπτές τομές φελλού, μίλησε πρώτη φορά για </a:t>
            </a:r>
            <a:r>
              <a:rPr lang="el-GR" sz="2000" b="1" dirty="0" smtClean="0"/>
              <a:t>κύτταρα</a:t>
            </a:r>
            <a:r>
              <a:rPr lang="el-GR" sz="2000" dirty="0" smtClean="0"/>
              <a:t>.</a:t>
            </a:r>
            <a:endParaRPr lang="el-GR" sz="2000" dirty="0"/>
          </a:p>
        </p:txBody>
      </p:sp>
      <p:sp>
        <p:nvSpPr>
          <p:cNvPr id="3" name="2 - Θέση αριθμού διαφάνειας"/>
          <p:cNvSpPr>
            <a:spLocks noGrp="1"/>
          </p:cNvSpPr>
          <p:nvPr>
            <p:ph type="sldNum" sz="quarter" idx="12"/>
          </p:nvPr>
        </p:nvSpPr>
        <p:spPr/>
        <p:txBody>
          <a:bodyPr/>
          <a:lstStyle/>
          <a:p>
            <a:fld id="{AC824CC2-F33D-435E-8693-2487D047FE4C}" type="slidenum">
              <a:rPr lang="el-GR" smtClean="0"/>
              <a:pPr/>
              <a:t>2</a:t>
            </a:fld>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a:xfrm>
            <a:off x="0" y="44450"/>
            <a:ext cx="9144000" cy="765175"/>
          </a:xfrm>
        </p:spPr>
        <p:txBody>
          <a:bodyPr/>
          <a:lstStyle/>
          <a:p>
            <a:r>
              <a:rPr lang="el-GR" sz="2400" b="1">
                <a:solidFill>
                  <a:srgbClr val="000099"/>
                </a:solidFill>
                <a:effectLst>
                  <a:outerShdw blurRad="38100" dist="38100" dir="2700000" algn="tl">
                    <a:srgbClr val="C0C0C0"/>
                  </a:outerShdw>
                </a:effectLst>
                <a:latin typeface="Verdana" pitchFamily="34" charset="0"/>
              </a:rPr>
              <a:t>Τ</a:t>
            </a:r>
            <a:r>
              <a:rPr lang="en-US" sz="2400" b="1">
                <a:solidFill>
                  <a:srgbClr val="000099"/>
                </a:solidFill>
                <a:effectLst>
                  <a:outerShdw blurRad="38100" dist="38100" dir="2700000" algn="tl">
                    <a:srgbClr val="C0C0C0"/>
                  </a:outerShdw>
                </a:effectLst>
                <a:latin typeface="Verdana" pitchFamily="34" charset="0"/>
              </a:rPr>
              <a:t>O </a:t>
            </a:r>
            <a:r>
              <a:rPr lang="el-GR" sz="2400" b="1">
                <a:solidFill>
                  <a:srgbClr val="000099"/>
                </a:solidFill>
                <a:effectLst>
                  <a:outerShdw blurRad="38100" dist="38100" dir="2700000" algn="tl">
                    <a:srgbClr val="C0C0C0"/>
                  </a:outerShdw>
                </a:effectLst>
                <a:latin typeface="Verdana" pitchFamily="34" charset="0"/>
              </a:rPr>
              <a:t>ΒΙΒΛΙΟ</a:t>
            </a:r>
            <a:r>
              <a:rPr lang="en-US" sz="2400" b="1">
                <a:solidFill>
                  <a:srgbClr val="000099"/>
                </a:solidFill>
                <a:effectLst>
                  <a:outerShdw blurRad="38100" dist="38100" dir="2700000" algn="tl">
                    <a:srgbClr val="C0C0C0"/>
                  </a:outerShdw>
                </a:effectLst>
                <a:latin typeface="Verdana" pitchFamily="34" charset="0"/>
              </a:rPr>
              <a:t> TOY ROBERT HOOKE</a:t>
            </a:r>
            <a:br>
              <a:rPr lang="en-US" sz="2400" b="1">
                <a:solidFill>
                  <a:srgbClr val="000099"/>
                </a:solidFill>
                <a:effectLst>
                  <a:outerShdw blurRad="38100" dist="38100" dir="2700000" algn="tl">
                    <a:srgbClr val="C0C0C0"/>
                  </a:outerShdw>
                </a:effectLst>
                <a:latin typeface="Verdana" pitchFamily="34" charset="0"/>
              </a:rPr>
            </a:br>
            <a:r>
              <a:rPr lang="el-GR" sz="2000" b="1">
                <a:solidFill>
                  <a:srgbClr val="000099"/>
                </a:solidFill>
                <a:effectLst>
                  <a:outerShdw blurRad="38100" dist="38100" dir="2700000" algn="tl">
                    <a:srgbClr val="C0C0C0"/>
                  </a:outerShdw>
                </a:effectLst>
                <a:latin typeface="Verdana" pitchFamily="34" charset="0"/>
              </a:rPr>
              <a:t>ΛΟΝΔΙΝΟ 1</a:t>
            </a:r>
            <a:r>
              <a:rPr lang="en-US" sz="2000" b="1">
                <a:solidFill>
                  <a:srgbClr val="000099"/>
                </a:solidFill>
                <a:effectLst>
                  <a:outerShdw blurRad="38100" dist="38100" dir="2700000" algn="tl">
                    <a:srgbClr val="C0C0C0"/>
                  </a:outerShdw>
                </a:effectLst>
                <a:latin typeface="Verdana" pitchFamily="34" charset="0"/>
              </a:rPr>
              <a:t>6</a:t>
            </a:r>
            <a:r>
              <a:rPr lang="el-GR" sz="2000" b="1">
                <a:solidFill>
                  <a:srgbClr val="000099"/>
                </a:solidFill>
                <a:effectLst>
                  <a:outerShdw blurRad="38100" dist="38100" dir="2700000" algn="tl">
                    <a:srgbClr val="C0C0C0"/>
                  </a:outerShdw>
                </a:effectLst>
                <a:latin typeface="Verdana" pitchFamily="34" charset="0"/>
              </a:rPr>
              <a:t>6</a:t>
            </a:r>
            <a:r>
              <a:rPr lang="en-US" sz="2000" b="1">
                <a:solidFill>
                  <a:srgbClr val="000099"/>
                </a:solidFill>
                <a:effectLst>
                  <a:outerShdw blurRad="38100" dist="38100" dir="2700000" algn="tl">
                    <a:srgbClr val="C0C0C0"/>
                  </a:outerShdw>
                </a:effectLst>
                <a:latin typeface="Verdana" pitchFamily="34" charset="0"/>
              </a:rPr>
              <a:t>5</a:t>
            </a:r>
            <a:endParaRPr lang="el-GR" sz="2000" b="1">
              <a:solidFill>
                <a:srgbClr val="000099"/>
              </a:solidFill>
              <a:effectLst>
                <a:outerShdw blurRad="38100" dist="38100" dir="2700000" algn="tl">
                  <a:srgbClr val="C0C0C0"/>
                </a:outerShdw>
              </a:effectLst>
              <a:latin typeface="Verdana" pitchFamily="34" charset="0"/>
            </a:endParaRPr>
          </a:p>
        </p:txBody>
      </p:sp>
      <p:sp>
        <p:nvSpPr>
          <p:cNvPr id="260099" name="Rectangle 3"/>
          <p:cNvSpPr>
            <a:spLocks noGrp="1" noChangeArrowheads="1"/>
          </p:cNvSpPr>
          <p:nvPr>
            <p:ph type="body" idx="1"/>
          </p:nvPr>
        </p:nvSpPr>
        <p:spPr>
          <a:xfrm>
            <a:off x="0" y="909638"/>
            <a:ext cx="3419475" cy="863600"/>
          </a:xfrm>
        </p:spPr>
        <p:txBody>
          <a:bodyPr/>
          <a:lstStyle/>
          <a:p>
            <a:pPr marL="185738" indent="-185738">
              <a:buNone/>
            </a:pPr>
            <a:r>
              <a:rPr lang="en-US" sz="1600" b="1" dirty="0" smtClean="0">
                <a:latin typeface="Verdana" pitchFamily="34" charset="0"/>
              </a:rPr>
              <a:t>   </a:t>
            </a:r>
            <a:r>
              <a:rPr lang="el-GR" sz="1600" b="1" dirty="0" smtClean="0">
                <a:latin typeface="Verdana" pitchFamily="34" charset="0"/>
              </a:rPr>
              <a:t>Παρατήρησε</a:t>
            </a:r>
            <a:r>
              <a:rPr lang="el-GR" sz="1600" b="1" dirty="0">
                <a:latin typeface="Verdana" pitchFamily="34" charset="0"/>
              </a:rPr>
              <a:t>,</a:t>
            </a:r>
            <a:r>
              <a:rPr lang="el-GR" sz="1600" b="1" dirty="0">
                <a:solidFill>
                  <a:schemeClr val="bg1"/>
                </a:solidFill>
                <a:latin typeface="Verdana" pitchFamily="34" charset="0"/>
              </a:rPr>
              <a:t> </a:t>
            </a:r>
            <a:r>
              <a:rPr lang="el-GR" sz="1600" b="1" dirty="0">
                <a:solidFill>
                  <a:schemeClr val="hlink"/>
                </a:solidFill>
                <a:effectLst>
                  <a:outerShdw blurRad="38100" dist="38100" dir="2700000" algn="tl">
                    <a:srgbClr val="C0C0C0"/>
                  </a:outerShdw>
                </a:effectLst>
                <a:latin typeface="Verdana" pitchFamily="34" charset="0"/>
              </a:rPr>
              <a:t>λεπτές τομές φελλού</a:t>
            </a:r>
            <a:r>
              <a:rPr lang="el-GR" sz="1600" b="1" dirty="0">
                <a:solidFill>
                  <a:schemeClr val="bg1"/>
                </a:solidFill>
                <a:latin typeface="Verdana" pitchFamily="34" charset="0"/>
              </a:rPr>
              <a:t> </a:t>
            </a:r>
            <a:r>
              <a:rPr lang="el-GR" sz="1600" b="1" dirty="0">
                <a:latin typeface="Verdana" pitchFamily="34" charset="0"/>
              </a:rPr>
              <a:t>και όχι ζωντανά κύτταρα</a:t>
            </a:r>
            <a:r>
              <a:rPr lang="el-GR" sz="1600" b="1" dirty="0">
                <a:effectLst>
                  <a:outerShdw blurRad="38100" dist="38100" dir="2700000" algn="tl">
                    <a:srgbClr val="C0C0C0"/>
                  </a:outerShdw>
                </a:effectLst>
                <a:latin typeface="Verdana" pitchFamily="34" charset="0"/>
              </a:rPr>
              <a:t>  </a:t>
            </a:r>
            <a:endParaRPr lang="el-GR" sz="1600" b="1" dirty="0">
              <a:latin typeface="Verdana" pitchFamily="34" charset="0"/>
            </a:endParaRPr>
          </a:p>
        </p:txBody>
      </p:sp>
      <p:pic>
        <p:nvPicPr>
          <p:cNvPr id="260100" name="Picture 4" descr="[Title Page]"/>
          <p:cNvPicPr>
            <a:picLocks noChangeAspect="1" noChangeArrowheads="1"/>
          </p:cNvPicPr>
          <p:nvPr/>
        </p:nvPicPr>
        <p:blipFill>
          <a:blip r:embed="rId3" cstate="print"/>
          <a:srcRect/>
          <a:stretch>
            <a:fillRect/>
          </a:stretch>
        </p:blipFill>
        <p:spPr bwMode="auto">
          <a:xfrm>
            <a:off x="684213" y="1916113"/>
            <a:ext cx="3219450" cy="4292600"/>
          </a:xfrm>
          <a:prstGeom prst="rect">
            <a:avLst/>
          </a:prstGeom>
          <a:noFill/>
        </p:spPr>
      </p:pic>
      <p:pic>
        <p:nvPicPr>
          <p:cNvPr id="260101" name="Picture 5" descr="cells"/>
          <p:cNvPicPr>
            <a:picLocks noChangeAspect="1" noChangeArrowheads="1"/>
          </p:cNvPicPr>
          <p:nvPr/>
        </p:nvPicPr>
        <p:blipFill>
          <a:blip r:embed="rId4" cstate="print">
            <a:lum bright="-6000" contrast="6000"/>
          </a:blip>
          <a:srcRect/>
          <a:stretch>
            <a:fillRect/>
          </a:stretch>
        </p:blipFill>
        <p:spPr bwMode="auto">
          <a:xfrm>
            <a:off x="4356100" y="836613"/>
            <a:ext cx="4575175" cy="5446712"/>
          </a:xfrm>
          <a:prstGeom prst="rect">
            <a:avLst/>
          </a:prstGeom>
          <a:noFill/>
        </p:spPr>
      </p:pic>
      <p:sp>
        <p:nvSpPr>
          <p:cNvPr id="6" name="5 - Θέση αριθμού διαφάνειας"/>
          <p:cNvSpPr>
            <a:spLocks noGrp="1"/>
          </p:cNvSpPr>
          <p:nvPr>
            <p:ph type="sldNum" sz="quarter" idx="12"/>
          </p:nvPr>
        </p:nvSpPr>
        <p:spPr/>
        <p:txBody>
          <a:bodyPr/>
          <a:lstStyle/>
          <a:p>
            <a:fld id="{5A913782-6F30-4646-A534-9690A8C08349}" type="slidenum">
              <a:rPr lang="el-GR" smtClean="0">
                <a:solidFill>
                  <a:prstClr val="black">
                    <a:tint val="75000"/>
                  </a:prstClr>
                </a:solidFill>
              </a:rPr>
              <a:pPr/>
              <a:t>3</a:t>
            </a:fld>
            <a:endParaRPr lang="el-GR">
              <a:solidFill>
                <a:prstClr val="black">
                  <a:tint val="75000"/>
                </a:prst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60100"/>
                                        </p:tgtEl>
                                        <p:attrNameLst>
                                          <p:attrName>style.visibility</p:attrName>
                                        </p:attrNameLst>
                                      </p:cBhvr>
                                      <p:to>
                                        <p:strVal val="visible"/>
                                      </p:to>
                                    </p:set>
                                    <p:animEffect transition="in" filter="dissolve">
                                      <p:cBhvr>
                                        <p:cTn id="7" dur="500"/>
                                        <p:tgtEl>
                                          <p:spTgt spid="26010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60099">
                                            <p:txEl>
                                              <p:pRg st="0" end="0"/>
                                            </p:txEl>
                                          </p:spTgt>
                                        </p:tgtEl>
                                        <p:attrNameLst>
                                          <p:attrName>style.visibility</p:attrName>
                                        </p:attrNameLst>
                                      </p:cBhvr>
                                      <p:to>
                                        <p:strVal val="visible"/>
                                      </p:to>
                                    </p:set>
                                    <p:animEffect transition="in" filter="dissolve">
                                      <p:cBhvr>
                                        <p:cTn id="12" dur="500"/>
                                        <p:tgtEl>
                                          <p:spTgt spid="260099">
                                            <p:txEl>
                                              <p:pRg st="0" end="0"/>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260101"/>
                                        </p:tgtEl>
                                        <p:attrNameLst>
                                          <p:attrName>style.visibility</p:attrName>
                                        </p:attrNameLst>
                                      </p:cBhvr>
                                      <p:to>
                                        <p:strVal val="visible"/>
                                      </p:to>
                                    </p:set>
                                    <p:animEffect transition="in" filter="dissolve">
                                      <p:cBhvr>
                                        <p:cTn id="15" dur="500"/>
                                        <p:tgtEl>
                                          <p:spTgt spid="260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99592" y="1124744"/>
            <a:ext cx="7560840" cy="1323439"/>
          </a:xfrm>
          <a:prstGeom prst="rect">
            <a:avLst/>
          </a:prstGeom>
        </p:spPr>
        <p:txBody>
          <a:bodyPr wrap="square">
            <a:spAutoFit/>
          </a:bodyPr>
          <a:lstStyle/>
          <a:p>
            <a:r>
              <a:rPr lang="en-US" sz="2000" dirty="0" smtClean="0"/>
              <a:t>  </a:t>
            </a:r>
            <a:r>
              <a:rPr lang="el-GR" sz="2000" dirty="0" smtClean="0"/>
              <a:t>Πολύ αργότερα διατυπώθηκε η </a:t>
            </a:r>
            <a:r>
              <a:rPr lang="el-GR" sz="2000" b="1" dirty="0" smtClean="0"/>
              <a:t>κυτταρική θεωρία</a:t>
            </a:r>
            <a:r>
              <a:rPr lang="el-GR" sz="2000" dirty="0" smtClean="0"/>
              <a:t>, σύμφωνα με την οποία </a:t>
            </a:r>
            <a:r>
              <a:rPr lang="el-GR" sz="2000" b="1" dirty="0" smtClean="0">
                <a:solidFill>
                  <a:srgbClr val="FF0000"/>
                </a:solidFill>
              </a:rPr>
              <a:t>η θεμελιώδης δομική και λειτουργική μονάδα όλων των οργανισμών είναι το </a:t>
            </a:r>
            <a:r>
              <a:rPr lang="el-GR" sz="2000" b="1" u="sng" dirty="0" smtClean="0">
                <a:solidFill>
                  <a:srgbClr val="FF0000"/>
                </a:solidFill>
              </a:rPr>
              <a:t>κύτταρο</a:t>
            </a:r>
            <a:r>
              <a:rPr lang="el-GR" sz="2000" b="1" dirty="0" smtClean="0">
                <a:solidFill>
                  <a:srgbClr val="FF0000"/>
                </a:solidFill>
              </a:rPr>
              <a:t>, καθώς και ότι κάθε κύτταρο προέρχεται από ένα άλλο κύτταρο</a:t>
            </a:r>
            <a:r>
              <a:rPr lang="en-US" sz="2000" b="1" dirty="0" smtClean="0">
                <a:solidFill>
                  <a:srgbClr val="FF0000"/>
                </a:solidFill>
              </a:rPr>
              <a:t>.</a:t>
            </a:r>
            <a:endParaRPr lang="el-GR" sz="2000" b="1" dirty="0">
              <a:solidFill>
                <a:srgbClr val="FF0000"/>
              </a:solidFill>
            </a:endParaRPr>
          </a:p>
        </p:txBody>
      </p:sp>
      <p:sp>
        <p:nvSpPr>
          <p:cNvPr id="4" name="3 - Ορθογώνιο"/>
          <p:cNvSpPr/>
          <p:nvPr/>
        </p:nvSpPr>
        <p:spPr>
          <a:xfrm>
            <a:off x="827584" y="2708920"/>
            <a:ext cx="7560840" cy="2554545"/>
          </a:xfrm>
          <a:prstGeom prst="rect">
            <a:avLst/>
          </a:prstGeom>
        </p:spPr>
        <p:txBody>
          <a:bodyPr wrap="square">
            <a:spAutoFit/>
          </a:bodyPr>
          <a:lstStyle/>
          <a:p>
            <a:r>
              <a:rPr lang="el-GR" dirty="0" smtClean="0"/>
              <a:t>   </a:t>
            </a:r>
            <a:r>
              <a:rPr lang="el-GR" sz="2000" dirty="0" smtClean="0"/>
              <a:t>Με τη βοήθεια του οπτικού και του ηλεκτρονικού μικροσκοπίου έχουμε πλέον ερευνήσει τα κύτταρα των μονοκύτταρων και των πολυκύτταρων οργανισμών. Έχουμε μελετήσει τη δομή και τη λειτουργία τους και έχουμε διαπιστώσει ότι εμφανίζουν πολλές ομοιότητες αλλά και αρκετές διαφορές. </a:t>
            </a:r>
          </a:p>
          <a:p>
            <a:r>
              <a:rPr lang="el-GR" sz="2000" dirty="0" smtClean="0"/>
              <a:t>  Τα κύτταρα διακρίνονται σε </a:t>
            </a:r>
            <a:r>
              <a:rPr lang="el-GR" sz="2000" b="1" dirty="0" err="1" smtClean="0"/>
              <a:t>προκαρυωτικά</a:t>
            </a:r>
            <a:r>
              <a:rPr lang="el-GR" sz="2000" dirty="0" smtClean="0"/>
              <a:t> και </a:t>
            </a:r>
            <a:r>
              <a:rPr lang="el-GR" sz="2000" b="1" dirty="0" err="1" smtClean="0"/>
              <a:t>ευκαρυωτικά</a:t>
            </a:r>
            <a:r>
              <a:rPr lang="el-GR" sz="2000" dirty="0" smtClean="0"/>
              <a:t> με βάση κυρίως την ύπαρξη ή όχι πυρηνικής μεμβράνης, η οποία περιβάλλει το γενετικό τους υλικό.</a:t>
            </a:r>
            <a:endParaRPr lang="el-GR" sz="2000" dirty="0"/>
          </a:p>
        </p:txBody>
      </p:sp>
      <p:sp>
        <p:nvSpPr>
          <p:cNvPr id="5" name="4 - Θέση αριθμού διαφάνειας"/>
          <p:cNvSpPr>
            <a:spLocks noGrp="1"/>
          </p:cNvSpPr>
          <p:nvPr>
            <p:ph type="sldNum" sz="quarter" idx="12"/>
          </p:nvPr>
        </p:nvSpPr>
        <p:spPr/>
        <p:txBody>
          <a:bodyPr/>
          <a:lstStyle/>
          <a:p>
            <a:fld id="{AC824CC2-F33D-435E-8693-2487D047FE4C}" type="slidenum">
              <a:rPr lang="el-GR" smtClean="0"/>
              <a:pPr/>
              <a:t>4</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lide(fromBottom)">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548680"/>
            <a:ext cx="7992888" cy="2862322"/>
          </a:xfrm>
          <a:prstGeom prst="rect">
            <a:avLst/>
          </a:prstGeom>
        </p:spPr>
        <p:txBody>
          <a:bodyPr wrap="square">
            <a:spAutoFit/>
          </a:bodyPr>
          <a:lstStyle/>
          <a:p>
            <a:r>
              <a:rPr lang="en-US" sz="2000" dirty="0" smtClean="0"/>
              <a:t>   </a:t>
            </a:r>
            <a:r>
              <a:rPr lang="el-GR" sz="2000" dirty="0" smtClean="0"/>
              <a:t>Τα </a:t>
            </a:r>
            <a:r>
              <a:rPr lang="el-GR" sz="2000" dirty="0" err="1" smtClean="0"/>
              <a:t>ευκαρυωτικά</a:t>
            </a:r>
            <a:r>
              <a:rPr lang="el-GR" sz="2000" dirty="0" smtClean="0"/>
              <a:t> κύτταρα διαφέρουν αρκετά μεταξύ τους, έχουν όμως και ορισμένα κοινά χαρακτηριστικά.</a:t>
            </a:r>
            <a:endParaRPr lang="en-US" sz="2000" dirty="0" smtClean="0"/>
          </a:p>
          <a:p>
            <a:r>
              <a:rPr lang="en-US" sz="2000" dirty="0" smtClean="0"/>
              <a:t>  </a:t>
            </a:r>
            <a:r>
              <a:rPr lang="el-GR" sz="2000" dirty="0" smtClean="0"/>
              <a:t> Κάθε </a:t>
            </a:r>
            <a:r>
              <a:rPr lang="el-GR" sz="2000" dirty="0" err="1" smtClean="0"/>
              <a:t>ευκαρυωτικό</a:t>
            </a:r>
            <a:r>
              <a:rPr lang="el-GR" sz="2000" dirty="0" smtClean="0"/>
              <a:t> κύτταρο περιβάλλεται από την </a:t>
            </a:r>
            <a:r>
              <a:rPr lang="el-GR" sz="2000" b="1" dirty="0" smtClean="0"/>
              <a:t>πλασματική μεμβράνη</a:t>
            </a:r>
            <a:r>
              <a:rPr lang="el-GR" sz="2000" dirty="0" smtClean="0"/>
              <a:t>, η οποία δομείται από λιπίδια και πρωτεΐνες. Η πλασματική μεμβράνη διαχωρίζει και εξατομικεύει το κύτταρο από το περιβάλλον του. Ο ρόλος της όμως δεν περιορίζεται στο να είναι ένα απλό σύνορο.</a:t>
            </a:r>
            <a:r>
              <a:rPr lang="en-US" sz="2000" dirty="0" smtClean="0"/>
              <a:t> </a:t>
            </a:r>
            <a:r>
              <a:rPr lang="el-GR" sz="2000" dirty="0" smtClean="0"/>
              <a:t>Ελέγχει επιπλέον ποιες ουσίες εισέρχονται ή εξέρχονται από το κύτταρο εξυπηρετώντας την επικοινωνία του με το περιβάλλον.</a:t>
            </a:r>
            <a:endParaRPr lang="en-US" sz="2000" dirty="0" smtClean="0"/>
          </a:p>
          <a:p>
            <a:endParaRPr lang="el-GR" sz="2000" dirty="0"/>
          </a:p>
        </p:txBody>
      </p:sp>
      <p:pic>
        <p:nvPicPr>
          <p:cNvPr id="65538" name="Picture 2"/>
          <p:cNvPicPr>
            <a:picLocks noChangeAspect="1" noChangeArrowheads="1"/>
          </p:cNvPicPr>
          <p:nvPr/>
        </p:nvPicPr>
        <p:blipFill>
          <a:blip r:embed="rId2" cstate="print"/>
          <a:srcRect/>
          <a:stretch>
            <a:fillRect/>
          </a:stretch>
        </p:blipFill>
        <p:spPr bwMode="auto">
          <a:xfrm>
            <a:off x="2843807" y="3284982"/>
            <a:ext cx="3821714" cy="3355745"/>
          </a:xfrm>
          <a:prstGeom prst="rect">
            <a:avLst/>
          </a:prstGeom>
          <a:noFill/>
          <a:ln w="9525">
            <a:miter lim="800000"/>
            <a:headEnd/>
            <a:tailEnd/>
          </a:ln>
          <a:effectLst/>
        </p:spPr>
      </p:pic>
      <p:sp>
        <p:nvSpPr>
          <p:cNvPr id="4" name="3 - Ορθογώνιο"/>
          <p:cNvSpPr/>
          <p:nvPr/>
        </p:nvSpPr>
        <p:spPr>
          <a:xfrm>
            <a:off x="5868144" y="6021288"/>
            <a:ext cx="2232248"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t>
            </a:r>
            <a:r>
              <a:rPr lang="el-GR" dirty="0" smtClean="0">
                <a:solidFill>
                  <a:schemeClr val="tx1"/>
                </a:solidFill>
              </a:rPr>
              <a:t>Πλασματική μεμβράνη</a:t>
            </a:r>
            <a:endParaRPr lang="el-GR" dirty="0"/>
          </a:p>
        </p:txBody>
      </p:sp>
      <p:sp>
        <p:nvSpPr>
          <p:cNvPr id="5" name="4 - Ορθογώνιο"/>
          <p:cNvSpPr/>
          <p:nvPr/>
        </p:nvSpPr>
        <p:spPr>
          <a:xfrm>
            <a:off x="5076056" y="3068960"/>
            <a:ext cx="1584176"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 name="6 - Ευθύγραμμο βέλος σύνδεσης"/>
          <p:cNvCxnSpPr/>
          <p:nvPr/>
        </p:nvCxnSpPr>
        <p:spPr>
          <a:xfrm flipH="1" flipV="1">
            <a:off x="5436096" y="5949280"/>
            <a:ext cx="576064"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7 - Θέση αριθμού διαφάνειας"/>
          <p:cNvSpPr>
            <a:spLocks noGrp="1"/>
          </p:cNvSpPr>
          <p:nvPr>
            <p:ph type="sldNum" sz="quarter" idx="12"/>
          </p:nvPr>
        </p:nvSpPr>
        <p:spPr/>
        <p:txBody>
          <a:bodyPr/>
          <a:lstStyle/>
          <a:p>
            <a:fld id="{AC824CC2-F33D-435E-8693-2487D047FE4C}" type="slidenum">
              <a:rPr lang="el-GR" smtClean="0"/>
              <a:pPr/>
              <a:t>5</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dissolve">
                                      <p:cBhvr>
                                        <p:cTn id="7" dur="500"/>
                                        <p:tgtEl>
                                          <p:spTgt spid="65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p:cNvPicPr>
            <a:picLocks noChangeAspect="1" noChangeArrowheads="1"/>
          </p:cNvPicPr>
          <p:nvPr/>
        </p:nvPicPr>
        <p:blipFill>
          <a:blip r:embed="rId2" cstate="print"/>
          <a:srcRect/>
          <a:stretch>
            <a:fillRect/>
          </a:stretch>
        </p:blipFill>
        <p:spPr bwMode="auto">
          <a:xfrm>
            <a:off x="4644008" y="2708920"/>
            <a:ext cx="3821714" cy="3355745"/>
          </a:xfrm>
          <a:prstGeom prst="rect">
            <a:avLst/>
          </a:prstGeom>
          <a:noFill/>
          <a:ln w="9525">
            <a:miter lim="800000"/>
            <a:headEnd/>
            <a:tailEnd/>
          </a:ln>
          <a:effectLst/>
        </p:spPr>
      </p:pic>
      <p:sp>
        <p:nvSpPr>
          <p:cNvPr id="6" name="5 - Ορθογώνιο"/>
          <p:cNvSpPr/>
          <p:nvPr/>
        </p:nvSpPr>
        <p:spPr>
          <a:xfrm>
            <a:off x="755576" y="476672"/>
            <a:ext cx="7920880" cy="2246769"/>
          </a:xfrm>
          <a:prstGeom prst="rect">
            <a:avLst/>
          </a:prstGeom>
        </p:spPr>
        <p:txBody>
          <a:bodyPr wrap="square">
            <a:spAutoFit/>
          </a:bodyPr>
          <a:lstStyle/>
          <a:p>
            <a:r>
              <a:rPr lang="en-US" dirty="0" smtClean="0"/>
              <a:t>  </a:t>
            </a:r>
            <a:r>
              <a:rPr lang="el-GR" sz="2000" dirty="0" smtClean="0"/>
              <a:t>Ο </a:t>
            </a:r>
            <a:r>
              <a:rPr lang="el-GR" sz="2000" b="1" dirty="0" smtClean="0"/>
              <a:t>πυρήνας</a:t>
            </a:r>
            <a:r>
              <a:rPr lang="el-GR" sz="2000" dirty="0" smtClean="0"/>
              <a:t> έχει, συνήθως, σχήμα σφαιρικό ή ωοειδές και αποτελεί το «κέντρο ελέγχου» του κυττάρου. Εκεί βρίσκεται το γενετικό υλικό (DNA) στο οποίο είναι καταγραμμένες οι πληροφορίες για όλα τα χαρακτηριστικά του κυττάρου (δομικά και λειτουργικά). </a:t>
            </a:r>
            <a:endParaRPr lang="en-US" sz="2000" dirty="0" smtClean="0"/>
          </a:p>
          <a:p>
            <a:r>
              <a:rPr lang="en-US" sz="2000" dirty="0" smtClean="0"/>
              <a:t> </a:t>
            </a:r>
            <a:r>
              <a:rPr lang="el-GR" sz="2000" dirty="0" smtClean="0"/>
              <a:t>Περιβάλλεται από διπλή μεμβράνη (πυρηνική) με ανοίγματα (πόρους), μέσω των οποίων γίνεται ανταλλαγή μορίων μεταξύ του πυρήνα και του υπόλοιπου κυττάρου.</a:t>
            </a:r>
            <a:endParaRPr lang="el-GR" sz="2000" dirty="0"/>
          </a:p>
        </p:txBody>
      </p:sp>
      <p:sp>
        <p:nvSpPr>
          <p:cNvPr id="4" name="3 - Ορθογώνιο"/>
          <p:cNvSpPr/>
          <p:nvPr/>
        </p:nvSpPr>
        <p:spPr>
          <a:xfrm>
            <a:off x="7559824" y="5445224"/>
            <a:ext cx="1404664"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Ορθογώνιο"/>
          <p:cNvSpPr/>
          <p:nvPr/>
        </p:nvSpPr>
        <p:spPr>
          <a:xfrm>
            <a:off x="6948264" y="2708920"/>
            <a:ext cx="158417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Πυρήνας</a:t>
            </a:r>
            <a:endParaRPr lang="el-GR" dirty="0">
              <a:solidFill>
                <a:schemeClr val="tx1"/>
              </a:solidFill>
            </a:endParaRPr>
          </a:p>
        </p:txBody>
      </p:sp>
      <p:cxnSp>
        <p:nvCxnSpPr>
          <p:cNvPr id="8" name="7 - Ευθύγραμμο βέλος σύνδεσης"/>
          <p:cNvCxnSpPr/>
          <p:nvPr/>
        </p:nvCxnSpPr>
        <p:spPr>
          <a:xfrm flipH="1">
            <a:off x="6300192" y="3429000"/>
            <a:ext cx="792088"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6 - Θέση αριθμού διαφάνειας"/>
          <p:cNvSpPr>
            <a:spLocks noGrp="1"/>
          </p:cNvSpPr>
          <p:nvPr>
            <p:ph type="sldNum" sz="quarter" idx="12"/>
          </p:nvPr>
        </p:nvSpPr>
        <p:spPr/>
        <p:txBody>
          <a:bodyPr/>
          <a:lstStyle/>
          <a:p>
            <a:fld id="{AC824CC2-F33D-435E-8693-2487D047FE4C}" type="slidenum">
              <a:rPr lang="el-GR" smtClean="0"/>
              <a:pPr/>
              <a:t>6</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6562"/>
                                        </p:tgtEl>
                                        <p:attrNameLst>
                                          <p:attrName>style.visibility</p:attrName>
                                        </p:attrNameLst>
                                      </p:cBhvr>
                                      <p:to>
                                        <p:strVal val="visible"/>
                                      </p:to>
                                    </p:set>
                                    <p:animEffect transition="in" filter="dissolve">
                                      <p:cBhvr>
                                        <p:cTn id="7" dur="500"/>
                                        <p:tgtEl>
                                          <p:spTgt spid="66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548680"/>
            <a:ext cx="8136904" cy="1015663"/>
          </a:xfrm>
          <a:prstGeom prst="rect">
            <a:avLst/>
          </a:prstGeom>
        </p:spPr>
        <p:txBody>
          <a:bodyPr wrap="square">
            <a:spAutoFit/>
          </a:bodyPr>
          <a:lstStyle/>
          <a:p>
            <a:r>
              <a:rPr lang="el-GR" sz="2000" dirty="0" smtClean="0"/>
              <a:t>  Τον χώρο ανάμεσα στην πλασματική μεμβράνη και στον πυρήνα καταλαμβάνει το </a:t>
            </a:r>
            <a:r>
              <a:rPr lang="el-GR" sz="2000" b="1" dirty="0" smtClean="0"/>
              <a:t>κυτταρόπλασμα</a:t>
            </a:r>
            <a:r>
              <a:rPr lang="el-GR" sz="2000" dirty="0" smtClean="0"/>
              <a:t>. Στο κυτταρόπλασμα υπάρχουν διάφορα οργανίδια, τα οποία επιτελούν τις διάφορες λειτουργίες του κυττάρου.</a:t>
            </a:r>
            <a:endParaRPr lang="el-GR" sz="2000" dirty="0"/>
          </a:p>
        </p:txBody>
      </p:sp>
      <p:pic>
        <p:nvPicPr>
          <p:cNvPr id="67586" name="Picture 2"/>
          <p:cNvPicPr>
            <a:picLocks noChangeAspect="1" noChangeArrowheads="1"/>
          </p:cNvPicPr>
          <p:nvPr/>
        </p:nvPicPr>
        <p:blipFill>
          <a:blip r:embed="rId2" cstate="print"/>
          <a:srcRect/>
          <a:stretch>
            <a:fillRect/>
          </a:stretch>
        </p:blipFill>
        <p:spPr bwMode="auto">
          <a:xfrm>
            <a:off x="2987824" y="2204864"/>
            <a:ext cx="2898857" cy="3551225"/>
          </a:xfrm>
          <a:prstGeom prst="rect">
            <a:avLst/>
          </a:prstGeom>
          <a:noFill/>
          <a:ln w="9525">
            <a:miter lim="800000"/>
            <a:headEnd/>
            <a:tailEnd/>
          </a:ln>
          <a:effectLst/>
        </p:spPr>
      </p:pic>
      <p:sp>
        <p:nvSpPr>
          <p:cNvPr id="4" name="3 - Θέση αριθμού διαφάνειας"/>
          <p:cNvSpPr>
            <a:spLocks noGrp="1"/>
          </p:cNvSpPr>
          <p:nvPr>
            <p:ph type="sldNum" sz="quarter" idx="12"/>
          </p:nvPr>
        </p:nvSpPr>
        <p:spPr/>
        <p:txBody>
          <a:bodyPr/>
          <a:lstStyle/>
          <a:p>
            <a:fld id="{AC824CC2-F33D-435E-8693-2487D047FE4C}" type="slidenum">
              <a:rPr lang="el-GR" smtClean="0"/>
              <a:pPr/>
              <a:t>7</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dissolve">
                                      <p:cBhvr>
                                        <p:cTn id="7" dur="500"/>
                                        <p:tgtEl>
                                          <p:spTgt spid="675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476672"/>
            <a:ext cx="8136904" cy="1754326"/>
          </a:xfrm>
          <a:prstGeom prst="rect">
            <a:avLst/>
          </a:prstGeom>
        </p:spPr>
        <p:txBody>
          <a:bodyPr wrap="square">
            <a:spAutoFit/>
          </a:bodyPr>
          <a:lstStyle/>
          <a:p>
            <a:r>
              <a:rPr lang="en-US" b="1" dirty="0" smtClean="0"/>
              <a:t> </a:t>
            </a:r>
            <a:r>
              <a:rPr lang="el-GR" b="1" dirty="0" err="1" smtClean="0"/>
              <a:t>Ενδοπλασματικό</a:t>
            </a:r>
            <a:r>
              <a:rPr lang="el-GR" b="1" dirty="0" smtClean="0"/>
              <a:t> δίκτυο</a:t>
            </a:r>
            <a:endParaRPr lang="en-US" dirty="0" smtClean="0"/>
          </a:p>
          <a:p>
            <a:r>
              <a:rPr lang="en-US" dirty="0" smtClean="0"/>
              <a:t>   </a:t>
            </a:r>
            <a:r>
              <a:rPr lang="el-GR" dirty="0" smtClean="0"/>
              <a:t>Είναι ένα σύστημα μεμβρανών που συνδέονται με την πλασματική και την πυρηνική μεμβράνη. Αποτελεί ένα ενιαίο δίκτυο αγωγών και κύστεων, μέσω των οποίων εξασφαλίζεται η μεταφορά ουσιών σε όλα τα μέρη του κυττάρου. </a:t>
            </a:r>
            <a:endParaRPr lang="en-US" dirty="0" smtClean="0"/>
          </a:p>
          <a:p>
            <a:r>
              <a:rPr lang="en-US" dirty="0" smtClean="0"/>
              <a:t> </a:t>
            </a:r>
            <a:r>
              <a:rPr lang="el-GR" dirty="0" smtClean="0"/>
              <a:t>Στο ηλεκτρονικό μικροσκόπιο διακρίνουμε δύο μορφές </a:t>
            </a:r>
            <a:r>
              <a:rPr lang="el-GR" dirty="0" err="1" smtClean="0"/>
              <a:t>ενδοπλασματικού</a:t>
            </a:r>
            <a:r>
              <a:rPr lang="el-GR" dirty="0" smtClean="0"/>
              <a:t> δικτύου, το </a:t>
            </a:r>
            <a:r>
              <a:rPr lang="el-GR" b="1" dirty="0" smtClean="0"/>
              <a:t>αδρό</a:t>
            </a:r>
            <a:r>
              <a:rPr lang="el-GR" dirty="0" smtClean="0"/>
              <a:t> και το </a:t>
            </a:r>
            <a:r>
              <a:rPr lang="el-GR" b="1" dirty="0" smtClean="0"/>
              <a:t>λείο</a:t>
            </a:r>
            <a:r>
              <a:rPr lang="el-GR" dirty="0" smtClean="0"/>
              <a:t>. </a:t>
            </a:r>
            <a:endParaRPr lang="el-GR" dirty="0"/>
          </a:p>
        </p:txBody>
      </p:sp>
      <p:pic>
        <p:nvPicPr>
          <p:cNvPr id="4098" name="Picture 2" descr="C:\Documents and Settings\tselentis\Τα έγγραφά μου\Downloads\cell3.gif"/>
          <p:cNvPicPr>
            <a:picLocks noChangeAspect="1" noChangeArrowheads="1"/>
          </p:cNvPicPr>
          <p:nvPr/>
        </p:nvPicPr>
        <p:blipFill>
          <a:blip r:embed="rId2" cstate="print"/>
          <a:srcRect/>
          <a:stretch>
            <a:fillRect/>
          </a:stretch>
        </p:blipFill>
        <p:spPr bwMode="auto">
          <a:xfrm>
            <a:off x="1547664" y="2708920"/>
            <a:ext cx="5343525" cy="3267075"/>
          </a:xfrm>
          <a:prstGeom prst="rect">
            <a:avLst/>
          </a:prstGeom>
          <a:noFill/>
        </p:spPr>
      </p:pic>
      <p:sp>
        <p:nvSpPr>
          <p:cNvPr id="6" name="5 - Θέση αριθμού διαφάνειας"/>
          <p:cNvSpPr>
            <a:spLocks noGrp="1"/>
          </p:cNvSpPr>
          <p:nvPr>
            <p:ph type="sldNum" sz="quarter" idx="12"/>
          </p:nvPr>
        </p:nvSpPr>
        <p:spPr/>
        <p:txBody>
          <a:bodyPr/>
          <a:lstStyle/>
          <a:p>
            <a:fld id="{AC824CC2-F33D-435E-8693-2487D047FE4C}" type="slidenum">
              <a:rPr lang="el-GR" smtClean="0"/>
              <a:pPr/>
              <a:t>8</a:t>
            </a:fld>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1124744"/>
            <a:ext cx="8136904" cy="646331"/>
          </a:xfrm>
          <a:prstGeom prst="rect">
            <a:avLst/>
          </a:prstGeom>
        </p:spPr>
        <p:txBody>
          <a:bodyPr wrap="square">
            <a:spAutoFit/>
          </a:bodyPr>
          <a:lstStyle/>
          <a:p>
            <a:r>
              <a:rPr lang="en-US" dirty="0" smtClean="0"/>
              <a:t>  </a:t>
            </a:r>
            <a:r>
              <a:rPr lang="el-GR" dirty="0" smtClean="0"/>
              <a:t>Στην επιφάνεια του αδρού </a:t>
            </a:r>
            <a:r>
              <a:rPr lang="el-GR" dirty="0" err="1" smtClean="0"/>
              <a:t>ενδοπλασματικού</a:t>
            </a:r>
            <a:r>
              <a:rPr lang="el-GR" dirty="0" smtClean="0"/>
              <a:t> δικτύου υπάρχουν μικροί σχηματισμοί, τα </a:t>
            </a:r>
            <a:r>
              <a:rPr lang="el-GR" b="1" dirty="0" err="1" smtClean="0"/>
              <a:t>ριβοσώματα</a:t>
            </a:r>
            <a:r>
              <a:rPr lang="el-GR" dirty="0" smtClean="0"/>
              <a:t>, που του δίνουν όψη αδρή (τραχιά).</a:t>
            </a:r>
            <a:endParaRPr lang="el-GR" dirty="0"/>
          </a:p>
        </p:txBody>
      </p:sp>
      <p:pic>
        <p:nvPicPr>
          <p:cNvPr id="3" name="Picture 3" descr="C:\Documents and Settings\tselentis\Τα έγγραφά μου\Downloads\2.png"/>
          <p:cNvPicPr>
            <a:picLocks noChangeAspect="1" noChangeArrowheads="1"/>
          </p:cNvPicPr>
          <p:nvPr/>
        </p:nvPicPr>
        <p:blipFill>
          <a:blip r:embed="rId2" cstate="print"/>
          <a:srcRect t="18268"/>
          <a:stretch>
            <a:fillRect/>
          </a:stretch>
        </p:blipFill>
        <p:spPr bwMode="auto">
          <a:xfrm>
            <a:off x="1979712" y="2276872"/>
            <a:ext cx="4885715" cy="2387015"/>
          </a:xfrm>
          <a:prstGeom prst="rect">
            <a:avLst/>
          </a:prstGeom>
          <a:noFill/>
        </p:spPr>
      </p:pic>
      <p:sp>
        <p:nvSpPr>
          <p:cNvPr id="4" name="3 - Θέση αριθμού διαφάνειας"/>
          <p:cNvSpPr>
            <a:spLocks noGrp="1"/>
          </p:cNvSpPr>
          <p:nvPr>
            <p:ph type="sldNum" sz="quarter" idx="12"/>
          </p:nvPr>
        </p:nvSpPr>
        <p:spPr/>
        <p:txBody>
          <a:bodyPr/>
          <a:lstStyle/>
          <a:p>
            <a:fld id="{AC824CC2-F33D-435E-8693-2487D047FE4C}" type="slidenum">
              <a:rPr lang="el-GR" smtClean="0"/>
              <a:pPr/>
              <a:t>9</a:t>
            </a:fld>
            <a:endParaRPr 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265</Words>
  <Application>Microsoft Office PowerPoint</Application>
  <PresentationFormat>Προβολή στην οθόνη (4:3)</PresentationFormat>
  <Paragraphs>39</Paragraphs>
  <Slides>13</Slides>
  <Notes>2</Notes>
  <HiddenSlides>0</HiddenSlides>
  <MMClips>0</MMClips>
  <ScaleCrop>false</ScaleCrop>
  <HeadingPairs>
    <vt:vector size="4" baseType="variant">
      <vt:variant>
        <vt:lpstr>Θέμα</vt:lpstr>
      </vt:variant>
      <vt:variant>
        <vt:i4>2</vt:i4>
      </vt:variant>
      <vt:variant>
        <vt:lpstr>Τίτλοι διαφανειών</vt:lpstr>
      </vt:variant>
      <vt:variant>
        <vt:i4>13</vt:i4>
      </vt:variant>
    </vt:vector>
  </HeadingPairs>
  <TitlesOfParts>
    <vt:vector size="15" baseType="lpstr">
      <vt:lpstr>Θέμα του Office</vt:lpstr>
      <vt:lpstr>1_Θέμα του Office</vt:lpstr>
      <vt:lpstr>Διαφάνεια 1</vt:lpstr>
      <vt:lpstr>Διαφάνεια 2</vt:lpstr>
      <vt:lpstr>ΤO ΒΙΒΛΙΟ TOY ROBERT HOOKE ΛΟΝΔΙΝΟ 1665</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vector>
  </TitlesOfParts>
  <Company>Το όνομα της εταιρείας σας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Το όνομα χρήστη σας</dc:creator>
  <cp:lastModifiedBy>ΔΙΟΝΥΣΗΣ</cp:lastModifiedBy>
  <cp:revision>32</cp:revision>
  <dcterms:created xsi:type="dcterms:W3CDTF">2020-10-10T08:42:26Z</dcterms:created>
  <dcterms:modified xsi:type="dcterms:W3CDTF">2022-10-03T06:48:30Z</dcterms:modified>
</cp:coreProperties>
</file>