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00" r:id="rId2"/>
    <p:sldId id="258" r:id="rId3"/>
    <p:sldId id="262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87" r:id="rId12"/>
    <p:sldId id="280" r:id="rId13"/>
    <p:sldId id="281" r:id="rId14"/>
    <p:sldId id="282" r:id="rId15"/>
    <p:sldId id="283" r:id="rId16"/>
    <p:sldId id="284" r:id="rId17"/>
    <p:sldId id="268" r:id="rId18"/>
    <p:sldId id="269" r:id="rId19"/>
    <p:sldId id="285" r:id="rId20"/>
    <p:sldId id="270" r:id="rId21"/>
    <p:sldId id="271" r:id="rId22"/>
    <p:sldId id="272" r:id="rId23"/>
    <p:sldId id="273" r:id="rId24"/>
    <p:sldId id="274" r:id="rId25"/>
    <p:sldId id="286" r:id="rId26"/>
    <p:sldId id="275" r:id="rId27"/>
    <p:sldId id="276" r:id="rId28"/>
    <p:sldId id="277" r:id="rId29"/>
    <p:sldId id="278" r:id="rId30"/>
    <p:sldId id="288" r:id="rId31"/>
    <p:sldId id="290" r:id="rId32"/>
    <p:sldId id="291" r:id="rId33"/>
    <p:sldId id="297" r:id="rId34"/>
    <p:sldId id="298" r:id="rId35"/>
    <p:sldId id="293" r:id="rId36"/>
    <p:sldId id="294" r:id="rId37"/>
    <p:sldId id="299" r:id="rId3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289BC-BF1F-4C05-ABA1-52D927D80ACE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30C0D-31AA-404F-B0A5-6992B3E6E3F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ΥΔΡΑΥΛΙΚΟ ΠΙΕΣΤΗΡΙΟ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30C0D-31AA-404F-B0A5-6992B3E6E3FD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614F-4C5A-4C83-BF4C-D4E2F3243190}" type="datetimeFigureOut">
              <a:rPr lang="el-GR" smtClean="0"/>
              <a:pPr/>
              <a:t>24/2/2020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F2998-B358-40D2-811A-EC270C7D6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../BINTE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2555776" y="2708920"/>
            <a:ext cx="381635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74053" dir="19742175" algn="ctr" rotWithShape="0">
                    <a:srgbClr val="4D4D4D"/>
                  </a:outerShdw>
                </a:effectLst>
                <a:latin typeface="Courier New"/>
                <a:cs typeface="Courier New"/>
              </a:rPr>
              <a:t>ΕΝΕΡΓΕΙΑ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07704" y="1052736"/>
            <a:ext cx="5400600" cy="2664296"/>
          </a:xfrm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l-GR" sz="7200" b="1" dirty="0" smtClean="0">
                <a:latin typeface="Arial Black" pitchFamily="34" charset="0"/>
              </a:rPr>
              <a:t>ΕΡΓΟ</a:t>
            </a:r>
            <a:br>
              <a:rPr lang="el-GR" sz="7200" b="1" dirty="0" smtClean="0">
                <a:latin typeface="Arial Black" pitchFamily="34" charset="0"/>
              </a:rPr>
            </a:br>
            <a:r>
              <a:rPr lang="en-US" sz="9600" b="1" dirty="0" smtClean="0">
                <a:solidFill>
                  <a:srgbClr val="FFFF00"/>
                </a:solidFill>
                <a:latin typeface="Arial Black" pitchFamily="34" charset="0"/>
              </a:rPr>
              <a:t>W</a:t>
            </a:r>
            <a:r>
              <a:rPr lang="en-US" sz="7200" b="1" dirty="0" smtClean="0">
                <a:latin typeface="Arial Black" pitchFamily="34" charset="0"/>
              </a:rPr>
              <a:t>ork</a:t>
            </a:r>
            <a:endParaRPr lang="el-GR" sz="7200" b="1" dirty="0">
              <a:latin typeface="Arial Black" pitchFamily="34" charset="0"/>
            </a:endParaRPr>
          </a:p>
        </p:txBody>
      </p:sp>
      <p:sp>
        <p:nvSpPr>
          <p:cNvPr id="3" name="2 - Κύβος"/>
          <p:cNvSpPr/>
          <p:nvPr/>
        </p:nvSpPr>
        <p:spPr>
          <a:xfrm>
            <a:off x="2123728" y="4725144"/>
            <a:ext cx="1368152" cy="1008112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347864" y="5085184"/>
            <a:ext cx="936104" cy="360040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2699792" y="6021288"/>
            <a:ext cx="388843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- Κύβος"/>
          <p:cNvSpPr/>
          <p:nvPr/>
        </p:nvSpPr>
        <p:spPr>
          <a:xfrm>
            <a:off x="5940152" y="4725144"/>
            <a:ext cx="1368152" cy="1008112"/>
          </a:xfrm>
          <a:prstGeom prst="cube">
            <a:avLst/>
          </a:prstGeom>
          <a:solidFill>
            <a:srgbClr val="FFFF00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052736"/>
            <a:ext cx="4280535" cy="280035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619672" y="4005064"/>
            <a:ext cx="58326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Το κοριτσάκι της εικόνας ανυψώνει εύκολα τον πατέρα του. Όσο πιο κοντά βρίσκεται ο πατέρας στον άξονα περιστροφής, τόσο μικρότερη είναι δύναμη που ασκεί το κοριτσάκι. </a:t>
            </a:r>
            <a:endParaRPr lang="en-US" i="1" dirty="0" smtClean="0"/>
          </a:p>
          <a:p>
            <a:r>
              <a:rPr lang="en-US" i="1" dirty="0" smtClean="0"/>
              <a:t>  </a:t>
            </a:r>
            <a:r>
              <a:rPr lang="el-GR" i="1" dirty="0" smtClean="0"/>
              <a:t>Η ιδέα να συνδεθεί η δύναμη που ασκείται σε ένα σώμα με τη μετατόπιση αποδίδεται στον </a:t>
            </a:r>
            <a:r>
              <a:rPr lang="el-GR" b="1" i="1" dirty="0" smtClean="0">
                <a:solidFill>
                  <a:srgbClr val="FF0000"/>
                </a:solidFill>
              </a:rPr>
              <a:t>Αρχιμήδη</a:t>
            </a:r>
            <a:r>
              <a:rPr lang="el-GR" i="1" dirty="0" smtClean="0"/>
              <a:t> (3ος </a:t>
            </a:r>
            <a:r>
              <a:rPr lang="el-GR" i="1" dirty="0" err="1" smtClean="0"/>
              <a:t>π.Χ.</a:t>
            </a:r>
            <a:r>
              <a:rPr lang="el-GR" i="1" dirty="0" smtClean="0"/>
              <a:t> αιώνας) και στον </a:t>
            </a:r>
            <a:r>
              <a:rPr lang="el-GR" b="1" i="1" dirty="0" smtClean="0">
                <a:solidFill>
                  <a:srgbClr val="FF0000"/>
                </a:solidFill>
              </a:rPr>
              <a:t>Ήρωνα τον </a:t>
            </a:r>
            <a:r>
              <a:rPr lang="el-GR" b="1" i="1" dirty="0" err="1" smtClean="0">
                <a:solidFill>
                  <a:srgbClr val="FF0000"/>
                </a:solidFill>
              </a:rPr>
              <a:t>Αλεξανδρέα</a:t>
            </a:r>
            <a:r>
              <a:rPr lang="el-GR" b="1" i="1" dirty="0" smtClean="0">
                <a:solidFill>
                  <a:srgbClr val="FF0000"/>
                </a:solidFill>
              </a:rPr>
              <a:t> </a:t>
            </a:r>
            <a:r>
              <a:rPr lang="el-GR" i="1" dirty="0" smtClean="0"/>
              <a:t>(1ος </a:t>
            </a:r>
            <a:r>
              <a:rPr lang="el-GR" i="1" dirty="0" err="1" smtClean="0"/>
              <a:t>μ.Χ</a:t>
            </a:r>
            <a:r>
              <a:rPr lang="el-GR" i="1" dirty="0" smtClean="0"/>
              <a:t>. αιώνας).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0825" y="11588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dirty="0">
                <a:latin typeface="Arial" pitchFamily="34" charset="0"/>
              </a:rPr>
              <a:t> </a:t>
            </a:r>
            <a:r>
              <a:rPr lang="el-GR" sz="2800" dirty="0">
                <a:latin typeface="Comic Sans MS" pitchFamily="66" charset="0"/>
              </a:rPr>
              <a:t>η φύση δεν τσιγκουνεύεται τις δυνάμεις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5288" y="69215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Arial" pitchFamily="34" charset="0"/>
              </a:rPr>
              <a:t> </a:t>
            </a:r>
            <a:r>
              <a:rPr lang="el-GR">
                <a:latin typeface="Comic Sans MS" pitchFamily="66" charset="0"/>
              </a:rPr>
              <a:t>μας επιτρέπει να τις μεγαλώνουμε όσο θέλουμε</a:t>
            </a:r>
          </a:p>
        </p:txBody>
      </p:sp>
      <p:pic>
        <p:nvPicPr>
          <p:cNvPr id="6152" name="Picture 8" descr="all5"/>
          <p:cNvPicPr>
            <a:picLocks noChangeAspect="1" noChangeArrowheads="1"/>
          </p:cNvPicPr>
          <p:nvPr/>
        </p:nvPicPr>
        <p:blipFill>
          <a:blip r:embed="rId2" cstate="print"/>
          <a:srcRect l="63423" t="24686" r="2538" b="4628"/>
          <a:stretch>
            <a:fillRect/>
          </a:stretch>
        </p:blipFill>
        <p:spPr bwMode="auto">
          <a:xfrm>
            <a:off x="8388350" y="5661025"/>
            <a:ext cx="549275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126" name="Picture 9" descr="physicENERGY"/>
          <p:cNvPicPr>
            <a:picLocks noChangeAspect="1" noChangeArrowheads="1"/>
          </p:cNvPicPr>
          <p:nvPr/>
        </p:nvPicPr>
        <p:blipFill>
          <a:blip r:embed="rId3" cstate="print"/>
          <a:srcRect r="13818" b="37379"/>
          <a:stretch>
            <a:fillRect/>
          </a:stretch>
        </p:blipFill>
        <p:spPr bwMode="auto">
          <a:xfrm>
            <a:off x="250825" y="4581525"/>
            <a:ext cx="4840288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835150" y="1125538"/>
            <a:ext cx="3097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Arial" pitchFamily="34" charset="0"/>
              </a:rPr>
              <a:t> </a:t>
            </a:r>
            <a:r>
              <a:rPr lang="el-GR">
                <a:latin typeface="Comic Sans MS" pitchFamily="66" charset="0"/>
              </a:rPr>
              <a:t>με ένα μοχλό λόγου χάρη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1763713" y="4437063"/>
            <a:ext cx="503237" cy="1800225"/>
          </a:xfrm>
          <a:prstGeom prst="upArrow">
            <a:avLst>
              <a:gd name="adj1" fmla="val 50000"/>
              <a:gd name="adj2" fmla="val 8943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827088" y="1557338"/>
            <a:ext cx="3313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Arial" pitchFamily="34" charset="0"/>
              </a:rPr>
              <a:t> </a:t>
            </a:r>
            <a:r>
              <a:rPr lang="el-GR">
                <a:latin typeface="Comic Sans MS" pitchFamily="66" charset="0"/>
              </a:rPr>
              <a:t>ασκούμε στο ένα  άκρο </a:t>
            </a:r>
          </a:p>
          <a:p>
            <a:pPr algn="ctr"/>
            <a:r>
              <a:rPr lang="el-GR">
                <a:latin typeface="Comic Sans MS" pitchFamily="66" charset="0"/>
              </a:rPr>
              <a:t>του μοχλού δύναμη 10 Ν</a:t>
            </a: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7092950" y="4149725"/>
            <a:ext cx="1836738" cy="1223963"/>
          </a:xfrm>
          <a:prstGeom prst="cloudCallout">
            <a:avLst>
              <a:gd name="adj1" fmla="val 30727"/>
              <a:gd name="adj2" fmla="val 126653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l-GR" sz="1600">
                <a:latin typeface="Comic Sans MS" pitchFamily="66" charset="0"/>
              </a:rPr>
              <a:t>ή με ένα υδραυλικό πιεστήριο</a:t>
            </a:r>
          </a:p>
        </p:txBody>
      </p:sp>
      <p:sp>
        <p:nvSpPr>
          <p:cNvPr id="5131" name="Freeform 16"/>
          <p:cNvSpPr>
            <a:spLocks/>
          </p:cNvSpPr>
          <p:nvPr/>
        </p:nvSpPr>
        <p:spPr bwMode="auto">
          <a:xfrm>
            <a:off x="3995738" y="5084763"/>
            <a:ext cx="2087562" cy="1008062"/>
          </a:xfrm>
          <a:custGeom>
            <a:avLst/>
            <a:gdLst>
              <a:gd name="T0" fmla="*/ 2147483647 w 1344"/>
              <a:gd name="T1" fmla="*/ 2147483647 h 893"/>
              <a:gd name="T2" fmla="*/ 2147483647 w 1344"/>
              <a:gd name="T3" fmla="*/ 2147483647 h 893"/>
              <a:gd name="T4" fmla="*/ 2147483647 w 1344"/>
              <a:gd name="T5" fmla="*/ 2147483647 h 893"/>
              <a:gd name="T6" fmla="*/ 2147483647 w 1344"/>
              <a:gd name="T7" fmla="*/ 0 h 893"/>
              <a:gd name="T8" fmla="*/ 2147483647 w 1344"/>
              <a:gd name="T9" fmla="*/ 2147483647 h 893"/>
              <a:gd name="T10" fmla="*/ 2147483647 w 1344"/>
              <a:gd name="T11" fmla="*/ 2147483647 h 893"/>
              <a:gd name="T12" fmla="*/ 2147483647 w 1344"/>
              <a:gd name="T13" fmla="*/ 2147483647 h 893"/>
              <a:gd name="T14" fmla="*/ 2147483647 w 1344"/>
              <a:gd name="T15" fmla="*/ 2147483647 h 893"/>
              <a:gd name="T16" fmla="*/ 2147483647 w 1344"/>
              <a:gd name="T17" fmla="*/ 2147483647 h 893"/>
              <a:gd name="T18" fmla="*/ 2147483647 w 1344"/>
              <a:gd name="T19" fmla="*/ 2147483647 h 893"/>
              <a:gd name="T20" fmla="*/ 2147483647 w 1344"/>
              <a:gd name="T21" fmla="*/ 2147483647 h 893"/>
              <a:gd name="T22" fmla="*/ 2147483647 w 1344"/>
              <a:gd name="T23" fmla="*/ 2147483647 h 893"/>
              <a:gd name="T24" fmla="*/ 2147483647 w 1344"/>
              <a:gd name="T25" fmla="*/ 2147483647 h 893"/>
              <a:gd name="T26" fmla="*/ 2147483647 w 1344"/>
              <a:gd name="T27" fmla="*/ 2147483647 h 893"/>
              <a:gd name="T28" fmla="*/ 2147483647 w 1344"/>
              <a:gd name="T29" fmla="*/ 2147483647 h 893"/>
              <a:gd name="T30" fmla="*/ 2147483647 w 1344"/>
              <a:gd name="T31" fmla="*/ 2147483647 h 893"/>
              <a:gd name="T32" fmla="*/ 2147483647 w 1344"/>
              <a:gd name="T33" fmla="*/ 2147483647 h 893"/>
              <a:gd name="T34" fmla="*/ 2147483647 w 1344"/>
              <a:gd name="T35" fmla="*/ 2147483647 h 893"/>
              <a:gd name="T36" fmla="*/ 2147483647 w 1344"/>
              <a:gd name="T37" fmla="*/ 2147483647 h 893"/>
              <a:gd name="T38" fmla="*/ 2147483647 w 1344"/>
              <a:gd name="T39" fmla="*/ 2147483647 h 893"/>
              <a:gd name="T40" fmla="*/ 2147483647 w 1344"/>
              <a:gd name="T41" fmla="*/ 2147483647 h 893"/>
              <a:gd name="T42" fmla="*/ 2147483647 w 1344"/>
              <a:gd name="T43" fmla="*/ 2147483647 h 893"/>
              <a:gd name="T44" fmla="*/ 2147483647 w 1344"/>
              <a:gd name="T45" fmla="*/ 2147483647 h 893"/>
              <a:gd name="T46" fmla="*/ 2147483647 w 1344"/>
              <a:gd name="T47" fmla="*/ 2147483647 h 893"/>
              <a:gd name="T48" fmla="*/ 2147483647 w 1344"/>
              <a:gd name="T49" fmla="*/ 2147483647 h 893"/>
              <a:gd name="T50" fmla="*/ 0 w 1344"/>
              <a:gd name="T51" fmla="*/ 2147483647 h 893"/>
              <a:gd name="T52" fmla="*/ 2147483647 w 1344"/>
              <a:gd name="T53" fmla="*/ 2147483647 h 893"/>
              <a:gd name="T54" fmla="*/ 2147483647 w 1344"/>
              <a:gd name="T55" fmla="*/ 2147483647 h 893"/>
              <a:gd name="T56" fmla="*/ 2147483647 w 1344"/>
              <a:gd name="T57" fmla="*/ 2147483647 h 893"/>
              <a:gd name="T58" fmla="*/ 2147483647 w 1344"/>
              <a:gd name="T59" fmla="*/ 2147483647 h 893"/>
              <a:gd name="T60" fmla="*/ 2147483647 w 1344"/>
              <a:gd name="T61" fmla="*/ 2147483647 h 893"/>
              <a:gd name="T62" fmla="*/ 2147483647 w 1344"/>
              <a:gd name="T63" fmla="*/ 2147483647 h 893"/>
              <a:gd name="T64" fmla="*/ 2147483647 w 1344"/>
              <a:gd name="T65" fmla="*/ 2147483647 h 893"/>
              <a:gd name="T66" fmla="*/ 2147483647 w 1344"/>
              <a:gd name="T67" fmla="*/ 2147483647 h 893"/>
              <a:gd name="T68" fmla="*/ 2147483647 w 1344"/>
              <a:gd name="T69" fmla="*/ 2147483647 h 893"/>
              <a:gd name="T70" fmla="*/ 2147483647 w 1344"/>
              <a:gd name="T71" fmla="*/ 2147483647 h 893"/>
              <a:gd name="T72" fmla="*/ 2147483647 w 1344"/>
              <a:gd name="T73" fmla="*/ 2147483647 h 893"/>
              <a:gd name="T74" fmla="*/ 2147483647 w 1344"/>
              <a:gd name="T75" fmla="*/ 2147483647 h 89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44"/>
              <a:gd name="T115" fmla="*/ 0 h 893"/>
              <a:gd name="T116" fmla="*/ 1344 w 1344"/>
              <a:gd name="T117" fmla="*/ 893 h 89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44" h="893">
                <a:moveTo>
                  <a:pt x="538" y="115"/>
                </a:moveTo>
                <a:cubicBezTo>
                  <a:pt x="546" y="103"/>
                  <a:pt x="574" y="31"/>
                  <a:pt x="576" y="29"/>
                </a:cubicBezTo>
                <a:cubicBezTo>
                  <a:pt x="583" y="22"/>
                  <a:pt x="596" y="24"/>
                  <a:pt x="605" y="19"/>
                </a:cubicBezTo>
                <a:cubicBezTo>
                  <a:pt x="615" y="14"/>
                  <a:pt x="624" y="6"/>
                  <a:pt x="634" y="0"/>
                </a:cubicBezTo>
                <a:cubicBezTo>
                  <a:pt x="653" y="3"/>
                  <a:pt x="673" y="2"/>
                  <a:pt x="691" y="9"/>
                </a:cubicBezTo>
                <a:cubicBezTo>
                  <a:pt x="700" y="12"/>
                  <a:pt x="702" y="24"/>
                  <a:pt x="710" y="29"/>
                </a:cubicBezTo>
                <a:cubicBezTo>
                  <a:pt x="727" y="40"/>
                  <a:pt x="749" y="41"/>
                  <a:pt x="768" y="48"/>
                </a:cubicBezTo>
                <a:cubicBezTo>
                  <a:pt x="803" y="74"/>
                  <a:pt x="834" y="97"/>
                  <a:pt x="874" y="115"/>
                </a:cubicBezTo>
                <a:cubicBezTo>
                  <a:pt x="894" y="124"/>
                  <a:pt x="941" y="139"/>
                  <a:pt x="960" y="153"/>
                </a:cubicBezTo>
                <a:cubicBezTo>
                  <a:pt x="1038" y="209"/>
                  <a:pt x="930" y="159"/>
                  <a:pt x="1037" y="201"/>
                </a:cubicBezTo>
                <a:cubicBezTo>
                  <a:pt x="1075" y="258"/>
                  <a:pt x="1033" y="203"/>
                  <a:pt x="1104" y="259"/>
                </a:cubicBezTo>
                <a:cubicBezTo>
                  <a:pt x="1145" y="291"/>
                  <a:pt x="1163" y="313"/>
                  <a:pt x="1210" y="336"/>
                </a:cubicBezTo>
                <a:cubicBezTo>
                  <a:pt x="1276" y="426"/>
                  <a:pt x="1202" y="340"/>
                  <a:pt x="1267" y="384"/>
                </a:cubicBezTo>
                <a:cubicBezTo>
                  <a:pt x="1278" y="392"/>
                  <a:pt x="1285" y="404"/>
                  <a:pt x="1296" y="413"/>
                </a:cubicBezTo>
                <a:cubicBezTo>
                  <a:pt x="1305" y="420"/>
                  <a:pt x="1315" y="426"/>
                  <a:pt x="1325" y="432"/>
                </a:cubicBezTo>
                <a:cubicBezTo>
                  <a:pt x="1331" y="451"/>
                  <a:pt x="1344" y="469"/>
                  <a:pt x="1344" y="489"/>
                </a:cubicBezTo>
                <a:cubicBezTo>
                  <a:pt x="1344" y="531"/>
                  <a:pt x="1321" y="568"/>
                  <a:pt x="1306" y="605"/>
                </a:cubicBezTo>
                <a:cubicBezTo>
                  <a:pt x="1289" y="648"/>
                  <a:pt x="1284" y="691"/>
                  <a:pt x="1258" y="729"/>
                </a:cubicBezTo>
                <a:cubicBezTo>
                  <a:pt x="1245" y="781"/>
                  <a:pt x="1225" y="837"/>
                  <a:pt x="1171" y="854"/>
                </a:cubicBezTo>
                <a:cubicBezTo>
                  <a:pt x="1161" y="860"/>
                  <a:pt x="1153" y="868"/>
                  <a:pt x="1142" y="873"/>
                </a:cubicBezTo>
                <a:cubicBezTo>
                  <a:pt x="1124" y="881"/>
                  <a:pt x="1085" y="893"/>
                  <a:pt x="1085" y="893"/>
                </a:cubicBezTo>
                <a:cubicBezTo>
                  <a:pt x="999" y="886"/>
                  <a:pt x="918" y="875"/>
                  <a:pt x="835" y="854"/>
                </a:cubicBezTo>
                <a:cubicBezTo>
                  <a:pt x="655" y="858"/>
                  <a:pt x="470" y="832"/>
                  <a:pt x="298" y="893"/>
                </a:cubicBezTo>
                <a:cubicBezTo>
                  <a:pt x="140" y="880"/>
                  <a:pt x="212" y="887"/>
                  <a:pt x="115" y="854"/>
                </a:cubicBezTo>
                <a:cubicBezTo>
                  <a:pt x="43" y="782"/>
                  <a:pt x="72" y="818"/>
                  <a:pt x="19" y="739"/>
                </a:cubicBezTo>
                <a:cubicBezTo>
                  <a:pt x="13" y="729"/>
                  <a:pt x="0" y="710"/>
                  <a:pt x="0" y="710"/>
                </a:cubicBezTo>
                <a:cubicBezTo>
                  <a:pt x="6" y="648"/>
                  <a:pt x="8" y="607"/>
                  <a:pt x="38" y="557"/>
                </a:cubicBezTo>
                <a:cubicBezTo>
                  <a:pt x="49" y="539"/>
                  <a:pt x="71" y="530"/>
                  <a:pt x="86" y="518"/>
                </a:cubicBezTo>
                <a:cubicBezTo>
                  <a:pt x="132" y="482"/>
                  <a:pt x="188" y="442"/>
                  <a:pt x="221" y="393"/>
                </a:cubicBezTo>
                <a:cubicBezTo>
                  <a:pt x="233" y="375"/>
                  <a:pt x="237" y="353"/>
                  <a:pt x="250" y="336"/>
                </a:cubicBezTo>
                <a:cubicBezTo>
                  <a:pt x="264" y="318"/>
                  <a:pt x="286" y="307"/>
                  <a:pt x="298" y="288"/>
                </a:cubicBezTo>
                <a:cubicBezTo>
                  <a:pt x="311" y="269"/>
                  <a:pt x="323" y="249"/>
                  <a:pt x="336" y="230"/>
                </a:cubicBezTo>
                <a:cubicBezTo>
                  <a:pt x="347" y="214"/>
                  <a:pt x="365" y="181"/>
                  <a:pt x="384" y="173"/>
                </a:cubicBezTo>
                <a:cubicBezTo>
                  <a:pt x="402" y="165"/>
                  <a:pt x="423" y="166"/>
                  <a:pt x="442" y="163"/>
                </a:cubicBezTo>
                <a:cubicBezTo>
                  <a:pt x="451" y="157"/>
                  <a:pt x="460" y="148"/>
                  <a:pt x="470" y="144"/>
                </a:cubicBezTo>
                <a:cubicBezTo>
                  <a:pt x="482" y="139"/>
                  <a:pt x="499" y="142"/>
                  <a:pt x="509" y="134"/>
                </a:cubicBezTo>
                <a:cubicBezTo>
                  <a:pt x="517" y="128"/>
                  <a:pt x="510" y="111"/>
                  <a:pt x="518" y="105"/>
                </a:cubicBezTo>
                <a:cubicBezTo>
                  <a:pt x="524" y="101"/>
                  <a:pt x="531" y="112"/>
                  <a:pt x="538" y="11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32" name="Freeform 17"/>
          <p:cNvSpPr>
            <a:spLocks/>
          </p:cNvSpPr>
          <p:nvPr/>
        </p:nvSpPr>
        <p:spPr bwMode="auto">
          <a:xfrm>
            <a:off x="2195513" y="5013325"/>
            <a:ext cx="982662" cy="781050"/>
          </a:xfrm>
          <a:custGeom>
            <a:avLst/>
            <a:gdLst>
              <a:gd name="T0" fmla="*/ 2147483647 w 619"/>
              <a:gd name="T1" fmla="*/ 2147483647 h 492"/>
              <a:gd name="T2" fmla="*/ 2147483647 w 619"/>
              <a:gd name="T3" fmla="*/ 2147483647 h 492"/>
              <a:gd name="T4" fmla="*/ 2147483647 w 619"/>
              <a:gd name="T5" fmla="*/ 2147483647 h 492"/>
              <a:gd name="T6" fmla="*/ 2147483647 w 619"/>
              <a:gd name="T7" fmla="*/ 2147483647 h 492"/>
              <a:gd name="T8" fmla="*/ 2147483647 w 619"/>
              <a:gd name="T9" fmla="*/ 2147483647 h 492"/>
              <a:gd name="T10" fmla="*/ 2147483647 w 619"/>
              <a:gd name="T11" fmla="*/ 2147483647 h 492"/>
              <a:gd name="T12" fmla="*/ 2147483647 w 619"/>
              <a:gd name="T13" fmla="*/ 2147483647 h 492"/>
              <a:gd name="T14" fmla="*/ 2147483647 w 619"/>
              <a:gd name="T15" fmla="*/ 2147483647 h 492"/>
              <a:gd name="T16" fmla="*/ 2147483647 w 619"/>
              <a:gd name="T17" fmla="*/ 2147483647 h 492"/>
              <a:gd name="T18" fmla="*/ 2147483647 w 619"/>
              <a:gd name="T19" fmla="*/ 2147483647 h 492"/>
              <a:gd name="T20" fmla="*/ 2147483647 w 619"/>
              <a:gd name="T21" fmla="*/ 2147483647 h 492"/>
              <a:gd name="T22" fmla="*/ 2147483647 w 619"/>
              <a:gd name="T23" fmla="*/ 2147483647 h 492"/>
              <a:gd name="T24" fmla="*/ 2147483647 w 619"/>
              <a:gd name="T25" fmla="*/ 2147483647 h 492"/>
              <a:gd name="T26" fmla="*/ 2147483647 w 619"/>
              <a:gd name="T27" fmla="*/ 2147483647 h 492"/>
              <a:gd name="T28" fmla="*/ 2147483647 w 619"/>
              <a:gd name="T29" fmla="*/ 2147483647 h 492"/>
              <a:gd name="T30" fmla="*/ 2147483647 w 619"/>
              <a:gd name="T31" fmla="*/ 2147483647 h 492"/>
              <a:gd name="T32" fmla="*/ 2147483647 w 619"/>
              <a:gd name="T33" fmla="*/ 2147483647 h 492"/>
              <a:gd name="T34" fmla="*/ 2147483647 w 619"/>
              <a:gd name="T35" fmla="*/ 2147483647 h 49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19"/>
              <a:gd name="T55" fmla="*/ 0 h 492"/>
              <a:gd name="T56" fmla="*/ 619 w 619"/>
              <a:gd name="T57" fmla="*/ 492 h 49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19" h="492">
                <a:moveTo>
                  <a:pt x="433" y="50"/>
                </a:moveTo>
                <a:cubicBezTo>
                  <a:pt x="423" y="47"/>
                  <a:pt x="414" y="39"/>
                  <a:pt x="404" y="40"/>
                </a:cubicBezTo>
                <a:cubicBezTo>
                  <a:pt x="384" y="42"/>
                  <a:pt x="366" y="58"/>
                  <a:pt x="346" y="60"/>
                </a:cubicBezTo>
                <a:cubicBezTo>
                  <a:pt x="308" y="63"/>
                  <a:pt x="269" y="66"/>
                  <a:pt x="231" y="69"/>
                </a:cubicBezTo>
                <a:cubicBezTo>
                  <a:pt x="165" y="83"/>
                  <a:pt x="102" y="105"/>
                  <a:pt x="39" y="127"/>
                </a:cubicBezTo>
                <a:cubicBezTo>
                  <a:pt x="0" y="187"/>
                  <a:pt x="10" y="158"/>
                  <a:pt x="30" y="280"/>
                </a:cubicBezTo>
                <a:cubicBezTo>
                  <a:pt x="49" y="400"/>
                  <a:pt x="216" y="415"/>
                  <a:pt x="289" y="492"/>
                </a:cubicBezTo>
                <a:cubicBezTo>
                  <a:pt x="298" y="490"/>
                  <a:pt x="358" y="483"/>
                  <a:pt x="375" y="472"/>
                </a:cubicBezTo>
                <a:cubicBezTo>
                  <a:pt x="386" y="465"/>
                  <a:pt x="392" y="450"/>
                  <a:pt x="404" y="444"/>
                </a:cubicBezTo>
                <a:cubicBezTo>
                  <a:pt x="422" y="434"/>
                  <a:pt x="443" y="431"/>
                  <a:pt x="462" y="424"/>
                </a:cubicBezTo>
                <a:cubicBezTo>
                  <a:pt x="471" y="421"/>
                  <a:pt x="490" y="415"/>
                  <a:pt x="490" y="415"/>
                </a:cubicBezTo>
                <a:cubicBezTo>
                  <a:pt x="503" y="402"/>
                  <a:pt x="514" y="387"/>
                  <a:pt x="529" y="376"/>
                </a:cubicBezTo>
                <a:cubicBezTo>
                  <a:pt x="547" y="362"/>
                  <a:pt x="586" y="338"/>
                  <a:pt x="586" y="338"/>
                </a:cubicBezTo>
                <a:cubicBezTo>
                  <a:pt x="609" y="304"/>
                  <a:pt x="619" y="292"/>
                  <a:pt x="606" y="252"/>
                </a:cubicBezTo>
                <a:cubicBezTo>
                  <a:pt x="603" y="217"/>
                  <a:pt x="611" y="178"/>
                  <a:pt x="596" y="146"/>
                </a:cubicBezTo>
                <a:cubicBezTo>
                  <a:pt x="586" y="125"/>
                  <a:pt x="554" y="124"/>
                  <a:pt x="538" y="108"/>
                </a:cubicBezTo>
                <a:cubicBezTo>
                  <a:pt x="522" y="92"/>
                  <a:pt x="506" y="76"/>
                  <a:pt x="490" y="60"/>
                </a:cubicBezTo>
                <a:cubicBezTo>
                  <a:pt x="430" y="0"/>
                  <a:pt x="433" y="26"/>
                  <a:pt x="433" y="5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33" name="AutoShape 11"/>
          <p:cNvSpPr>
            <a:spLocks noChangeArrowheads="1"/>
          </p:cNvSpPr>
          <p:nvPr/>
        </p:nvSpPr>
        <p:spPr bwMode="auto">
          <a:xfrm>
            <a:off x="4859338" y="4652963"/>
            <a:ext cx="431800" cy="576262"/>
          </a:xfrm>
          <a:prstGeom prst="downArrow">
            <a:avLst>
              <a:gd name="adj1" fmla="val 50000"/>
              <a:gd name="adj2" fmla="val 333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4500563" y="52292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F</a:t>
            </a:r>
            <a:r>
              <a:rPr lang="en-US" baseline="-25000">
                <a:latin typeface="Comic Sans MS" pitchFamily="66" charset="0"/>
              </a:rPr>
              <a:t>1</a:t>
            </a:r>
            <a:r>
              <a:rPr lang="en-US">
                <a:latin typeface="Comic Sans MS" pitchFamily="66" charset="0"/>
              </a:rPr>
              <a:t> = 10 N</a:t>
            </a:r>
            <a:endParaRPr lang="el-GR">
              <a:latin typeface="Comic Sans MS" pitchFamily="66" charset="0"/>
            </a:endParaRP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051050" y="443706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F</a:t>
            </a:r>
            <a:r>
              <a:rPr lang="en-US" baseline="-25000">
                <a:latin typeface="Comic Sans MS" pitchFamily="66" charset="0"/>
              </a:rPr>
              <a:t>2</a:t>
            </a:r>
            <a:r>
              <a:rPr lang="en-US">
                <a:latin typeface="Comic Sans MS" pitchFamily="66" charset="0"/>
              </a:rPr>
              <a:t> = 120 N</a:t>
            </a:r>
            <a:endParaRPr lang="el-GR">
              <a:latin typeface="Comic Sans MS" pitchFamily="66" charset="0"/>
            </a:endParaRP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107950" y="2636838"/>
            <a:ext cx="583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Arial" pitchFamily="34" charset="0"/>
              </a:rPr>
              <a:t> </a:t>
            </a:r>
            <a:r>
              <a:rPr lang="el-GR">
                <a:latin typeface="Comic Sans MS" pitchFamily="66" charset="0"/>
              </a:rPr>
              <a:t>για να μετατοπίσουμε το κιβώτιο κατά </a:t>
            </a:r>
            <a:r>
              <a:rPr lang="en-US">
                <a:latin typeface="Comic Sans MS" pitchFamily="66" charset="0"/>
              </a:rPr>
              <a:t>2</a:t>
            </a:r>
            <a:r>
              <a:rPr lang="el-GR">
                <a:latin typeface="Comic Sans MS" pitchFamily="66" charset="0"/>
              </a:rPr>
              <a:t> </a:t>
            </a:r>
            <a:r>
              <a:rPr lang="en-US">
                <a:latin typeface="Comic Sans MS" pitchFamily="66" charset="0"/>
              </a:rPr>
              <a:t>cm </a:t>
            </a:r>
            <a:r>
              <a:rPr lang="el-GR">
                <a:latin typeface="Comic Sans MS" pitchFamily="66" charset="0"/>
              </a:rPr>
              <a:t>πρέπει </a:t>
            </a:r>
          </a:p>
          <a:p>
            <a:pPr algn="ctr"/>
            <a:r>
              <a:rPr lang="el-GR">
                <a:latin typeface="Comic Sans MS" pitchFamily="66" charset="0"/>
              </a:rPr>
              <a:t>να μετατοπίσουμε το άλλο άκρο του μοχλού κατά 24 </a:t>
            </a:r>
            <a:r>
              <a:rPr lang="en-US">
                <a:latin typeface="Comic Sans MS" pitchFamily="66" charset="0"/>
              </a:rPr>
              <a:t>cm </a:t>
            </a:r>
            <a:endParaRPr lang="el-GR">
              <a:latin typeface="Comic Sans MS" pitchFamily="66" charset="0"/>
            </a:endParaRP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500563" y="227647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Arial" pitchFamily="34" charset="0"/>
              </a:rPr>
              <a:t> ωστόσο </a:t>
            </a:r>
            <a:endParaRPr lang="el-GR">
              <a:latin typeface="Comic Sans MS" pitchFamily="66" charset="0"/>
            </a:endParaRP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95288" y="2205038"/>
            <a:ext cx="318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latin typeface="Arial Narrow" pitchFamily="34" charset="0"/>
              </a:rPr>
              <a:t>τη δύναμη τη μεγαλώσαμε 12 φορές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95963" y="2420938"/>
            <a:ext cx="331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Arial" pitchFamily="34" charset="0"/>
              </a:rPr>
              <a:t> όσο κερδίζουμε σε δύναμη χάνουμε σε μετατόπιση</a:t>
            </a:r>
            <a:endParaRPr lang="el-GR">
              <a:latin typeface="Comic Sans MS" pitchFamily="66" charset="0"/>
            </a:endParaRP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95288" y="3284538"/>
            <a:ext cx="4679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dirty="0">
                <a:latin typeface="Arial" pitchFamily="34" charset="0"/>
              </a:rPr>
              <a:t>Το γινόμενο «δύναμη επί μετατόπιση» </a:t>
            </a:r>
          </a:p>
          <a:p>
            <a:pPr algn="ctr"/>
            <a:r>
              <a:rPr lang="el-GR" dirty="0">
                <a:latin typeface="Arial" pitchFamily="34" charset="0"/>
              </a:rPr>
              <a:t>στο ένα άκρο θα είναι 240 Ν</a:t>
            </a:r>
            <a:r>
              <a:rPr lang="en-US" dirty="0">
                <a:latin typeface="Arial" pitchFamily="34" charset="0"/>
              </a:rPr>
              <a:t>cm , </a:t>
            </a:r>
            <a:endParaRPr lang="el-GR" dirty="0">
              <a:latin typeface="Arial" pitchFamily="34" charset="0"/>
            </a:endParaRPr>
          </a:p>
          <a:p>
            <a:pPr algn="ctr"/>
            <a:r>
              <a:rPr lang="el-GR" dirty="0">
                <a:latin typeface="Arial" pitchFamily="34" charset="0"/>
              </a:rPr>
              <a:t>στο άλλο άκρο θα είναι επίσης 240</a:t>
            </a:r>
            <a:r>
              <a:rPr lang="en-US" dirty="0">
                <a:latin typeface="Arial" pitchFamily="34" charset="0"/>
              </a:rPr>
              <a:t> </a:t>
            </a:r>
            <a:r>
              <a:rPr lang="en-US" dirty="0" err="1">
                <a:latin typeface="Arial" pitchFamily="34" charset="0"/>
              </a:rPr>
              <a:t>Ncm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5867400" y="1628775"/>
            <a:ext cx="3025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Comic Sans MS" pitchFamily="66" charset="0"/>
              </a:rPr>
              <a:t> και στο άλλο άκρο </a:t>
            </a:r>
            <a:endParaRPr lang="en-US">
              <a:latin typeface="Comic Sans MS" pitchFamily="66" charset="0"/>
            </a:endParaRPr>
          </a:p>
          <a:p>
            <a:pPr algn="ctr"/>
            <a:r>
              <a:rPr lang="el-GR">
                <a:latin typeface="Comic Sans MS" pitchFamily="66" charset="0"/>
              </a:rPr>
              <a:t>η δύναμη είναι 120 Ν</a:t>
            </a:r>
          </a:p>
        </p:txBody>
      </p:sp>
      <p:sp>
        <p:nvSpPr>
          <p:cNvPr id="5142" name="Freeform 32"/>
          <p:cNvSpPr>
            <a:spLocks/>
          </p:cNvSpPr>
          <p:nvPr/>
        </p:nvSpPr>
        <p:spPr bwMode="auto">
          <a:xfrm>
            <a:off x="1908175" y="6308725"/>
            <a:ext cx="287338" cy="433388"/>
          </a:xfrm>
          <a:custGeom>
            <a:avLst/>
            <a:gdLst>
              <a:gd name="T0" fmla="*/ 2147483647 w 177"/>
              <a:gd name="T1" fmla="*/ 2147483647 h 168"/>
              <a:gd name="T2" fmla="*/ 2147483647 w 177"/>
              <a:gd name="T3" fmla="*/ 2147483647 h 168"/>
              <a:gd name="T4" fmla="*/ 2147483647 w 177"/>
              <a:gd name="T5" fmla="*/ 2147483647 h 168"/>
              <a:gd name="T6" fmla="*/ 2147483647 w 177"/>
              <a:gd name="T7" fmla="*/ 2147483647 h 168"/>
              <a:gd name="T8" fmla="*/ 2147483647 w 177"/>
              <a:gd name="T9" fmla="*/ 2147483647 h 168"/>
              <a:gd name="T10" fmla="*/ 2147483647 w 177"/>
              <a:gd name="T11" fmla="*/ 2147483647 h 168"/>
              <a:gd name="T12" fmla="*/ 2147483647 w 177"/>
              <a:gd name="T13" fmla="*/ 2147483647 h 168"/>
              <a:gd name="T14" fmla="*/ 2147483647 w 177"/>
              <a:gd name="T15" fmla="*/ 2147483647 h 1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77"/>
              <a:gd name="T25" fmla="*/ 0 h 168"/>
              <a:gd name="T26" fmla="*/ 177 w 177"/>
              <a:gd name="T27" fmla="*/ 168 h 1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77" h="168">
                <a:moveTo>
                  <a:pt x="39" y="52"/>
                </a:moveTo>
                <a:cubicBezTo>
                  <a:pt x="74" y="0"/>
                  <a:pt x="59" y="0"/>
                  <a:pt x="125" y="14"/>
                </a:cubicBezTo>
                <a:cubicBezTo>
                  <a:pt x="177" y="63"/>
                  <a:pt x="116" y="129"/>
                  <a:pt x="77" y="168"/>
                </a:cubicBezTo>
                <a:cubicBezTo>
                  <a:pt x="65" y="165"/>
                  <a:pt x="12" y="152"/>
                  <a:pt x="10" y="148"/>
                </a:cubicBezTo>
                <a:cubicBezTo>
                  <a:pt x="6" y="139"/>
                  <a:pt x="17" y="129"/>
                  <a:pt x="20" y="120"/>
                </a:cubicBezTo>
                <a:cubicBezTo>
                  <a:pt x="20" y="119"/>
                  <a:pt x="0" y="64"/>
                  <a:pt x="1" y="62"/>
                </a:cubicBezTo>
                <a:cubicBezTo>
                  <a:pt x="2" y="60"/>
                  <a:pt x="57" y="43"/>
                  <a:pt x="58" y="43"/>
                </a:cubicBezTo>
                <a:cubicBezTo>
                  <a:pt x="65" y="43"/>
                  <a:pt x="45" y="49"/>
                  <a:pt x="39" y="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43" name="Line 33"/>
          <p:cNvSpPr>
            <a:spLocks noChangeShapeType="1"/>
          </p:cNvSpPr>
          <p:nvPr/>
        </p:nvSpPr>
        <p:spPr bwMode="auto">
          <a:xfrm>
            <a:off x="1908175" y="6597650"/>
            <a:ext cx="2159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0" y="4365625"/>
            <a:ext cx="5508625" cy="2492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0" grpId="0"/>
      <p:bldP spid="6154" grpId="0"/>
      <p:bldP spid="6156" grpId="0" animBg="1"/>
      <p:bldP spid="6157" grpId="0"/>
      <p:bldP spid="6159" grpId="0" animBg="1"/>
      <p:bldP spid="6163" grpId="0"/>
      <p:bldP spid="6164" grpId="0"/>
      <p:bldP spid="6166" grpId="0"/>
      <p:bldP spid="6167" grpId="0"/>
      <p:bldP spid="6168" grpId="0"/>
      <p:bldP spid="6169" grpId="0"/>
      <p:bldP spid="6170" grpId="0"/>
      <p:bldP spid="6171" grpId="0"/>
      <p:bldP spid="61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lever"/>
          <p:cNvPicPr>
            <a:picLocks noChangeAspect="1" noChangeArrowheads="1"/>
          </p:cNvPicPr>
          <p:nvPr/>
        </p:nvPicPr>
        <p:blipFill>
          <a:blip r:embed="rId2" cstate="print"/>
          <a:srcRect t="14157" r="4788" b="8090"/>
          <a:stretch>
            <a:fillRect/>
          </a:stretch>
        </p:blipFill>
        <p:spPr bwMode="auto">
          <a:xfrm>
            <a:off x="2700338" y="3687763"/>
            <a:ext cx="3887787" cy="25034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38917" name="Picture 5" descr="Demount photo 18"/>
          <p:cNvPicPr>
            <a:picLocks noChangeAspect="1" noChangeArrowheads="1"/>
          </p:cNvPicPr>
          <p:nvPr/>
        </p:nvPicPr>
        <p:blipFill>
          <a:blip r:embed="rId3" cstate="print"/>
          <a:srcRect r="4572"/>
          <a:stretch>
            <a:fillRect/>
          </a:stretch>
        </p:blipFill>
        <p:spPr bwMode="auto">
          <a:xfrm>
            <a:off x="4932363" y="404813"/>
            <a:ext cx="3076575" cy="23288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38919" name="Picture 7" descr="Demount photo 11"/>
          <p:cNvPicPr>
            <a:picLocks noChangeAspect="1" noChangeArrowheads="1"/>
          </p:cNvPicPr>
          <p:nvPr/>
        </p:nvPicPr>
        <p:blipFill>
          <a:blip r:embed="rId4" cstate="print"/>
          <a:srcRect r="2753" b="3543"/>
          <a:stretch>
            <a:fillRect/>
          </a:stretch>
        </p:blipFill>
        <p:spPr bwMode="auto">
          <a:xfrm>
            <a:off x="1042988" y="476250"/>
            <a:ext cx="2951162" cy="22733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11188" y="1844675"/>
            <a:ext cx="26638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dirty="0">
                <a:latin typeface="Arial" pitchFamily="34" charset="0"/>
              </a:rPr>
              <a:t> </a:t>
            </a:r>
            <a:r>
              <a:rPr lang="el-GR" sz="2800" dirty="0">
                <a:latin typeface="Comic Sans MS" pitchFamily="66" charset="0"/>
              </a:rPr>
              <a:t>υπάρχει </a:t>
            </a:r>
          </a:p>
          <a:p>
            <a:pPr algn="ctr"/>
            <a:r>
              <a:rPr lang="el-GR" sz="2800" dirty="0">
                <a:latin typeface="Comic Sans MS" pitchFamily="66" charset="0"/>
              </a:rPr>
              <a:t>δηλαδή κάτι</a:t>
            </a:r>
          </a:p>
          <a:p>
            <a:pPr algn="ctr"/>
            <a:r>
              <a:rPr lang="el-GR" sz="2800" dirty="0">
                <a:latin typeface="Comic Sans MS" pitchFamily="66" charset="0"/>
              </a:rPr>
              <a:t> που η φύση το τσιγκουνεύεται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55650" y="5013325"/>
            <a:ext cx="8066088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Arial" pitchFamily="34" charset="0"/>
              </a:rPr>
              <a:t> </a:t>
            </a:r>
            <a:r>
              <a:rPr lang="el-GR" sz="4400"/>
              <a:t>το γινόμενο</a:t>
            </a:r>
            <a:r>
              <a:rPr lang="el-GR" sz="5400"/>
              <a:t> </a:t>
            </a:r>
          </a:p>
          <a:p>
            <a:pPr algn="ctr"/>
            <a:r>
              <a:rPr lang="el-GR" sz="4800"/>
              <a:t>ΔΥΝΑΜΗ  επί</a:t>
            </a:r>
            <a:r>
              <a:rPr lang="en-US" sz="4800"/>
              <a:t> </a:t>
            </a:r>
            <a:r>
              <a:rPr lang="el-GR" sz="4800"/>
              <a:t>ΜΕΤΑΤΟΠΙΣΗ</a:t>
            </a:r>
            <a:endParaRPr lang="el-GR" sz="66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779838" y="404813"/>
            <a:ext cx="511333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sz="2800"/>
              <a:t>αλλά, ενώ, με μια μηχανή,  μπορούμε να μεγαλώσουμε </a:t>
            </a:r>
          </a:p>
          <a:p>
            <a:pPr algn="ctr"/>
            <a:r>
              <a:rPr lang="el-GR" sz="2800"/>
              <a:t>μια δύναμη, </a:t>
            </a:r>
          </a:p>
          <a:p>
            <a:pPr algn="ctr"/>
            <a:r>
              <a:rPr lang="el-GR" sz="2800"/>
              <a:t>καμία μηχανή δεν μπορεί να μας μεγαλώσει το γινόμενο </a:t>
            </a:r>
          </a:p>
          <a:p>
            <a:pPr algn="ctr"/>
            <a:r>
              <a:rPr lang="el-GR" sz="2800"/>
              <a:t>« δύναμη επί μετατόπιση 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1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50825" y="98425"/>
            <a:ext cx="85693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sz="3200">
                <a:latin typeface="Comic Sans MS" pitchFamily="66" charset="0"/>
              </a:rPr>
              <a:t>Το γινόμενο «</a:t>
            </a:r>
            <a:r>
              <a:rPr lang="el-GR" sz="4400">
                <a:latin typeface="Comic Sans MS" pitchFamily="66" charset="0"/>
              </a:rPr>
              <a:t>δύναμη επί μετατόπιση</a:t>
            </a:r>
            <a:r>
              <a:rPr lang="el-GR" sz="3200">
                <a:latin typeface="Comic Sans MS" pitchFamily="66" charset="0"/>
              </a:rPr>
              <a:t>» είναι ανάλογο με την ποσότητα καυσίμου που ξοδεύτηκε για να συμβεί η μετατόπιση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844675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sz="3600">
                <a:latin typeface="Comic Sans MS" pitchFamily="66" charset="0"/>
              </a:rPr>
              <a:t>είναι η μοναδική ποσότητα που</a:t>
            </a:r>
            <a:endParaRPr lang="en-US" sz="3600">
              <a:latin typeface="Comic Sans MS" pitchFamily="66" charset="0"/>
            </a:endParaRPr>
          </a:p>
          <a:p>
            <a:pPr algn="ctr"/>
            <a:r>
              <a:rPr lang="el-GR" sz="3600">
                <a:latin typeface="Comic Sans MS" pitchFamily="66" charset="0"/>
              </a:rPr>
              <a:t> μπορεί να  μετρήσει τον ανθρώπινο κόπο</a:t>
            </a:r>
            <a:endParaRPr lang="el-GR">
              <a:latin typeface="Comic Sans MS" pitchFamily="66" charset="0"/>
            </a:endParaRPr>
          </a:p>
        </p:txBody>
      </p:sp>
      <p:pic>
        <p:nvPicPr>
          <p:cNvPr id="35848" name="Picture 8" descr="People Fram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357563"/>
            <a:ext cx="3889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9" descr="People Fram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3357563"/>
            <a:ext cx="3889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0" name="Picture 10" descr="People Fram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3357563"/>
            <a:ext cx="3889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1" name="Picture 11" descr="People Fram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3357563"/>
            <a:ext cx="3889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2" name="Picture 12" descr="People Fram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3357563"/>
            <a:ext cx="3889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Picture 13" descr="People Fram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3357563"/>
            <a:ext cx="3889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14" descr="People Frame 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3357563"/>
            <a:ext cx="3889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phys5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4292600"/>
            <a:ext cx="27368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23850" y="0"/>
            <a:ext cx="7775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Comic Sans MS" pitchFamily="66" charset="0"/>
              </a:rPr>
              <a:t> </a:t>
            </a:r>
            <a:r>
              <a:rPr lang="el-GR" sz="2400">
                <a:latin typeface="Comic Sans MS" pitchFamily="66" charset="0"/>
              </a:rPr>
              <a:t>Για τη Φυσική </a:t>
            </a:r>
          </a:p>
          <a:p>
            <a:pPr algn="ctr"/>
            <a:r>
              <a:rPr lang="el-GR" sz="2400">
                <a:latin typeface="Comic Sans MS" pitchFamily="66" charset="0"/>
              </a:rPr>
              <a:t>το γινόμενο </a:t>
            </a:r>
            <a:r>
              <a:rPr lang="el-GR" sz="2400">
                <a:latin typeface="Arial" pitchFamily="34" charset="0"/>
              </a:rPr>
              <a:t>«δύναμη επί μετατόπιση» 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403350" y="2636838"/>
            <a:ext cx="648017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>
                <a:latin typeface="Comic Sans MS" pitchFamily="66" charset="0"/>
              </a:rPr>
              <a:t> Λέγεται και </a:t>
            </a:r>
          </a:p>
          <a:p>
            <a:pPr algn="ctr"/>
            <a:r>
              <a:rPr lang="el-GR" sz="5400" u="sng"/>
              <a:t>ΕΡΓΟ της δύναμης</a:t>
            </a:r>
            <a:r>
              <a:rPr lang="el-GR" sz="1000">
                <a:latin typeface="Comic Sans MS" pitchFamily="66" charset="0"/>
              </a:rPr>
              <a:t>.</a:t>
            </a:r>
            <a:r>
              <a:rPr lang="el-GR">
                <a:latin typeface="Comic Sans MS" pitchFamily="66" charset="0"/>
              </a:rPr>
              <a:t> 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95288" y="838200"/>
            <a:ext cx="777557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sz="2400">
                <a:latin typeface="Comic Sans MS" pitchFamily="66" charset="0"/>
              </a:rPr>
              <a:t>αποτελεί </a:t>
            </a:r>
          </a:p>
          <a:p>
            <a:pPr algn="ctr"/>
            <a:r>
              <a:rPr lang="el-GR" sz="2800">
                <a:latin typeface="Comic Sans MS" pitchFamily="66" charset="0"/>
              </a:rPr>
              <a:t>   </a:t>
            </a:r>
            <a:r>
              <a:rPr lang="el-GR" sz="2800" u="sng">
                <a:latin typeface="Comic Sans MS" pitchFamily="66" charset="0"/>
              </a:rPr>
              <a:t>ποσότητα </a:t>
            </a:r>
          </a:p>
          <a:p>
            <a:pPr algn="ctr"/>
            <a:r>
              <a:rPr lang="el-GR" sz="2800" u="sng">
                <a:latin typeface="Comic Sans MS" pitchFamily="66" charset="0"/>
              </a:rPr>
              <a:t>μεταβιβαζόμενης ενέργειας</a:t>
            </a:r>
            <a:r>
              <a:rPr lang="en-US" sz="2800" u="sng">
                <a:latin typeface="Comic Sans MS" pitchFamily="66" charset="0"/>
              </a:rPr>
              <a:t> </a:t>
            </a:r>
            <a:r>
              <a:rPr lang="el-GR" sz="2800" u="sng">
                <a:latin typeface="Comic Sans MS" pitchFamily="66" charset="0"/>
              </a:rPr>
              <a:t>ή μετατρεπόμενης από μια μορφή σε άλλη</a:t>
            </a:r>
            <a:r>
              <a:rPr lang="el-GR" sz="2800">
                <a:latin typeface="Comic Sans MS" pitchFamily="66" charset="0"/>
              </a:rPr>
              <a:t> </a:t>
            </a:r>
            <a:endParaRPr lang="en-US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11560" y="548680"/>
            <a:ext cx="7992888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</a:rPr>
              <a:t>Η έννοια του έργου στη Φυσική</a:t>
            </a:r>
          </a:p>
          <a:p>
            <a:endParaRPr lang="el-GR" dirty="0" smtClean="0"/>
          </a:p>
          <a:p>
            <a:r>
              <a:rPr lang="el-GR" sz="2400" b="1" dirty="0" smtClean="0"/>
              <a:t>Έργο μιας σταθερής δύναμης </a:t>
            </a:r>
            <a:r>
              <a:rPr lang="en-US" sz="2400" b="1" dirty="0" smtClean="0"/>
              <a:t>(F) </a:t>
            </a:r>
            <a:r>
              <a:rPr lang="el-GR" sz="2400" b="1" dirty="0" smtClean="0"/>
              <a:t>που μετακινεί ένα σώμα κατά τη διεύθυνσή της λέμε το γινόμενο της δύναμης αυτής επί τη μετατόπιση </a:t>
            </a:r>
            <a:r>
              <a:rPr lang="en-US" sz="2400" b="1" dirty="0" smtClean="0"/>
              <a:t>(</a:t>
            </a:r>
            <a:r>
              <a:rPr lang="el-GR" sz="2400" b="1" dirty="0" smtClean="0"/>
              <a:t>Δ</a:t>
            </a:r>
            <a:r>
              <a:rPr lang="en-US" sz="2400" b="1" dirty="0" smtClean="0"/>
              <a:t>x) </a:t>
            </a:r>
            <a:r>
              <a:rPr lang="el-GR" sz="2400" b="1" dirty="0" smtClean="0"/>
              <a:t>του σώματος.</a:t>
            </a:r>
          </a:p>
          <a:p>
            <a:endParaRPr lang="el-GR" sz="2400" b="1" dirty="0" smtClean="0"/>
          </a:p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Έργο = Δύναμη </a:t>
            </a:r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l-GR" sz="2400" b="1" dirty="0" smtClean="0">
                <a:solidFill>
                  <a:srgbClr val="FF0000"/>
                </a:solidFill>
              </a:rPr>
              <a:t> Μετατόπιση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         </a:t>
            </a:r>
            <a:r>
              <a:rPr lang="el-GR" sz="66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W=F</a:t>
            </a:r>
            <a:r>
              <a:rPr lang="el-GR" sz="5400" b="1" dirty="0" smtClean="0">
                <a:solidFill>
                  <a:srgbClr val="FF0000"/>
                </a:solidFill>
              </a:rPr>
              <a:t>Δ</a:t>
            </a:r>
            <a:r>
              <a:rPr lang="en-US" sz="5400" b="1" dirty="0" smtClean="0">
                <a:solidFill>
                  <a:srgbClr val="FF0000"/>
                </a:solidFill>
              </a:rPr>
              <a:t>x</a:t>
            </a:r>
            <a:endParaRPr lang="el-GR" sz="5400" b="1" dirty="0">
              <a:solidFill>
                <a:srgbClr val="FF0000"/>
              </a:solidFill>
            </a:endParaRPr>
          </a:p>
        </p:txBody>
      </p:sp>
      <p:sp>
        <p:nvSpPr>
          <p:cNvPr id="3" name="2 - Κύβος"/>
          <p:cNvSpPr/>
          <p:nvPr/>
        </p:nvSpPr>
        <p:spPr>
          <a:xfrm>
            <a:off x="2123728" y="4725144"/>
            <a:ext cx="1368152" cy="1008112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347864" y="5085184"/>
            <a:ext cx="936104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5 - Κύβος"/>
          <p:cNvSpPr/>
          <p:nvPr/>
        </p:nvSpPr>
        <p:spPr>
          <a:xfrm>
            <a:off x="5940152" y="4725144"/>
            <a:ext cx="1368152" cy="1008112"/>
          </a:xfrm>
          <a:prstGeom prst="cube">
            <a:avLst/>
          </a:prstGeom>
          <a:solidFill>
            <a:srgbClr val="92D050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4355976" y="494116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</a:t>
            </a:r>
            <a:endParaRPr lang="el-GR" sz="36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4283968" y="60212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endParaRPr lang="el-GR" sz="2800" b="1" dirty="0"/>
          </a:p>
        </p:txBody>
      </p:sp>
      <p:sp>
        <p:nvSpPr>
          <p:cNvPr id="9" name="8 - Δεξιό βέλος"/>
          <p:cNvSpPr/>
          <p:nvPr/>
        </p:nvSpPr>
        <p:spPr>
          <a:xfrm>
            <a:off x="2699792" y="5877272"/>
            <a:ext cx="38884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95536" y="1988840"/>
            <a:ext cx="8424936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Τι εκφράζει το έργο μιας δύναμης;</a:t>
            </a:r>
          </a:p>
          <a:p>
            <a:endParaRPr lang="el-GR" sz="3600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  </a:t>
            </a:r>
            <a:r>
              <a:rPr lang="el-GR" sz="2400" b="1" dirty="0" smtClean="0"/>
              <a:t>Ενέργεια που μεταφέρεται από ένα σώμα σε ένα άλλο</a:t>
            </a:r>
          </a:p>
          <a:p>
            <a:endParaRPr lang="el-GR" sz="2400" b="1" dirty="0" smtClean="0"/>
          </a:p>
          <a:p>
            <a:pPr>
              <a:buFont typeface="Wingdings" pitchFamily="2" charset="2"/>
              <a:buChar char="§"/>
            </a:pPr>
            <a:r>
              <a:rPr lang="el-GR" sz="2400" b="1" dirty="0" smtClean="0"/>
              <a:t> </a:t>
            </a:r>
            <a:r>
              <a:rPr lang="en-US" sz="2400" b="1" dirty="0" smtClean="0"/>
              <a:t> </a:t>
            </a:r>
            <a:r>
              <a:rPr lang="el-GR" sz="2400" b="1" dirty="0" smtClean="0"/>
              <a:t>Ενέργεια που μετατρέπεται από μια μορφή σε άλλη</a:t>
            </a:r>
          </a:p>
          <a:p>
            <a:endParaRPr lang="el-GR" sz="2400" b="1" dirty="0" smtClean="0"/>
          </a:p>
        </p:txBody>
      </p:sp>
      <p:sp>
        <p:nvSpPr>
          <p:cNvPr id="3" name="2 - Ορθογώνιο"/>
          <p:cNvSpPr/>
          <p:nvPr/>
        </p:nvSpPr>
        <p:spPr>
          <a:xfrm>
            <a:off x="611560" y="836712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Το έργο είναι  </a:t>
            </a:r>
            <a:r>
              <a:rPr lang="el-GR" sz="2400" b="1" dirty="0" smtClean="0"/>
              <a:t>μονόμετρο</a:t>
            </a:r>
            <a:r>
              <a:rPr lang="el-GR" sz="2400" dirty="0" smtClean="0"/>
              <a:t> μέγεθος δηλαδή έχει μόνο μέτρο.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611560" y="692696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/>
              <a:t>Μονάδες έργου</a:t>
            </a:r>
            <a:endParaRPr lang="en-US" b="1" i="1" dirty="0" smtClean="0"/>
          </a:p>
          <a:p>
            <a:endParaRPr lang="el-GR" dirty="0" smtClean="0"/>
          </a:p>
          <a:p>
            <a:r>
              <a:rPr lang="en-US" dirty="0" smtClean="0"/>
              <a:t>   </a:t>
            </a:r>
            <a:r>
              <a:rPr lang="el-GR" dirty="0" smtClean="0"/>
              <a:t>Το έργο είναι παράγωγο μέγεθος και επομένως η μονάδα του προκύπτει από τον ορισμό του.  </a:t>
            </a:r>
            <a:r>
              <a:rPr lang="en-US" dirty="0" smtClean="0"/>
              <a:t>H</a:t>
            </a:r>
            <a:r>
              <a:rPr lang="el-GR" dirty="0" smtClean="0"/>
              <a:t> μονάδα του έργου είναι η μονάδα της δύναμης επί τη μονάδα του μήκους.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</a:t>
            </a:r>
            <a:r>
              <a:rPr lang="el-GR" dirty="0" smtClean="0"/>
              <a:t>Στο διεθνές σύστημα μονάδων (S.I.), η δύναμη μετριέται σε Ν (</a:t>
            </a:r>
            <a:r>
              <a:rPr lang="el-GR" dirty="0" err="1" smtClean="0"/>
              <a:t>Newton</a:t>
            </a:r>
            <a:r>
              <a:rPr lang="el-GR" dirty="0" smtClean="0"/>
              <a:t>) και η μετατόπιση σε μέτρα (m), οπότε το έργο μετριέται σε </a:t>
            </a:r>
            <a:r>
              <a:rPr lang="el-GR" dirty="0" err="1" smtClean="0"/>
              <a:t>N.m</a:t>
            </a:r>
            <a:r>
              <a:rPr lang="el-GR" dirty="0" smtClean="0"/>
              <a:t>.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l-GR" dirty="0" smtClean="0"/>
              <a:t>Η μονάδα αυτή ονομάζεται </a:t>
            </a:r>
            <a:r>
              <a:rPr lang="el-GR" b="1" dirty="0" err="1" smtClean="0"/>
              <a:t>Joule</a:t>
            </a:r>
            <a:r>
              <a:rPr lang="el-GR" dirty="0" smtClean="0"/>
              <a:t> (</a:t>
            </a:r>
            <a:r>
              <a:rPr lang="el-GR" dirty="0" err="1" smtClean="0"/>
              <a:t>Τζάουλ</a:t>
            </a:r>
            <a:r>
              <a:rPr lang="el-GR" dirty="0" smtClean="0"/>
              <a:t>) ή συντετμημένα </a:t>
            </a:r>
            <a:r>
              <a:rPr lang="el-GR" b="1" dirty="0" smtClean="0"/>
              <a:t>J</a:t>
            </a:r>
            <a:r>
              <a:rPr lang="el-GR" dirty="0" smtClean="0"/>
              <a:t> προς τιμή του Άγγλου φυσικού </a:t>
            </a:r>
            <a:r>
              <a:rPr lang="el-GR" b="1" dirty="0" smtClean="0">
                <a:solidFill>
                  <a:srgbClr val="FF0000"/>
                </a:solidFill>
              </a:rPr>
              <a:t>Τζέιμς </a:t>
            </a:r>
            <a:r>
              <a:rPr lang="el-GR" b="1" dirty="0" err="1" smtClean="0">
                <a:solidFill>
                  <a:srgbClr val="FF0000"/>
                </a:solidFill>
              </a:rPr>
              <a:t>Πρέσκοτ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Τζάουλ</a:t>
            </a:r>
            <a:r>
              <a:rPr lang="el-GR" dirty="0" smtClean="0"/>
              <a:t>(</a:t>
            </a:r>
            <a:r>
              <a:rPr lang="el-GR" dirty="0" err="1" smtClean="0"/>
              <a:t>J=Joule</a:t>
            </a:r>
            <a:r>
              <a:rPr lang="el-GR" dirty="0" smtClean="0"/>
              <a:t>).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Είναι λοιπόν:</a:t>
            </a:r>
          </a:p>
          <a:p>
            <a:r>
              <a:rPr lang="el-GR" dirty="0" smtClean="0"/>
              <a:t>1 J=1 N · m</a:t>
            </a:r>
          </a:p>
          <a:p>
            <a:r>
              <a:rPr lang="el-GR" dirty="0" smtClean="0"/>
              <a:t>και τα πολλαπλάσιά του, 1 </a:t>
            </a:r>
            <a:r>
              <a:rPr lang="el-GR" dirty="0" err="1" smtClean="0"/>
              <a:t>kJ</a:t>
            </a:r>
            <a:r>
              <a:rPr lang="el-GR" dirty="0" smtClean="0"/>
              <a:t> = 10</a:t>
            </a:r>
            <a:r>
              <a:rPr lang="el-GR" baseline="30000" dirty="0" smtClean="0"/>
              <a:t>3</a:t>
            </a:r>
            <a:r>
              <a:rPr lang="el-GR" dirty="0" smtClean="0"/>
              <a:t> J και 1 MJ = 10</a:t>
            </a:r>
            <a:r>
              <a:rPr lang="el-GR" baseline="30000" dirty="0" smtClean="0"/>
              <a:t>6</a:t>
            </a:r>
            <a:r>
              <a:rPr lang="el-GR" dirty="0" smtClean="0"/>
              <a:t> J.</a:t>
            </a:r>
            <a:endParaRPr lang="en-US" dirty="0" smtClean="0"/>
          </a:p>
          <a:p>
            <a:endParaRPr lang="el-GR" dirty="0" smtClean="0"/>
          </a:p>
          <a:p>
            <a:r>
              <a:rPr lang="en-US" dirty="0" smtClean="0"/>
              <a:t>  </a:t>
            </a:r>
            <a:r>
              <a:rPr lang="el-GR" dirty="0" smtClean="0"/>
              <a:t>Άρα:</a:t>
            </a:r>
            <a:endParaRPr lang="en-US" dirty="0" smtClean="0"/>
          </a:p>
          <a:p>
            <a:r>
              <a:rPr lang="el-GR" dirty="0" smtClean="0"/>
              <a:t> </a:t>
            </a:r>
            <a:r>
              <a:rPr lang="el-GR" b="1" dirty="0" smtClean="0"/>
              <a:t>Έργο 1 </a:t>
            </a:r>
            <a:r>
              <a:rPr lang="el-GR" b="1" dirty="0" err="1" smtClean="0"/>
              <a:t>Joule</a:t>
            </a:r>
            <a:r>
              <a:rPr lang="el-GR" b="1" dirty="0" smtClean="0"/>
              <a:t> παράγει δύναμη 1 Ν που ασκείται σε σώμα το οποίο μετατοπίζεται κατά 1 m, κατά την κατεύθυνση της δύναμης.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1844824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/>
              <a:t>ΕΝΕΡΓΕΙΑ: ΜΙΑ ΘΕΜΕΛΙΩΔΗΣ ΕΝΝΟΙΑ ΤΗΣ ΦΥΣΙΚΗΣ</a:t>
            </a:r>
            <a:endParaRPr lang="en-US" sz="2000" b="1" dirty="0" smtClean="0"/>
          </a:p>
          <a:p>
            <a:endParaRPr lang="el-GR" sz="2000" b="1" dirty="0" smtClean="0"/>
          </a:p>
          <a:p>
            <a:r>
              <a:rPr lang="en-US" sz="2000" dirty="0" smtClean="0"/>
              <a:t>   </a:t>
            </a:r>
            <a:r>
              <a:rPr lang="el-GR" sz="2000" dirty="0" smtClean="0"/>
              <a:t>Οι αρχαίοι Έλληνες φιλόσοφοι αναζήτησαν τα στοιχεία από τα οποία αποτελείται ο κόσμος και προσπάθησαν να ερμηνεύσουν τις μεταβολές που συμβαίνουν στη φύση.</a:t>
            </a:r>
            <a:endParaRPr lang="en-US" sz="2000" dirty="0" smtClean="0"/>
          </a:p>
          <a:p>
            <a:r>
              <a:rPr lang="el-GR" sz="2000" dirty="0" smtClean="0"/>
              <a:t> </a:t>
            </a:r>
            <a:r>
              <a:rPr lang="en-US" sz="2000" dirty="0" smtClean="0"/>
              <a:t>   </a:t>
            </a:r>
            <a:r>
              <a:rPr lang="el-GR" sz="2000" dirty="0" smtClean="0"/>
              <a:t>Ο </a:t>
            </a:r>
            <a:r>
              <a:rPr lang="el-GR" sz="2000" b="1" dirty="0" smtClean="0">
                <a:solidFill>
                  <a:srgbClr val="FF0000"/>
                </a:solidFill>
              </a:rPr>
              <a:t>Αριστοτέλης</a:t>
            </a:r>
            <a:r>
              <a:rPr lang="el-GR" sz="2000" dirty="0" smtClean="0"/>
              <a:t> πίστευε ότι ο κόσμος συγκροτείται από τέσσερα στοιχεία, τη </a:t>
            </a:r>
            <a:r>
              <a:rPr lang="el-GR" sz="2000" b="1" dirty="0" smtClean="0"/>
              <a:t>φωτιά, το νερό, τη γη και τον αέρα. 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619672" y="4653136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- Ορθογώνιο"/>
          <p:cNvSpPr/>
          <p:nvPr/>
        </p:nvSpPr>
        <p:spPr>
          <a:xfrm>
            <a:off x="1907704" y="3573016"/>
            <a:ext cx="1872208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>
            <a:off x="3779912" y="4005064"/>
            <a:ext cx="1296144" cy="21602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5292080" y="3573016"/>
            <a:ext cx="1872208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3" name="12 - Ευθεία γραμμή σύνδεσης"/>
          <p:cNvCxnSpPr>
            <a:stCxn id="5" idx="2"/>
          </p:cNvCxnSpPr>
          <p:nvPr/>
        </p:nvCxnSpPr>
        <p:spPr>
          <a:xfrm>
            <a:off x="2843808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>
            <a:stCxn id="11" idx="2"/>
          </p:cNvCxnSpPr>
          <p:nvPr/>
        </p:nvCxnSpPr>
        <p:spPr>
          <a:xfrm>
            <a:off x="6228184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611560" y="90872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/>
                </a:solidFill>
              </a:rPr>
              <a:t>ΠΑΡΑΔΕΙΓΜΑ</a:t>
            </a:r>
          </a:p>
          <a:p>
            <a:r>
              <a:rPr lang="el-GR" sz="2400" b="1" dirty="0" smtClean="0"/>
              <a:t>Η δύναμη </a:t>
            </a:r>
            <a:r>
              <a:rPr lang="en-US" sz="2400" b="1" dirty="0" smtClean="0"/>
              <a:t>F=10N </a:t>
            </a:r>
            <a:r>
              <a:rPr lang="el-GR" sz="2400" b="1" dirty="0" smtClean="0"/>
              <a:t>μετατοπίζει το σώμα κατά Δ</a:t>
            </a:r>
            <a:r>
              <a:rPr lang="en-US" sz="2400" b="1" dirty="0" smtClean="0"/>
              <a:t>x=</a:t>
            </a:r>
            <a:r>
              <a:rPr lang="el-GR" sz="2400" b="1" dirty="0" smtClean="0"/>
              <a:t>5</a:t>
            </a:r>
            <a:r>
              <a:rPr lang="en-US" sz="2400" b="1" dirty="0" smtClean="0"/>
              <a:t>m.</a:t>
            </a:r>
          </a:p>
          <a:p>
            <a:r>
              <a:rPr lang="el-GR" sz="2400" b="1" dirty="0" smtClean="0"/>
              <a:t>Πόσο έργο παράγει;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4211960" y="364502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endParaRPr lang="el-GR" sz="2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3923928" y="501317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</a:t>
            </a:r>
            <a:r>
              <a:rPr lang="el-GR" sz="2400" b="1" dirty="0" smtClean="0"/>
              <a:t> Δ</a:t>
            </a:r>
            <a:r>
              <a:rPr lang="en-US" sz="2400" b="1" dirty="0" smtClean="0"/>
              <a:t>x</a:t>
            </a:r>
            <a:endParaRPr lang="el-GR" sz="24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2843808" y="5013176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619672" y="4653136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- Ορθογώνιο"/>
          <p:cNvSpPr/>
          <p:nvPr/>
        </p:nvSpPr>
        <p:spPr>
          <a:xfrm>
            <a:off x="1907704" y="3573016"/>
            <a:ext cx="1872208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>
            <a:off x="3779912" y="4005064"/>
            <a:ext cx="1296144" cy="21602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5292080" y="3573016"/>
            <a:ext cx="1872208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3" name="12 - Ευθεία γραμμή σύνδεσης"/>
          <p:cNvCxnSpPr>
            <a:stCxn id="5" idx="2"/>
          </p:cNvCxnSpPr>
          <p:nvPr/>
        </p:nvCxnSpPr>
        <p:spPr>
          <a:xfrm>
            <a:off x="2843808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>
            <a:stCxn id="11" idx="2"/>
          </p:cNvCxnSpPr>
          <p:nvPr/>
        </p:nvCxnSpPr>
        <p:spPr>
          <a:xfrm>
            <a:off x="6228184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611560" y="836712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/>
                </a:solidFill>
              </a:rPr>
              <a:t>ΠΑΡΑΔΕΙΓΜΑ</a:t>
            </a:r>
          </a:p>
          <a:p>
            <a:r>
              <a:rPr lang="el-GR" sz="2400" b="1" dirty="0" smtClean="0">
                <a:solidFill>
                  <a:schemeClr val="accent2"/>
                </a:solidFill>
              </a:rPr>
              <a:t>Η δύναμη </a:t>
            </a:r>
            <a:r>
              <a:rPr lang="en-US" sz="2400" b="1" dirty="0" smtClean="0">
                <a:solidFill>
                  <a:schemeClr val="accent2"/>
                </a:solidFill>
              </a:rPr>
              <a:t>F=10N </a:t>
            </a:r>
            <a:r>
              <a:rPr lang="el-GR" sz="2400" b="1" dirty="0" smtClean="0">
                <a:solidFill>
                  <a:schemeClr val="accent2"/>
                </a:solidFill>
              </a:rPr>
              <a:t>μετατοπίζει το σώμα κατά Δ</a:t>
            </a:r>
            <a:r>
              <a:rPr lang="en-US" sz="2400" b="1" dirty="0" smtClean="0">
                <a:solidFill>
                  <a:schemeClr val="accent2"/>
                </a:solidFill>
              </a:rPr>
              <a:t>x=</a:t>
            </a:r>
            <a:r>
              <a:rPr lang="el-GR" sz="2400" b="1" dirty="0" smtClean="0">
                <a:solidFill>
                  <a:schemeClr val="accent2"/>
                </a:solidFill>
              </a:rPr>
              <a:t>5</a:t>
            </a:r>
            <a:r>
              <a:rPr lang="en-US" sz="2400" b="1" dirty="0" smtClean="0">
                <a:solidFill>
                  <a:schemeClr val="accent2"/>
                </a:solidFill>
              </a:rPr>
              <a:t>m.</a:t>
            </a:r>
          </a:p>
          <a:p>
            <a:r>
              <a:rPr lang="el-GR" sz="2400" b="1" dirty="0" smtClean="0">
                <a:solidFill>
                  <a:schemeClr val="accent2"/>
                </a:solidFill>
              </a:rPr>
              <a:t>Πόσο έργο παράγει;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W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>
                <a:solidFill>
                  <a:srgbClr val="FF0000"/>
                </a:solidFill>
              </a:rPr>
              <a:t>=F</a:t>
            </a:r>
            <a:r>
              <a:rPr lang="el-GR" sz="2400" b="1" dirty="0" smtClean="0">
                <a:solidFill>
                  <a:srgbClr val="FF0000"/>
                </a:solidFill>
              </a:rPr>
              <a:t>Δ</a:t>
            </a:r>
            <a:r>
              <a:rPr lang="en-US" sz="2400" b="1" dirty="0" smtClean="0">
                <a:solidFill>
                  <a:srgbClr val="FF0000"/>
                </a:solidFill>
              </a:rPr>
              <a:t>x     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W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>
                <a:solidFill>
                  <a:srgbClr val="FF0000"/>
                </a:solidFill>
              </a:rPr>
              <a:t>= 10N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400" b="1" dirty="0" smtClean="0">
                <a:solidFill>
                  <a:srgbClr val="FF0000"/>
                </a:solidFill>
              </a:rPr>
              <a:t> 5m   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W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>
                <a:solidFill>
                  <a:srgbClr val="FF0000"/>
                </a:solidFill>
              </a:rPr>
              <a:t>=50J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211960" y="364502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endParaRPr lang="el-GR" sz="2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3923928" y="50851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</a:t>
            </a:r>
            <a:r>
              <a:rPr lang="el-GR" sz="2400" b="1" dirty="0" smtClean="0"/>
              <a:t>Δ</a:t>
            </a:r>
            <a:r>
              <a:rPr lang="en-US" sz="2400" b="1" dirty="0" smtClean="0"/>
              <a:t>x</a:t>
            </a:r>
            <a:endParaRPr lang="el-GR" sz="24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2843808" y="5013176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619672" y="4653136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- Ορθογώνιο"/>
          <p:cNvSpPr/>
          <p:nvPr/>
        </p:nvSpPr>
        <p:spPr>
          <a:xfrm>
            <a:off x="1907704" y="3573016"/>
            <a:ext cx="1872208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 rot="16200000">
            <a:off x="2087724" y="2672916"/>
            <a:ext cx="1584176" cy="21602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5292080" y="3573016"/>
            <a:ext cx="1872208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3" name="12 - Ευθεία γραμμή σύνδεσης"/>
          <p:cNvCxnSpPr>
            <a:stCxn id="5" idx="2"/>
          </p:cNvCxnSpPr>
          <p:nvPr/>
        </p:nvCxnSpPr>
        <p:spPr>
          <a:xfrm>
            <a:off x="2843808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>
            <a:stCxn id="11" idx="2"/>
          </p:cNvCxnSpPr>
          <p:nvPr/>
        </p:nvCxnSpPr>
        <p:spPr>
          <a:xfrm>
            <a:off x="6228184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899592" y="836712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Δύναμη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κάθετη στη μετατόπιση.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Η δύναμη </a:t>
            </a:r>
            <a:r>
              <a:rPr lang="en-US" sz="2400" b="1" dirty="0" smtClean="0">
                <a:solidFill>
                  <a:srgbClr val="FF0000"/>
                </a:solidFill>
              </a:rPr>
              <a:t>F </a:t>
            </a:r>
            <a:r>
              <a:rPr lang="el-GR" sz="2400" b="1" dirty="0" smtClean="0">
                <a:solidFill>
                  <a:srgbClr val="FF0000"/>
                </a:solidFill>
              </a:rPr>
              <a:t>δεν παράγει έργο.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l-GR" sz="2400" b="1" dirty="0" smtClean="0"/>
          </a:p>
          <a:p>
            <a:r>
              <a:rPr lang="en-US" sz="3600" b="1" dirty="0" smtClean="0">
                <a:solidFill>
                  <a:schemeClr val="accent2"/>
                </a:solidFill>
              </a:rPr>
              <a:t>                       </a:t>
            </a:r>
            <a:r>
              <a:rPr lang="en-US" sz="3600" b="1" dirty="0" smtClean="0">
                <a:solidFill>
                  <a:srgbClr val="FF0000"/>
                </a:solidFill>
              </a:rPr>
              <a:t>W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600" b="1" dirty="0" smtClean="0">
                <a:solidFill>
                  <a:srgbClr val="FF0000"/>
                </a:solidFill>
              </a:rPr>
              <a:t>=0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987824" y="2204864"/>
            <a:ext cx="3577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F</a:t>
            </a:r>
            <a:endParaRPr lang="el-GR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211960" y="50851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 Δ</a:t>
            </a:r>
            <a:r>
              <a:rPr lang="en-US" sz="2400" b="1" dirty="0" smtClean="0"/>
              <a:t>x</a:t>
            </a:r>
            <a:endParaRPr lang="el-GR" sz="2400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2843808" y="5013176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619672" y="4653136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- Ορθογώνιο"/>
          <p:cNvSpPr/>
          <p:nvPr/>
        </p:nvSpPr>
        <p:spPr>
          <a:xfrm>
            <a:off x="1907704" y="3573016"/>
            <a:ext cx="1872208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 rot="10800000">
            <a:off x="467544" y="4005064"/>
            <a:ext cx="1440160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5292080" y="3573016"/>
            <a:ext cx="1872208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3" name="12 - Ευθεία γραμμή σύνδεσης"/>
          <p:cNvCxnSpPr>
            <a:stCxn id="5" idx="2"/>
          </p:cNvCxnSpPr>
          <p:nvPr/>
        </p:nvCxnSpPr>
        <p:spPr>
          <a:xfrm>
            <a:off x="2843808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>
            <a:stCxn id="11" idx="2"/>
          </p:cNvCxnSpPr>
          <p:nvPr/>
        </p:nvCxnSpPr>
        <p:spPr>
          <a:xfrm>
            <a:off x="6228184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611560" y="35010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l-GR" sz="28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51520" y="764704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Η δύναμη  και η μετατόπιση έχουν αντίθετη κατεύθυνση.</a:t>
            </a:r>
          </a:p>
          <a:p>
            <a:r>
              <a:rPr lang="en-US" sz="2400" b="1" dirty="0" smtClean="0"/>
              <a:t>  </a:t>
            </a:r>
            <a:r>
              <a:rPr lang="el-GR" sz="2400" b="1" dirty="0" smtClean="0"/>
              <a:t>Η δύναμη αφαιρεί ενέργεια από το σώμα.</a:t>
            </a: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endParaRPr lang="el-GR" sz="2400" b="1" dirty="0" smtClean="0"/>
          </a:p>
          <a:p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l-GR" sz="3600" b="1" dirty="0" smtClean="0">
                <a:solidFill>
                  <a:srgbClr val="FF0000"/>
                </a:solidFill>
              </a:rPr>
              <a:t>         </a:t>
            </a:r>
            <a:r>
              <a:rPr lang="en-US" sz="3600" b="1" dirty="0" smtClean="0">
                <a:solidFill>
                  <a:srgbClr val="FF0000"/>
                </a:solidFill>
              </a:rPr>
              <a:t>W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600" b="1" dirty="0" smtClean="0">
                <a:solidFill>
                  <a:srgbClr val="FF0000"/>
                </a:solidFill>
              </a:rPr>
              <a:t>=</a:t>
            </a:r>
            <a:r>
              <a:rPr lang="el-GR" sz="3600" b="1" dirty="0" smtClean="0">
                <a:solidFill>
                  <a:srgbClr val="FF0000"/>
                </a:solidFill>
              </a:rPr>
              <a:t>-</a:t>
            </a:r>
            <a:r>
              <a:rPr lang="en-US" sz="3600" b="1" dirty="0" smtClean="0">
                <a:solidFill>
                  <a:srgbClr val="FF0000"/>
                </a:solidFill>
              </a:rPr>
              <a:t>F</a:t>
            </a:r>
            <a:r>
              <a:rPr lang="el-GR" sz="3600" b="1" dirty="0" smtClean="0">
                <a:solidFill>
                  <a:srgbClr val="FF0000"/>
                </a:solidFill>
              </a:rPr>
              <a:t>Δ</a:t>
            </a:r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r>
              <a:rPr lang="el-GR" sz="3600" b="1" dirty="0" smtClean="0">
                <a:solidFill>
                  <a:srgbClr val="FF0000"/>
                </a:solidFill>
              </a:rPr>
              <a:t>               </a:t>
            </a:r>
            <a:r>
              <a:rPr lang="en-US" sz="3600" b="1" dirty="0" smtClean="0"/>
              <a:t>W</a:t>
            </a:r>
            <a:r>
              <a:rPr lang="en-US" sz="3600" b="1" baseline="-25000" dirty="0" smtClean="0"/>
              <a:t>F</a:t>
            </a:r>
            <a:r>
              <a:rPr lang="en-US" sz="3600" b="1" dirty="0" smtClean="0"/>
              <a:t>&lt;0</a:t>
            </a:r>
            <a:endParaRPr lang="el-GR" sz="3600" b="1" dirty="0" smtClean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2843808" y="5013176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4211960" y="50851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Δ</a:t>
            </a:r>
            <a:r>
              <a:rPr lang="en-US" sz="2400" b="1" dirty="0" smtClean="0"/>
              <a:t>x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Διάγραμμα ροής: Έξοδος σε δίσκο"/>
          <p:cNvSpPr/>
          <p:nvPr/>
        </p:nvSpPr>
        <p:spPr>
          <a:xfrm rot="16200000">
            <a:off x="3838027" y="4595021"/>
            <a:ext cx="730323" cy="558522"/>
          </a:xfrm>
          <a:prstGeom prst="flowChartOnlineStorage">
            <a:avLst/>
          </a:prstGeom>
          <a:solidFill>
            <a:srgbClr val="E5E7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2 - Διάγραμμα ροής: Έξοδος σε δίσκο"/>
          <p:cNvSpPr/>
          <p:nvPr/>
        </p:nvSpPr>
        <p:spPr>
          <a:xfrm rot="16200000">
            <a:off x="3766020" y="2218756"/>
            <a:ext cx="730323" cy="558522"/>
          </a:xfrm>
          <a:prstGeom prst="flowChartOnlineStorage">
            <a:avLst/>
          </a:prstGeom>
          <a:solidFill>
            <a:srgbClr val="E5E7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3779912" y="2708920"/>
            <a:ext cx="720080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4 - Δάκρυ"/>
          <p:cNvSpPr/>
          <p:nvPr/>
        </p:nvSpPr>
        <p:spPr>
          <a:xfrm rot="4589884">
            <a:off x="3954796" y="2426855"/>
            <a:ext cx="81815" cy="276098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5 - Δάκρυ"/>
          <p:cNvSpPr/>
          <p:nvPr/>
        </p:nvSpPr>
        <p:spPr>
          <a:xfrm rot="12935118">
            <a:off x="4185781" y="2433406"/>
            <a:ext cx="104318" cy="190987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7" name="6 - Ευθεία γραμμή σύνδεσης"/>
          <p:cNvCxnSpPr>
            <a:stCxn id="4" idx="0"/>
            <a:endCxn id="5" idx="6"/>
          </p:cNvCxnSpPr>
          <p:nvPr/>
        </p:nvCxnSpPr>
        <p:spPr>
          <a:xfrm flipH="1" flipV="1">
            <a:off x="4129937" y="2532673"/>
            <a:ext cx="10015" cy="17624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4139952" y="3068960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2987824" y="3068960"/>
            <a:ext cx="0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9 - Έλλειψη"/>
          <p:cNvSpPr/>
          <p:nvPr/>
        </p:nvSpPr>
        <p:spPr>
          <a:xfrm>
            <a:off x="3851920" y="5085184"/>
            <a:ext cx="720080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Δάκρυ"/>
          <p:cNvSpPr/>
          <p:nvPr/>
        </p:nvSpPr>
        <p:spPr>
          <a:xfrm rot="4589884">
            <a:off x="4026804" y="4803119"/>
            <a:ext cx="81815" cy="276098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11 - Δάκρυ"/>
          <p:cNvSpPr/>
          <p:nvPr/>
        </p:nvSpPr>
        <p:spPr>
          <a:xfrm rot="12935118">
            <a:off x="4257789" y="4809670"/>
            <a:ext cx="104318" cy="190987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3" name="12 - Ευθεία γραμμή σύνδεσης"/>
          <p:cNvCxnSpPr>
            <a:stCxn id="10" idx="0"/>
            <a:endCxn id="11" idx="6"/>
          </p:cNvCxnSpPr>
          <p:nvPr/>
        </p:nvCxnSpPr>
        <p:spPr>
          <a:xfrm flipH="1" flipV="1">
            <a:off x="4201945" y="4908937"/>
            <a:ext cx="10015" cy="17624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4211960" y="544522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971600" y="69269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/>
                </a:solidFill>
              </a:rPr>
              <a:t>Το μήλο έχει βάρος </a:t>
            </a:r>
            <a:r>
              <a:rPr lang="en-US" sz="2400" b="1" dirty="0" smtClean="0">
                <a:solidFill>
                  <a:schemeClr val="accent2"/>
                </a:solidFill>
              </a:rPr>
              <a:t>2N</a:t>
            </a:r>
            <a:r>
              <a:rPr lang="el-GR" sz="2400" b="1" dirty="0" smtClean="0">
                <a:solidFill>
                  <a:schemeClr val="accent2"/>
                </a:solidFill>
              </a:rPr>
              <a:t> και πέφτει ελεύθερα διανύοντας απόσταση </a:t>
            </a:r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r>
              <a:rPr lang="el-GR" sz="2400" b="1" dirty="0" smtClean="0">
                <a:solidFill>
                  <a:schemeClr val="accent2"/>
                </a:solidFill>
              </a:rPr>
              <a:t>=</a:t>
            </a:r>
            <a:r>
              <a:rPr lang="en-US" sz="2400" b="1" dirty="0" smtClean="0">
                <a:solidFill>
                  <a:schemeClr val="accent2"/>
                </a:solidFill>
              </a:rPr>
              <a:t>3m. </a:t>
            </a:r>
            <a:r>
              <a:rPr lang="el-GR" sz="2400" b="1" dirty="0" smtClean="0">
                <a:solidFill>
                  <a:schemeClr val="accent2"/>
                </a:solidFill>
              </a:rPr>
              <a:t>Πόσο είναι το έργο του βάρους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l-GR" sz="2400" b="1" dirty="0" smtClean="0">
                <a:solidFill>
                  <a:schemeClr val="accent2"/>
                </a:solidFill>
              </a:rPr>
              <a:t>του;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4211960" y="37890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w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283968" y="60212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w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267744" y="40770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endParaRPr lang="el-GR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Διάγραμμα ροής: Έξοδος σε δίσκο"/>
          <p:cNvSpPr/>
          <p:nvPr/>
        </p:nvSpPr>
        <p:spPr>
          <a:xfrm rot="16200000">
            <a:off x="3838027" y="4595021"/>
            <a:ext cx="730323" cy="558522"/>
          </a:xfrm>
          <a:prstGeom prst="flowChartOnlineStorage">
            <a:avLst/>
          </a:prstGeom>
          <a:solidFill>
            <a:srgbClr val="E5E7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2 - Διάγραμμα ροής: Έξοδος σε δίσκο"/>
          <p:cNvSpPr/>
          <p:nvPr/>
        </p:nvSpPr>
        <p:spPr>
          <a:xfrm rot="16200000">
            <a:off x="3766020" y="2218756"/>
            <a:ext cx="730323" cy="558522"/>
          </a:xfrm>
          <a:prstGeom prst="flowChartOnlineStorage">
            <a:avLst/>
          </a:prstGeom>
          <a:solidFill>
            <a:srgbClr val="E5E7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3779912" y="2708920"/>
            <a:ext cx="720080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4 - Δάκρυ"/>
          <p:cNvSpPr/>
          <p:nvPr/>
        </p:nvSpPr>
        <p:spPr>
          <a:xfrm rot="4589884">
            <a:off x="3954796" y="2426855"/>
            <a:ext cx="81815" cy="276098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5 - Δάκρυ"/>
          <p:cNvSpPr/>
          <p:nvPr/>
        </p:nvSpPr>
        <p:spPr>
          <a:xfrm rot="12935118">
            <a:off x="4185781" y="2433406"/>
            <a:ext cx="104318" cy="190987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7" name="6 - Ευθεία γραμμή σύνδεσης"/>
          <p:cNvCxnSpPr>
            <a:stCxn id="4" idx="0"/>
            <a:endCxn id="5" idx="6"/>
          </p:cNvCxnSpPr>
          <p:nvPr/>
        </p:nvCxnSpPr>
        <p:spPr>
          <a:xfrm flipH="1" flipV="1">
            <a:off x="4129937" y="2532673"/>
            <a:ext cx="10015" cy="17624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4139952" y="3068960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2987824" y="3068960"/>
            <a:ext cx="0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9 - Έλλειψη"/>
          <p:cNvSpPr/>
          <p:nvPr/>
        </p:nvSpPr>
        <p:spPr>
          <a:xfrm>
            <a:off x="3851920" y="5085184"/>
            <a:ext cx="720080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Δάκρυ"/>
          <p:cNvSpPr/>
          <p:nvPr/>
        </p:nvSpPr>
        <p:spPr>
          <a:xfrm rot="4589884">
            <a:off x="4026804" y="4803119"/>
            <a:ext cx="81815" cy="276098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11 - Δάκρυ"/>
          <p:cNvSpPr/>
          <p:nvPr/>
        </p:nvSpPr>
        <p:spPr>
          <a:xfrm rot="12935118">
            <a:off x="4257789" y="4809670"/>
            <a:ext cx="104318" cy="190987"/>
          </a:xfrm>
          <a:prstGeom prst="teardrop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3" name="12 - Ευθεία γραμμή σύνδεσης"/>
          <p:cNvCxnSpPr>
            <a:stCxn id="10" idx="0"/>
            <a:endCxn id="11" idx="6"/>
          </p:cNvCxnSpPr>
          <p:nvPr/>
        </p:nvCxnSpPr>
        <p:spPr>
          <a:xfrm flipH="1" flipV="1">
            <a:off x="4201945" y="4908937"/>
            <a:ext cx="10015" cy="17624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4211960" y="544522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971600" y="69269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/>
                </a:solidFill>
              </a:rPr>
              <a:t>Το μήλο έχει βάρος </a:t>
            </a:r>
            <a:r>
              <a:rPr lang="en-US" sz="2400" b="1" dirty="0" smtClean="0">
                <a:solidFill>
                  <a:schemeClr val="accent2"/>
                </a:solidFill>
              </a:rPr>
              <a:t>2N</a:t>
            </a:r>
            <a:r>
              <a:rPr lang="el-GR" sz="2400" b="1" dirty="0" smtClean="0">
                <a:solidFill>
                  <a:schemeClr val="accent2"/>
                </a:solidFill>
              </a:rPr>
              <a:t> και πέφτει ελεύθερα διανύοντας απόσταση </a:t>
            </a:r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r>
              <a:rPr lang="el-GR" sz="2400" b="1" dirty="0" smtClean="0">
                <a:solidFill>
                  <a:schemeClr val="accent2"/>
                </a:solidFill>
              </a:rPr>
              <a:t>=</a:t>
            </a:r>
            <a:r>
              <a:rPr lang="en-US" sz="2400" b="1" dirty="0" smtClean="0">
                <a:solidFill>
                  <a:schemeClr val="accent2"/>
                </a:solidFill>
              </a:rPr>
              <a:t>3m. </a:t>
            </a:r>
            <a:r>
              <a:rPr lang="el-GR" sz="2400" b="1" dirty="0" smtClean="0">
                <a:solidFill>
                  <a:schemeClr val="accent2"/>
                </a:solidFill>
              </a:rPr>
              <a:t>Πόσο είναι το έργο του βάρους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l-GR" sz="2400" b="1" dirty="0" smtClean="0">
                <a:solidFill>
                  <a:schemeClr val="accent2"/>
                </a:solidFill>
              </a:rPr>
              <a:t>του;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4211960" y="37890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w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283968" y="60212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w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267744" y="40770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148064" y="285293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solidFill>
                  <a:srgbClr val="00B050"/>
                </a:solidFill>
              </a:rPr>
              <a:t>W= w . h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= 2N . 3m = 6J</a:t>
            </a:r>
            <a:endParaRPr lang="el-GR" sz="3600" b="1" baseline="30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 τρίγωνο"/>
          <p:cNvSpPr/>
          <p:nvPr/>
        </p:nvSpPr>
        <p:spPr>
          <a:xfrm>
            <a:off x="1403648" y="3068960"/>
            <a:ext cx="3024336" cy="21602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Ορθογώνιο τρίγωνο"/>
          <p:cNvSpPr/>
          <p:nvPr/>
        </p:nvSpPr>
        <p:spPr>
          <a:xfrm rot="16200000">
            <a:off x="4680012" y="3320988"/>
            <a:ext cx="2232248" cy="15841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" name="4 - Ευθεία γραμμή σύνδεσης"/>
          <p:cNvCxnSpPr/>
          <p:nvPr/>
        </p:nvCxnSpPr>
        <p:spPr>
          <a:xfrm flipV="1">
            <a:off x="683568" y="2996952"/>
            <a:ext cx="8136904" cy="720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Ορθογώνιο"/>
          <p:cNvSpPr/>
          <p:nvPr/>
        </p:nvSpPr>
        <p:spPr>
          <a:xfrm rot="2028458">
            <a:off x="4033451" y="4841022"/>
            <a:ext cx="504056" cy="288032"/>
          </a:xfrm>
          <a:prstGeom prst="rect">
            <a:avLst/>
          </a:prstGeom>
          <a:solidFill>
            <a:srgbClr val="DDFE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 rot="18373337">
            <a:off x="4801107" y="4797541"/>
            <a:ext cx="504056" cy="288032"/>
          </a:xfrm>
          <a:prstGeom prst="rect">
            <a:avLst/>
          </a:prstGeom>
          <a:solidFill>
            <a:srgbClr val="DDFE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7596336" y="4941168"/>
            <a:ext cx="504056" cy="288032"/>
          </a:xfrm>
          <a:prstGeom prst="rect">
            <a:avLst/>
          </a:prstGeom>
          <a:solidFill>
            <a:srgbClr val="DDFE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10 - Ευθεία γραμμή σύνδεσης"/>
          <p:cNvCxnSpPr>
            <a:endCxn id="9" idx="0"/>
          </p:cNvCxnSpPr>
          <p:nvPr/>
        </p:nvCxnSpPr>
        <p:spPr>
          <a:xfrm>
            <a:off x="7812360" y="2996952"/>
            <a:ext cx="360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539552" y="5229200"/>
            <a:ext cx="80648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899592" y="38610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</a:t>
            </a:r>
            <a:endParaRPr lang="el-GR" sz="2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179512" y="188640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 Το σώμα μεταβαίνει από το οριζόντιο επίπεδο (</a:t>
            </a:r>
            <a:r>
              <a:rPr lang="en-US" sz="2400" b="1" dirty="0" smtClean="0"/>
              <a:t>B</a:t>
            </a:r>
            <a:r>
              <a:rPr lang="el-GR" sz="2400" b="1" dirty="0" smtClean="0"/>
              <a:t>) στο   οριζόντιο επίπεδο (</a:t>
            </a:r>
            <a:r>
              <a:rPr lang="en-US" sz="2400" b="1" dirty="0" smtClean="0"/>
              <a:t>A</a:t>
            </a:r>
            <a:r>
              <a:rPr lang="el-GR" sz="2400" b="1" dirty="0" smtClean="0"/>
              <a:t>) με τρεις διαφορετικούς τρόπους.</a:t>
            </a:r>
          </a:p>
          <a:p>
            <a:pPr>
              <a:buFont typeface="Wingdings" pitchFamily="2" charset="2"/>
              <a:buChar char="§"/>
            </a:pPr>
            <a:endParaRPr lang="el-GR" sz="2400" b="1" dirty="0" smtClean="0"/>
          </a:p>
          <a:p>
            <a:r>
              <a:rPr lang="el-GR" sz="2400" b="1" dirty="0" smtClean="0"/>
              <a:t>Να συγκρίνεις το έργο του βάρους του </a:t>
            </a:r>
            <a:r>
              <a:rPr lang="en-US" sz="2400" b="1" dirty="0" smtClean="0"/>
              <a:t>W </a:t>
            </a:r>
            <a:r>
              <a:rPr lang="el-GR" sz="2400" b="1" dirty="0" smtClean="0"/>
              <a:t>στις τρεις</a:t>
            </a:r>
          </a:p>
          <a:p>
            <a:r>
              <a:rPr lang="el-GR" sz="2400" b="1" dirty="0" smtClean="0"/>
              <a:t>  περιπτώσεις.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Το έργο του βάρους και στις τρεις περιπτώσεις είναι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     </a:t>
            </a:r>
            <a:r>
              <a:rPr lang="el-GR" sz="2400" b="1" dirty="0" smtClean="0">
                <a:solidFill>
                  <a:srgbClr val="FF0000"/>
                </a:solidFill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</a:rPr>
              <a:t>W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w</a:t>
            </a:r>
            <a:r>
              <a:rPr lang="en-US" sz="3200" b="1" dirty="0" smtClean="0">
                <a:solidFill>
                  <a:srgbClr val="FF0000"/>
                </a:solidFill>
              </a:rPr>
              <a:t>=-wh</a:t>
            </a:r>
            <a:endParaRPr lang="el-GR" sz="32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l-GR" sz="2400" b="1" dirty="0"/>
          </a:p>
        </p:txBody>
      </p:sp>
      <p:sp>
        <p:nvSpPr>
          <p:cNvPr id="17" name="16 - Δεξιό βέλος"/>
          <p:cNvSpPr/>
          <p:nvPr/>
        </p:nvSpPr>
        <p:spPr>
          <a:xfrm rot="12937007">
            <a:off x="3140860" y="4224605"/>
            <a:ext cx="576064" cy="216024"/>
          </a:xfrm>
          <a:prstGeom prst="rightArrow">
            <a:avLst/>
          </a:prstGeom>
          <a:solidFill>
            <a:srgbClr val="DDF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Δεξιό βέλος"/>
          <p:cNvSpPr/>
          <p:nvPr/>
        </p:nvSpPr>
        <p:spPr>
          <a:xfrm rot="18460552">
            <a:off x="5282430" y="4106706"/>
            <a:ext cx="576064" cy="216024"/>
          </a:xfrm>
          <a:prstGeom prst="rightArrow">
            <a:avLst/>
          </a:prstGeom>
          <a:solidFill>
            <a:srgbClr val="DDF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Δεξιό βέλος"/>
          <p:cNvSpPr/>
          <p:nvPr/>
        </p:nvSpPr>
        <p:spPr>
          <a:xfrm rot="16200000">
            <a:off x="7560332" y="3897052"/>
            <a:ext cx="576064" cy="216024"/>
          </a:xfrm>
          <a:prstGeom prst="rightArrow">
            <a:avLst/>
          </a:prstGeom>
          <a:solidFill>
            <a:srgbClr val="DDF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TextBox"/>
          <p:cNvSpPr txBox="1"/>
          <p:nvPr/>
        </p:nvSpPr>
        <p:spPr>
          <a:xfrm>
            <a:off x="611560" y="270892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(Α)</a:t>
            </a:r>
            <a:endParaRPr lang="el-GR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611560" y="47971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(Β)</a:t>
            </a:r>
            <a:endParaRPr lang="el-GR" b="1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>
            <a:off x="1259632" y="3068960"/>
            <a:ext cx="0" cy="208823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619672" y="4653136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- Ορθογώνιο"/>
          <p:cNvSpPr/>
          <p:nvPr/>
        </p:nvSpPr>
        <p:spPr>
          <a:xfrm>
            <a:off x="1907704" y="3573016"/>
            <a:ext cx="1872208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 rot="5400000">
            <a:off x="2231740" y="4689140"/>
            <a:ext cx="1296144" cy="216024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5292080" y="3573016"/>
            <a:ext cx="1872208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5" name="14 - Ευθεία γραμμή σύνδεσης"/>
          <p:cNvCxnSpPr>
            <a:stCxn id="11" idx="2"/>
          </p:cNvCxnSpPr>
          <p:nvPr/>
        </p:nvCxnSpPr>
        <p:spPr>
          <a:xfrm>
            <a:off x="6228184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Δεξιό βέλος"/>
          <p:cNvSpPr/>
          <p:nvPr/>
        </p:nvSpPr>
        <p:spPr>
          <a:xfrm>
            <a:off x="4211960" y="3933056"/>
            <a:ext cx="648072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115616" y="1196752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Πόσο είναι το έργο του βάρους </a:t>
            </a:r>
            <a:r>
              <a:rPr lang="en-US" sz="2400" b="1" dirty="0" smtClean="0"/>
              <a:t>w </a:t>
            </a:r>
            <a:r>
              <a:rPr lang="el-GR" sz="2400" b="1" dirty="0" smtClean="0"/>
              <a:t>όταν το σώμα μετατοπίζεται κατά Δ</a:t>
            </a:r>
            <a:r>
              <a:rPr lang="en-US" sz="2400" b="1" dirty="0" smtClean="0"/>
              <a:t>x</a:t>
            </a:r>
            <a:r>
              <a:rPr lang="el-GR" sz="2400" b="1" dirty="0" smtClean="0"/>
              <a:t>;</a:t>
            </a:r>
            <a:endParaRPr lang="el-GR" sz="24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4139952" y="5085184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</a:t>
            </a:r>
            <a:r>
              <a:rPr lang="en-US" sz="2400" b="1" dirty="0" smtClean="0"/>
              <a:t>x</a:t>
            </a:r>
            <a:endParaRPr lang="el-GR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627784" y="5517232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</a:t>
            </a:r>
            <a:endParaRPr lang="el-GR" sz="2400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915816" y="4941168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619672" y="4653136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- Ορθογώνιο"/>
          <p:cNvSpPr/>
          <p:nvPr/>
        </p:nvSpPr>
        <p:spPr>
          <a:xfrm>
            <a:off x="1907704" y="3573016"/>
            <a:ext cx="1872208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9 - Δεξιό βέλος"/>
          <p:cNvSpPr/>
          <p:nvPr/>
        </p:nvSpPr>
        <p:spPr>
          <a:xfrm rot="5400000">
            <a:off x="2159732" y="4689140"/>
            <a:ext cx="1296144" cy="216024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5292080" y="3573016"/>
            <a:ext cx="1872208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5" name="14 - Ευθεία γραμμή σύνδεσης"/>
          <p:cNvCxnSpPr>
            <a:stCxn id="11" idx="2"/>
          </p:cNvCxnSpPr>
          <p:nvPr/>
        </p:nvCxnSpPr>
        <p:spPr>
          <a:xfrm>
            <a:off x="6228184" y="4653136"/>
            <a:ext cx="0" cy="5760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Δεξιό βέλος"/>
          <p:cNvSpPr/>
          <p:nvPr/>
        </p:nvSpPr>
        <p:spPr>
          <a:xfrm>
            <a:off x="4211960" y="3933056"/>
            <a:ext cx="648072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115616" y="1196752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Πόσο είναι το έργο του βάρους </a:t>
            </a:r>
            <a:r>
              <a:rPr lang="en-US" sz="2400" b="1" dirty="0" smtClean="0">
                <a:solidFill>
                  <a:schemeClr val="tx2"/>
                </a:solidFill>
              </a:rPr>
              <a:t>w </a:t>
            </a:r>
            <a:r>
              <a:rPr lang="el-GR" sz="2400" b="1" dirty="0" smtClean="0">
                <a:solidFill>
                  <a:schemeClr val="tx2"/>
                </a:solidFill>
              </a:rPr>
              <a:t>όταν το σώμα μετατοπίζεται κατά Δ</a:t>
            </a:r>
            <a:r>
              <a:rPr lang="en-US" sz="2400" b="1" dirty="0" smtClean="0">
                <a:solidFill>
                  <a:schemeClr val="tx2"/>
                </a:solidFill>
              </a:rPr>
              <a:t>x</a:t>
            </a:r>
            <a:r>
              <a:rPr lang="el-GR" sz="2400" b="1" dirty="0" smtClean="0">
                <a:solidFill>
                  <a:schemeClr val="tx2"/>
                </a:solidFill>
              </a:rPr>
              <a:t>;</a:t>
            </a:r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W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w</a:t>
            </a:r>
            <a:r>
              <a:rPr lang="en-US" sz="3600" b="1" dirty="0" smtClean="0">
                <a:solidFill>
                  <a:srgbClr val="FF0000"/>
                </a:solidFill>
              </a:rPr>
              <a:t>=0</a:t>
            </a:r>
            <a:r>
              <a:rPr lang="en-US" sz="3600" b="1" dirty="0" smtClean="0">
                <a:solidFill>
                  <a:schemeClr val="accent2"/>
                </a:solidFill>
              </a:rPr>
              <a:t>  </a:t>
            </a:r>
            <a:r>
              <a:rPr lang="el-GR" sz="2400" b="1" dirty="0" smtClean="0">
                <a:solidFill>
                  <a:schemeClr val="accent2"/>
                </a:solidFill>
              </a:rPr>
              <a:t>γιατί το βάρος είναι κάθετο στη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r>
              <a:rPr lang="en-US" sz="2400" b="1" dirty="0" smtClean="0">
                <a:solidFill>
                  <a:schemeClr val="accent2"/>
                </a:solidFill>
              </a:rPr>
              <a:t>              </a:t>
            </a:r>
            <a:r>
              <a:rPr lang="el-GR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</a:rPr>
              <a:t>  </a:t>
            </a:r>
            <a:r>
              <a:rPr lang="el-GR" sz="2400" b="1" dirty="0" smtClean="0">
                <a:solidFill>
                  <a:schemeClr val="accent2"/>
                </a:solidFill>
              </a:rPr>
              <a:t>μετατόπιση.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4139952" y="5085184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</a:t>
            </a:r>
            <a:r>
              <a:rPr lang="en-US" sz="2400" b="1" dirty="0" smtClean="0"/>
              <a:t>x</a:t>
            </a:r>
            <a:endParaRPr lang="el-GR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627784" y="5517232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</a:t>
            </a:r>
            <a:endParaRPr lang="el-GR" sz="24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2915816" y="4941168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619672" y="4653136"/>
            <a:ext cx="58326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- Ορθογώνιο"/>
          <p:cNvSpPr/>
          <p:nvPr/>
        </p:nvSpPr>
        <p:spPr>
          <a:xfrm>
            <a:off x="3059832" y="3573016"/>
            <a:ext cx="1872208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5 - Δεξιό βέλος"/>
          <p:cNvSpPr/>
          <p:nvPr/>
        </p:nvSpPr>
        <p:spPr>
          <a:xfrm rot="5400000">
            <a:off x="3275856" y="4797152"/>
            <a:ext cx="1440160" cy="2880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6 - Βέλος προς τα επάνω"/>
          <p:cNvSpPr/>
          <p:nvPr/>
        </p:nvSpPr>
        <p:spPr>
          <a:xfrm>
            <a:off x="3851920" y="2780928"/>
            <a:ext cx="288032" cy="14401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Δεξιό βέλος"/>
          <p:cNvSpPr/>
          <p:nvPr/>
        </p:nvSpPr>
        <p:spPr>
          <a:xfrm>
            <a:off x="3995936" y="4005064"/>
            <a:ext cx="1872208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Αριστερό βέλος"/>
          <p:cNvSpPr/>
          <p:nvPr/>
        </p:nvSpPr>
        <p:spPr>
          <a:xfrm>
            <a:off x="2771800" y="4005064"/>
            <a:ext cx="1224136" cy="288032"/>
          </a:xfrm>
          <a:prstGeom prst="leftArrow">
            <a:avLst/>
          </a:prstGeom>
          <a:solidFill>
            <a:srgbClr val="DDFEC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5940152" y="378904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3275856" y="2708920"/>
            <a:ext cx="583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F</a:t>
            </a:r>
            <a:r>
              <a:rPr lang="en-US" sz="3200" b="1" baseline="-25000" dirty="0" smtClean="0"/>
              <a:t>N</a:t>
            </a:r>
            <a:endParaRPr lang="el-GR" sz="3200" b="1" baseline="-25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339752" y="3861048"/>
            <a:ext cx="357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T</a:t>
            </a:r>
            <a:endParaRPr lang="el-GR" sz="32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3347864" y="508518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</a:t>
            </a:r>
            <a:endParaRPr lang="el-GR" sz="32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79512" y="404664"/>
            <a:ext cx="8784976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Στο αρχικά ακίνητο σώμα του σχήματος</a:t>
            </a:r>
          </a:p>
          <a:p>
            <a:endParaRPr lang="el-GR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l-GR" sz="2000" b="1" dirty="0" smtClean="0"/>
              <a:t>η δύναμη </a:t>
            </a:r>
            <a:r>
              <a:rPr lang="en-US" sz="2000" b="1" dirty="0" smtClean="0"/>
              <a:t>F </a:t>
            </a:r>
            <a:r>
              <a:rPr lang="el-GR" sz="2000" b="1" dirty="0" smtClean="0"/>
              <a:t>μέσω του έργου της προσφέρει ενέργεια στο σώμα</a:t>
            </a: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endParaRPr lang="el-GR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l-GR" sz="2000" b="1" dirty="0" smtClean="0"/>
              <a:t>η τριβή Τ μέσω του έργου της αφαιρεί ενέργεια από το σώμα</a:t>
            </a: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l-GR" sz="2000" b="1" dirty="0" smtClean="0"/>
              <a:t>η ενέργεια που αφαιρείται μετατρέπεται σε θερμότητα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5292080" y="47251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Δ</a:t>
            </a:r>
            <a:r>
              <a:rPr lang="en-US" sz="2400" b="1" dirty="0" smtClean="0"/>
              <a:t>x</a:t>
            </a:r>
            <a:endParaRPr lang="el-GR" sz="2400" b="1" dirty="0"/>
          </a:p>
        </p:txBody>
      </p:sp>
      <p:cxnSp>
        <p:nvCxnSpPr>
          <p:cNvPr id="19" name="18 - Ευθύγραμμο βέλος σύνδεσης"/>
          <p:cNvCxnSpPr>
            <a:stCxn id="24" idx="3"/>
          </p:cNvCxnSpPr>
          <p:nvPr/>
        </p:nvCxnSpPr>
        <p:spPr>
          <a:xfrm flipV="1">
            <a:off x="6084168" y="4941168"/>
            <a:ext cx="1152128" cy="148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flipH="1">
            <a:off x="4067944" y="4941168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55576" y="119675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 </a:t>
            </a:r>
            <a:r>
              <a:rPr lang="el-GR" sz="2400" dirty="0" smtClean="0"/>
              <a:t>Ο</a:t>
            </a:r>
            <a:r>
              <a:rPr lang="en-US" sz="2400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Ηράκλειτος</a:t>
            </a:r>
            <a:r>
              <a:rPr lang="el-GR" sz="2400" dirty="0" smtClean="0"/>
              <a:t> θεωρούσε ότι μόνο το πυρ είναι το πρωταρχικό στοιχείο από το οποίο γεννιούνται όλα τα όντα και σε αυτό επανέρχονται. </a:t>
            </a:r>
            <a:endParaRPr lang="el-GR" sz="2400" dirty="0"/>
          </a:p>
        </p:txBody>
      </p:sp>
      <p:pic>
        <p:nvPicPr>
          <p:cNvPr id="1026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852936"/>
            <a:ext cx="3133725" cy="2333625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1619672" y="530120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«Πυρ το </a:t>
            </a:r>
            <a:r>
              <a:rPr lang="el-GR" i="1" dirty="0" err="1" smtClean="0"/>
              <a:t>αείζωον</a:t>
            </a:r>
            <a:r>
              <a:rPr lang="el-GR" i="1" dirty="0" smtClean="0"/>
              <a:t>» Φωτιά η αιώνια: Αιτία διαρκούς αλλαγής. </a:t>
            </a:r>
            <a:endParaRPr lang="en-US" i="1" dirty="0" smtClean="0"/>
          </a:p>
          <a:p>
            <a:r>
              <a:rPr lang="el-GR" i="1" dirty="0" smtClean="0"/>
              <a:t>ΗΡΑΚΛΕΙΤΟΣ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99592" y="836712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Ερωτήσεις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755576" y="1628800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1 (σελ. 109)</a:t>
            </a:r>
          </a:p>
          <a:p>
            <a:r>
              <a:rPr lang="el-GR" sz="2000" dirty="0" smtClean="0"/>
              <a:t>Συμπλήρωσε τις λέξεις που λείπουν από το παρακάτω κείμενο έτσι ώστε οι προτάσεις που προκύπτουν να είναι επιστημονικά ορθές:</a:t>
            </a:r>
          </a:p>
          <a:p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>Μια δύναμη που ασκείται σ’ ένα σώμα μπορεί να παράγει έργο πάνω σ’ αυτό όταν το σώμα ……………… Στην απλούστερη περίπτωση, όπου η δύναμη είναι σταθερή και το σώμα μετακινείται κατά τη ………… της, το έργο ορίζεται ως το ……………… της δύναμης επί τη ………………… του σώματος ή συμβολικά: ……………… Το έργο είναι ………………… μέγεθος δηλαδή έχει μόνο μέτρο. Η μονάδα του έργου στο SI σύστημα είναι το ………………… Το έργο μιας δύναμης εκφράζει τη ………………… ενέργειας από ένα σώμα σε ένα άλλο ή τη ……………………… της από μια μορφή σε άλλη.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15616" y="1196752"/>
            <a:ext cx="74888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 (σελ. 110)</a:t>
            </a:r>
          </a:p>
          <a:p>
            <a:r>
              <a:rPr lang="el-GR" sz="2400" dirty="0" smtClean="0"/>
              <a:t>Στις προτάσεις που ακολουθούν να κυκλώσεις το γράμμα που αντιστοιχεί στην ορθή απάντηση.</a:t>
            </a:r>
          </a:p>
          <a:p>
            <a:r>
              <a:rPr lang="el-GR" sz="2400" dirty="0" smtClean="0"/>
              <a:t> Η μονάδα του έργου στο Διεθνές Σύστημα Μονάδων είναι: </a:t>
            </a:r>
          </a:p>
          <a:p>
            <a:r>
              <a:rPr lang="el-GR" sz="2400" dirty="0" smtClean="0"/>
              <a:t>α) 1 J,</a:t>
            </a:r>
          </a:p>
          <a:p>
            <a:r>
              <a:rPr lang="el-GR" sz="2400" dirty="0" smtClean="0"/>
              <a:t> β) 1 Ν,</a:t>
            </a:r>
          </a:p>
          <a:p>
            <a:r>
              <a:rPr lang="el-GR" sz="2400" dirty="0" smtClean="0"/>
              <a:t> γ) 1 </a:t>
            </a:r>
            <a:r>
              <a:rPr lang="el-GR" sz="2400" dirty="0" err="1" smtClean="0"/>
              <a:t>kg</a:t>
            </a:r>
            <a:r>
              <a:rPr lang="el-GR" sz="2400" dirty="0" smtClean="0"/>
              <a:t>, </a:t>
            </a:r>
          </a:p>
          <a:p>
            <a:r>
              <a:rPr lang="el-GR" sz="2400" dirty="0" smtClean="0"/>
              <a:t>δ) 1 N/m,</a:t>
            </a:r>
          </a:p>
          <a:p>
            <a:r>
              <a:rPr lang="el-GR" sz="2400" dirty="0" smtClean="0"/>
              <a:t> ε) 1 N/m</a:t>
            </a:r>
            <a:r>
              <a:rPr lang="el-GR" sz="2400" baseline="30000" dirty="0" smtClean="0"/>
              <a:t>2</a:t>
            </a:r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51520" y="54868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</a:t>
            </a:r>
            <a:r>
              <a:rPr lang="el-GR" sz="2400" b="1" dirty="0" smtClean="0"/>
              <a:t>Εφάρμοσε τις γνώσεις σου και γράψε τεκμηριωμένες απαντήσεις για τις ερωτήσεις που ακολουθούν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323528" y="1556792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1 (σελ. 111)</a:t>
            </a:r>
          </a:p>
          <a:p>
            <a:r>
              <a:rPr lang="el-GR" sz="2000" dirty="0" smtClean="0"/>
              <a:t>Ένας παγοδρόμος κινείται </a:t>
            </a:r>
            <a:r>
              <a:rPr lang="el-GR" sz="2000" b="1" dirty="0" smtClean="0"/>
              <a:t>με σταθερή ταχύτητα χωρίς τριβές </a:t>
            </a:r>
            <a:r>
              <a:rPr lang="el-GR" sz="2000" dirty="0" smtClean="0"/>
              <a:t>πάνω στην οριζόντια επιφάνεια της πίστας. Να σχεδιάσεις τις δυνάμεις που ασκούνται στον παγοδρόμο. Πόσο έργο παράγεται </a:t>
            </a:r>
            <a:r>
              <a:rPr lang="el-GR" sz="2000" b="1" dirty="0" smtClean="0"/>
              <a:t>από τη συνισταμένη των δυνάμεων που ασκούνται στον παγοδρόμο;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51520" y="54868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</a:t>
            </a:r>
            <a:r>
              <a:rPr lang="el-GR" sz="2400" b="1" dirty="0" smtClean="0"/>
              <a:t>Εφάρμοσε τις γνώσεις σου και γράψε τεκμηριωμένες απαντήσεις για τις ερωτήσεις που ακολουθούν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539552" y="1484784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2 (σελ. 111</a:t>
            </a:r>
            <a:r>
              <a:rPr lang="en-US" sz="2000" dirty="0" smtClean="0"/>
              <a:t>)</a:t>
            </a:r>
            <a:endParaRPr lang="el-GR" sz="2000" dirty="0" smtClean="0"/>
          </a:p>
          <a:p>
            <a:r>
              <a:rPr lang="el-GR" sz="2000" dirty="0" smtClean="0"/>
              <a:t> Να συγκρίνεις τα έργα που παράγει η δύναμη την οποία ασκεί ένας αρσιβαρίστας καθώς ανυψώνει την μπάρα με σταθερή ταχύτητα όταν το βάρος της είναι: </a:t>
            </a:r>
          </a:p>
          <a:p>
            <a:r>
              <a:rPr lang="el-GR" sz="2000" dirty="0" smtClean="0"/>
              <a:t>(α) 1.100 Ν και την ανυψώνει σε ύψος 1 m,</a:t>
            </a:r>
          </a:p>
          <a:p>
            <a:r>
              <a:rPr lang="el-GR" sz="2000" dirty="0" smtClean="0"/>
              <a:t> (β) 2.200 Ν και την ανυψώνει σε ύψος 1 m, </a:t>
            </a:r>
          </a:p>
          <a:p>
            <a:r>
              <a:rPr lang="el-GR" sz="2000" dirty="0" smtClean="0"/>
              <a:t>(γ) 1.100 Ν και την ανυψώνει σε ύψος 2 m,</a:t>
            </a:r>
          </a:p>
          <a:p>
            <a:r>
              <a:rPr lang="el-GR" sz="2000" dirty="0" smtClean="0"/>
              <a:t> (δ) 2.200 Ν και την ανυψώνει σε ύψος 2 m.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51520" y="54868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</a:t>
            </a:r>
            <a:r>
              <a:rPr lang="el-GR" sz="2400" b="1" dirty="0" smtClean="0"/>
              <a:t>Εφάρμοσε τις γνώσεις σου και γράψε τεκμηριωμένες απαντήσεις για τις ερωτήσεις που ακολουθούν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467544" y="1700808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4 (σελ. 111)</a:t>
            </a:r>
          </a:p>
          <a:p>
            <a:r>
              <a:rPr lang="el-GR" sz="2000" b="1" i="1" u="sng" dirty="0" smtClean="0"/>
              <a:t>Χρυσός κανόνας της Μηχανικής</a:t>
            </a:r>
            <a:r>
              <a:rPr lang="el-GR" sz="2000" b="1" dirty="0" smtClean="0"/>
              <a:t>.</a:t>
            </a:r>
          </a:p>
          <a:p>
            <a:r>
              <a:rPr lang="el-GR" sz="2000" dirty="0" smtClean="0"/>
              <a:t> Με δεδομένη τη διατήρηση της ενέργειας να συγκρίνεις τα έργα των δυνάμεων που ασκούνται στο μικρό και στο μεγάλο έμβολο μιας υδραυλικής αντλίας ή ενός υδραυλικού πιεστηρίου (εικόνα 4.19), καθώς επίσης και τις αντίστοιχες  μετατοπίσεις τους. Τι συμπεραίνεις;</a:t>
            </a:r>
            <a:endParaRPr lang="el-GR" sz="2000" dirty="0"/>
          </a:p>
        </p:txBody>
      </p:sp>
      <p:pic>
        <p:nvPicPr>
          <p:cNvPr id="50178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717032"/>
            <a:ext cx="2733675" cy="2876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>
            <a:hlinkClick r:id="rId3" action="ppaction://hlinkfile"/>
          </p:cNvPr>
          <p:cNvSpPr/>
          <p:nvPr/>
        </p:nvSpPr>
        <p:spPr>
          <a:xfrm>
            <a:off x="2987824" y="2852936"/>
            <a:ext cx="2234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ΥΔΡΑΥΛΙΚΟ ΠΙΕΣΤΗΡΙΟ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395536" y="548680"/>
          <a:ext cx="6096000" cy="44391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303237"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rgbClr val="FFFFFF"/>
                          </a:solidFill>
                        </a:rPr>
                        <a:t>Ασκήσεις</a:t>
                      </a:r>
                    </a:p>
                  </a:txBody>
                  <a:tcPr marL="39077" marR="39077" marT="39077" marB="390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5C18"/>
                    </a:solidFill>
                  </a:tcPr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467544" y="1412776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1 (σελ. 112)</a:t>
            </a:r>
          </a:p>
          <a:p>
            <a:r>
              <a:rPr lang="el-GR" sz="2000" dirty="0" smtClean="0"/>
              <a:t>Το πάτωμα του τέταρτου ορόφου ενός σπιτιού βρίσκεται σε ύψος 12 m από το έδαφος. Θέλουμε να ανεβάσουμε σε αυτόν με τη βοήθεια γερανού ένα ψυγείο μάζας 150 </a:t>
            </a:r>
            <a:r>
              <a:rPr lang="el-GR" sz="2000" dirty="0" err="1" smtClean="0"/>
              <a:t>kg</a:t>
            </a:r>
            <a:r>
              <a:rPr lang="el-GR" sz="2000" dirty="0" smtClean="0"/>
              <a:t>. Να υπολογίσεις το έργο της δύναμης που ασκεί το σκοινί του γερανού στο ψυγείο, </a:t>
            </a:r>
            <a:r>
              <a:rPr lang="el-GR" sz="2000" b="1" dirty="0" smtClean="0"/>
              <a:t>όταν το ανεβάζει με σταθερή ταχύτητα στον τρίτο όροφο</a:t>
            </a:r>
            <a:r>
              <a:rPr lang="el-GR" sz="2000" dirty="0" smtClean="0"/>
              <a:t>.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395536" y="548680"/>
          <a:ext cx="6096000" cy="44391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303237"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rgbClr val="FFFFFF"/>
                          </a:solidFill>
                        </a:rPr>
                        <a:t>Ασκήσεις</a:t>
                      </a:r>
                    </a:p>
                  </a:txBody>
                  <a:tcPr marL="39077" marR="39077" marT="39077" marB="390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5C18"/>
                    </a:solidFill>
                  </a:tcPr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539552" y="1484784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2 (σελ. 112)</a:t>
            </a:r>
          </a:p>
          <a:p>
            <a:r>
              <a:rPr lang="el-GR" sz="2000" dirty="0" smtClean="0"/>
              <a:t>Ένας ορειβάτης, όταν ανεβαίνει ένα βράχο ύψους 4 m, παράγει έργο 2800 J. Από τα παραπάνω δεδομένα μπορείς να υπολογίσεις τη μάζα του ορειβάτη;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83568" y="836712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</a:t>
            </a:r>
            <a:r>
              <a:rPr lang="el-GR" sz="2400" dirty="0" smtClean="0"/>
              <a:t>Η παραπάνω άποψη του Ηράκλειτου επανήλθε στο προσκήνιο τον 17ο αιώνα με την εισαγωγή μιας καινούργιας για την εποχή αυτή έννοιας: της </a:t>
            </a:r>
            <a:r>
              <a:rPr lang="el-GR" sz="2400" b="1" dirty="0" smtClean="0"/>
              <a:t>ενέργειας</a:t>
            </a:r>
            <a:r>
              <a:rPr lang="el-GR" sz="2400" dirty="0" smtClean="0"/>
              <a:t>. Ο όρος χρησιμοποιήθηκε αρχικά από τον </a:t>
            </a:r>
            <a:r>
              <a:rPr lang="el-GR" sz="2400" b="1" dirty="0" smtClean="0">
                <a:solidFill>
                  <a:srgbClr val="FF0000"/>
                </a:solidFill>
              </a:rPr>
              <a:t>Γαλιλαίο</a:t>
            </a:r>
            <a:r>
              <a:rPr lang="el-GR" sz="2400" dirty="0" smtClean="0"/>
              <a:t>, χωρίς όμως επιστημονικό ορισμό.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Μόλις όμως πριν από 200 περίπου χρόνια η έννοια απέκτησε επιστημονικό περιεχόμενο.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Οι φυσικοί αξιοποιώντας την έννοια της ενέργειας κατάφεραν να περιγράψουν με ενιαίο τρόπο φαινόμενα, όπως </a:t>
            </a:r>
            <a:r>
              <a:rPr lang="el-GR" sz="2400" b="1" dirty="0" smtClean="0">
                <a:solidFill>
                  <a:srgbClr val="FF0000"/>
                </a:solidFill>
              </a:rPr>
              <a:t>τα κινητικά, τα θερμικά, τα ηλεκτρικά, τα φωτεινά, τα ηχητικά και τα χημικά, </a:t>
            </a:r>
            <a:r>
              <a:rPr lang="el-GR" sz="2400" dirty="0" smtClean="0"/>
              <a:t>τα οποία ως τότε αντιμετωπίζονταν ως ανεξάρτητα μεταξύ τους.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39552" y="1412776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l-GR" sz="2400" dirty="0" smtClean="0"/>
              <a:t>Στις αρχές του εικοστού αιώνα, η έννοια της ενέργειας αποτέλεσε τη βάση για να διατυπωθούν δύο από τις σύγχρονες φυσικές θεωρίες: </a:t>
            </a:r>
            <a:r>
              <a:rPr lang="el-GR" sz="2400" b="1" dirty="0" smtClean="0">
                <a:solidFill>
                  <a:srgbClr val="FF0000"/>
                </a:solidFill>
              </a:rPr>
              <a:t>η θεωρία της σχετικότητας </a:t>
            </a:r>
            <a:r>
              <a:rPr lang="el-GR" sz="2400" dirty="0" smtClean="0"/>
              <a:t>και </a:t>
            </a:r>
            <a:r>
              <a:rPr lang="el-GR" sz="2400" b="1" dirty="0" smtClean="0">
                <a:solidFill>
                  <a:srgbClr val="FF0000"/>
                </a:solidFill>
              </a:rPr>
              <a:t>η κβαντική θεωρία </a:t>
            </a:r>
            <a:r>
              <a:rPr lang="el-GR" sz="2400" dirty="0" smtClean="0"/>
              <a:t>και εξελίχθηκε σε κεντρική ενοποιητική έννοια της γλώσσας που χρησιμοποιούν οι φυσικοί για να περιγράψουν τα φαινόμενα που μελετά η επιστήμη της φυσικής.</a:t>
            </a:r>
            <a:endParaRPr lang="en-US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 Επιπλέον, </a:t>
            </a:r>
            <a:r>
              <a:rPr lang="el-GR" sz="2400" dirty="0" smtClean="0">
                <a:solidFill>
                  <a:srgbClr val="FF0000"/>
                </a:solidFill>
              </a:rPr>
              <a:t>η ενέργεια είναι η έννοια που συνδέει τη φυσική με τις άλλες φυσικές επιστήμες και την Τεχνολογία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83568" y="2060848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</a:t>
            </a:r>
            <a:r>
              <a:rPr lang="el-GR" sz="2400" dirty="0" smtClean="0"/>
              <a:t>Σήμερα όλοι είμαστε εξοικειωμένοι με την έννοια της ενέργειας . </a:t>
            </a:r>
            <a:endParaRPr lang="en-US" sz="2400" dirty="0" smtClean="0"/>
          </a:p>
          <a:p>
            <a:r>
              <a:rPr lang="en-US" sz="2400" dirty="0" smtClean="0"/>
              <a:t>   </a:t>
            </a:r>
            <a:r>
              <a:rPr lang="el-GR" sz="2400" dirty="0" smtClean="0"/>
              <a:t>Ενέργεια με τη μορφή της ακτινοβολίας έρχεται στη γη από τον ήλιο, περιέχεται στις τροφές που τρώμε και διατηρεί τη ζωή.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99592" y="436510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 </a:t>
            </a:r>
            <a:r>
              <a:rPr lang="el-GR" i="1" dirty="0" smtClean="0"/>
              <a:t>Πετρελαϊκός σταθμός που καίγεται κατά τη διάρκεια του πολέμου του Περσικού Κόλπου.</a:t>
            </a:r>
            <a:endParaRPr lang="en-US" i="1" dirty="0" smtClean="0"/>
          </a:p>
          <a:p>
            <a:r>
              <a:rPr lang="en-US" i="1" dirty="0" smtClean="0"/>
              <a:t> </a:t>
            </a:r>
            <a:r>
              <a:rPr lang="el-GR" i="1" dirty="0" smtClean="0"/>
              <a:t> Η χρησιμοποίηση ενέργειας είναι απαραίτητη για τη λειτουργία της ανθρώπινης κοινωνίας. </a:t>
            </a:r>
            <a:endParaRPr lang="en-US" i="1" dirty="0" smtClean="0"/>
          </a:p>
          <a:p>
            <a:r>
              <a:rPr lang="en-US" i="1" dirty="0" smtClean="0"/>
              <a:t>  </a:t>
            </a:r>
            <a:r>
              <a:rPr lang="el-GR" i="1" dirty="0" smtClean="0"/>
              <a:t>Όμως σε πολλές περιπτώσεις, μπορεί να προκαλέσει οικολογικές καταστροφές.</a:t>
            </a:r>
            <a:endParaRPr lang="el-GR" dirty="0"/>
          </a:p>
        </p:txBody>
      </p:sp>
      <p:pic>
        <p:nvPicPr>
          <p:cNvPr id="3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836712"/>
            <a:ext cx="4200525" cy="3053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403648" y="908720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i="1" dirty="0" smtClean="0"/>
              <a:t>Πώς θα προσεγγίσουμε την έννοια της ενέργειας;</a:t>
            </a:r>
            <a:endParaRPr lang="el-GR" sz="24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971600" y="1700808"/>
            <a:ext cx="7560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l-GR" sz="2400" dirty="0" smtClean="0"/>
              <a:t>Ο δρομέας όταν τρέχει, έχει ενέργεια. 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Ο άλτης όταν πηδά, έχει επίσης ενέργεια. 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Μια γλάστρα που πέφτει από ένα μπαλκόνι έχει αρκετή ενέργεια και βουλιάζει την οροφή ενός αυτοκινήτου.</a:t>
            </a:r>
            <a:endParaRPr lang="en-US" sz="2400" dirty="0" smtClean="0"/>
          </a:p>
          <a:p>
            <a:r>
              <a:rPr lang="el-GR" sz="2400" dirty="0" smtClean="0"/>
              <a:t> Οι άνθρωποι, τα ζώα, τα φυτά, τα διάφορα αντικείμενα έχουν </a:t>
            </a:r>
            <a:r>
              <a:rPr lang="el-GR" sz="2400" b="1" dirty="0" smtClean="0"/>
              <a:t>ενέργεια</a:t>
            </a:r>
            <a:r>
              <a:rPr lang="el-GR" sz="2400" dirty="0" smtClean="0"/>
              <a:t>. </a:t>
            </a:r>
            <a:endParaRPr lang="en-US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Ωστόσο, παρατηρούμε τα αποτελέσματα της ενέργειας μόνο όταν εκδηλώνεται ένα φαινόμενο, μια μεταβολή. Λέμε ότι όταν η ενέργεια μεταφέρεται από ένα σώμα σε άλλο ή μετατρέπεται από μια μορφή σε άλλη, </a:t>
            </a:r>
            <a:r>
              <a:rPr lang="el-GR" sz="2400" b="1" dirty="0" smtClean="0"/>
              <a:t>προκαλεί μεταβολές</a:t>
            </a:r>
            <a:r>
              <a:rPr lang="el-GR" sz="2400" dirty="0" smtClean="0"/>
              <a:t> 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43608" y="1772816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</a:t>
            </a:r>
            <a:r>
              <a:rPr lang="el-GR" sz="2400" dirty="0" smtClean="0"/>
              <a:t>Γενικότερα, </a:t>
            </a:r>
            <a:r>
              <a:rPr lang="el-GR" sz="2400" b="1" dirty="0" smtClean="0"/>
              <a:t>η ενέργεια εμφανίζεται με διάφορες μορφές, μετατρέπεται από μια μορφή σε άλλη, αλλά κατά τις μετατροπές της η συνολική ενέργεια διατηρείται</a:t>
            </a:r>
            <a:r>
              <a:rPr lang="el-GR" sz="2400" dirty="0" smtClean="0"/>
              <a:t>. </a:t>
            </a:r>
            <a:endParaRPr lang="en-US" sz="2400" dirty="0" smtClean="0"/>
          </a:p>
          <a:p>
            <a:r>
              <a:rPr lang="en-US" sz="2400" dirty="0" smtClean="0"/>
              <a:t>   </a:t>
            </a:r>
            <a:r>
              <a:rPr lang="el-GR" sz="2400" dirty="0" smtClean="0"/>
              <a:t>Ο υπολογισμός της ενέργειας που μετατρέπεται από μια μορφή σε άλλη ή μεταφέρεται από ένα σώμα σε άλλο διευκολύνεται σε μερικές περιπτώσεις με την εισαγωγή ενός νέου φυσικού μεγέθους: του</a:t>
            </a:r>
            <a:r>
              <a:rPr lang="el-GR" sz="2400" b="1" dirty="0" smtClean="0"/>
              <a:t> έργου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1421</Words>
  <Application>Microsoft Office PowerPoint</Application>
  <PresentationFormat>Προβολή στην οθόνη (4:3)</PresentationFormat>
  <Paragraphs>193</Paragraphs>
  <Slides>37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3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ΕΡΓΟ Work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Το όνομα χρήστη σας</cp:lastModifiedBy>
  <cp:revision>31</cp:revision>
  <dcterms:created xsi:type="dcterms:W3CDTF">2019-02-17T06:35:03Z</dcterms:created>
  <dcterms:modified xsi:type="dcterms:W3CDTF">2020-02-24T18:02:14Z</dcterms:modified>
</cp:coreProperties>
</file>