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30"/>
  </p:notesMasterIdLst>
  <p:sldIdLst>
    <p:sldId id="257" r:id="rId8"/>
    <p:sldId id="258" r:id="rId9"/>
    <p:sldId id="259" r:id="rId10"/>
    <p:sldId id="260" r:id="rId11"/>
    <p:sldId id="261" r:id="rId12"/>
    <p:sldId id="281" r:id="rId13"/>
    <p:sldId id="267" r:id="rId14"/>
    <p:sldId id="262" r:id="rId15"/>
    <p:sldId id="269" r:id="rId16"/>
    <p:sldId id="276" r:id="rId17"/>
    <p:sldId id="275" r:id="rId18"/>
    <p:sldId id="274" r:id="rId19"/>
    <p:sldId id="270" r:id="rId20"/>
    <p:sldId id="277" r:id="rId21"/>
    <p:sldId id="278" r:id="rId22"/>
    <p:sldId id="279" r:id="rId23"/>
    <p:sldId id="271" r:id="rId24"/>
    <p:sldId id="280" r:id="rId25"/>
    <p:sldId id="263" r:id="rId26"/>
    <p:sldId id="272" r:id="rId27"/>
    <p:sldId id="273" r:id="rId28"/>
    <p:sldId id="265"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3D62F-E5FC-4B38-B58C-7070D632B4A2}" type="datetimeFigureOut">
              <a:rPr lang="el-GR" smtClean="0"/>
              <a:t>9/2/2020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2F125-15CC-4A32-9BC5-5C998E203208}"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4.4</a:t>
            </a:r>
            <a:r>
              <a:rPr lang="el-GR" baseline="0" dirty="0" smtClean="0"/>
              <a:t> ΑΡΧΗ ΤΟΥ ΠΑΣΚΑΛ</a:t>
            </a:r>
            <a:endParaRPr lang="el-GR" dirty="0"/>
          </a:p>
        </p:txBody>
      </p:sp>
      <p:sp>
        <p:nvSpPr>
          <p:cNvPr id="4" name="3 - Θέση αριθμού διαφάνειας"/>
          <p:cNvSpPr>
            <a:spLocks noGrp="1"/>
          </p:cNvSpPr>
          <p:nvPr>
            <p:ph type="sldNum" sz="quarter" idx="10"/>
          </p:nvPr>
        </p:nvSpPr>
        <p:spPr/>
        <p:txBody>
          <a:bodyPr/>
          <a:lstStyle/>
          <a:p>
            <a:fld id="{F172F125-15CC-4A32-9BC5-5C998E203208}"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l-GR" smtClean="0"/>
              <a:t>ΜΕΤΡΗΣΗ ΑΡΤΗΡΙΑΚΗΣ ΠΙΕΣΗΣ</a:t>
            </a:r>
          </a:p>
        </p:txBody>
      </p:sp>
      <p:sp>
        <p:nvSpPr>
          <p:cNvPr id="204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F216E6-46E9-4185-949F-A842C5129E66}" type="slidenum">
              <a:rPr lang="el-GR" smtClean="0"/>
              <a:pPr/>
              <a:t>19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05E7F-D928-4792-BEF1-F918C159D56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F2226-ADF1-4E39-8F0F-F52A6AB583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719E3-30AC-425D-AC33-82EE321448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BD59A-F972-4E2E-8AD7-29831E1EAE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90AD87-CB1E-4F62-9710-5A84EDE1CF9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D174DE-E43D-4E3F-B8E3-7D3BD0D924B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155C-511C-4569-B8AB-E29EF950A7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0DAC7-52DA-470B-8727-7F0CCC8D78D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A57BB-6A15-4A40-9FCA-E067D3631BA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52F72-0145-4CDC-A1C7-DA93B4957D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2665C-06B6-4D66-868E-C6A73324456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05E7F-D928-4792-BEF1-F918C159D56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F2226-ADF1-4E39-8F0F-F52A6AB583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719E3-30AC-425D-AC33-82EE321448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BD59A-F972-4E2E-8AD7-29831E1EAE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90AD87-CB1E-4F62-9710-5A84EDE1CF9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D174DE-E43D-4E3F-B8E3-7D3BD0D924B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155C-511C-4569-B8AB-E29EF950A7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0DAC7-52DA-470B-8727-7F0CCC8D78D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A57BB-6A15-4A40-9FCA-E067D3631BA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52F72-0145-4CDC-A1C7-DA93B4957D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2665C-06B6-4D66-868E-C6A73324456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05E7F-D928-4792-BEF1-F918C159D56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F2226-ADF1-4E39-8F0F-F52A6AB583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719E3-30AC-425D-AC33-82EE321448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BD59A-F972-4E2E-8AD7-29831E1EAE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90AD87-CB1E-4F62-9710-5A84EDE1CF9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D174DE-E43D-4E3F-B8E3-7D3BD0D924B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155C-511C-4569-B8AB-E29EF950A7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0DAC7-52DA-470B-8727-7F0CCC8D78D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A57BB-6A15-4A40-9FCA-E067D3631BA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52F72-0145-4CDC-A1C7-DA93B4957D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2665C-06B6-4D66-868E-C6A73324456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05E7F-D928-4792-BEF1-F918C159D56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F2226-ADF1-4E39-8F0F-F52A6AB583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719E3-30AC-425D-AC33-82EE321448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BD59A-F972-4E2E-8AD7-29831E1EAE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90AD87-CB1E-4F62-9710-5A84EDE1CF9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D174DE-E43D-4E3F-B8E3-7D3BD0D924B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155C-511C-4569-B8AB-E29EF950A7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0DAC7-52DA-470B-8727-7F0CCC8D78D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A57BB-6A15-4A40-9FCA-E067D3631BA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52F72-0145-4CDC-A1C7-DA93B4957D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2665C-06B6-4D66-868E-C6A73324456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05E7F-D928-4792-BEF1-F918C159D56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F2226-ADF1-4E39-8F0F-F52A6AB583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4719E3-30AC-425D-AC33-82EE3214488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BD59A-F972-4E2E-8AD7-29831E1EAEB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90AD87-CB1E-4F62-9710-5A84EDE1CF9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D174DE-E43D-4E3F-B8E3-7D3BD0D924B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3A155C-511C-4569-B8AB-E29EF950A7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40DAC7-52DA-470B-8727-7F0CCC8D78D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6A57BB-6A15-4A40-9FCA-E067D3631BA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D52F72-0145-4CDC-A1C7-DA93B4957D1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2665C-06B6-4D66-868E-C6A73324456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63AACD-7A59-4A37-A095-CC9FE30B847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9519F-99B4-47E3-BD17-5C9C46303AD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7FDC1-4B88-49CD-8FCC-4A965925A9C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422BC-11B3-4022-8D1D-26670F97B0B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2B8DBEA-79AA-4E91-A24C-D5BE4F3C377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895D0B-DA99-4F20-9733-FB3649630596}"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3FC9D3-9BD4-42B6-9B11-7D31C80F5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03E923-430F-4B7A-A478-50389073E55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972100-D506-4FC0-A6CF-8DBA17CFAD1D}"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A8D19-9C29-4221-9777-0D878562A5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725ED-02DC-406B-A6C7-91BF1CD9DD4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7C04B13-9899-4298-BBC8-6FEAAADB6C8C}" type="datetimeFigureOut">
              <a:rPr lang="el-GR" smtClean="0"/>
              <a:pPr/>
              <a:t>9/2/2020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1D6C9E-D3DF-48B5-8328-F21F2A2E8B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04B13-9899-4298-BBC8-6FEAAADB6C8C}" type="datetimeFigureOut">
              <a:rPr lang="el-GR" smtClean="0"/>
              <a:pPr/>
              <a:t>9/2/2020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D6C9E-D3DF-48B5-8328-F21F2A2E8B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F7643A-2344-43C6-823F-EC2A67A57898}"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F7643A-2344-43C6-823F-EC2A67A57898}"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F7643A-2344-43C6-823F-EC2A67A57898}"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F7643A-2344-43C6-823F-EC2A67A57898}"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F7643A-2344-43C6-823F-EC2A67A57898}"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42AE252-AF56-41ED-B3CD-5CF9420AC163}"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40.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3.xml"/><Relationship Id="rId5" Type="http://schemas.openxmlformats.org/officeDocument/2006/relationships/image" Target="../media/image12.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91680" y="2564904"/>
            <a:ext cx="5531771" cy="461665"/>
          </a:xfrm>
          <a:prstGeom prst="rect">
            <a:avLst/>
          </a:prstGeom>
        </p:spPr>
        <p:txBody>
          <a:bodyPr wrap="none">
            <a:spAutoFit/>
          </a:bodyPr>
          <a:lstStyle/>
          <a:p>
            <a:r>
              <a:rPr lang="el-GR" sz="2400" b="1" dirty="0" smtClean="0"/>
              <a:t>4.4 </a:t>
            </a:r>
            <a:r>
              <a:rPr lang="el-GR" sz="2400" b="1" dirty="0" smtClean="0"/>
              <a:t> ΜΕΤΑΔΟΣΗ ΤΩΝ ΠΙΕΣΕΩΝ ΣΤΑ ΡΕΥΣΤΑ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0" y="1557338"/>
            <a:ext cx="5078413" cy="5300662"/>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cstate="print"/>
          <a:srcRect/>
          <a:stretch>
            <a:fillRect/>
          </a:stretch>
        </p:blipFill>
        <p:spPr bwMode="auto">
          <a:xfrm>
            <a:off x="5076825" y="2997200"/>
            <a:ext cx="4067175" cy="150495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4" cstate="print"/>
          <a:srcRect/>
          <a:stretch>
            <a:fillRect/>
          </a:stretch>
        </p:blipFill>
        <p:spPr bwMode="auto">
          <a:xfrm>
            <a:off x="6769100" y="333375"/>
            <a:ext cx="2374900" cy="1612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148263" y="1600200"/>
            <a:ext cx="3538537" cy="4525963"/>
          </a:xfrm>
        </p:spPr>
        <p:txBody>
          <a:bodyPr/>
          <a:lstStyle/>
          <a:p>
            <a:pPr>
              <a:lnSpc>
                <a:spcPct val="90000"/>
              </a:lnSpc>
              <a:buNone/>
            </a:pPr>
            <a:r>
              <a:rPr lang="el-GR" sz="2400" dirty="0" smtClean="0">
                <a:solidFill>
                  <a:schemeClr val="accent2"/>
                </a:solidFill>
              </a:rPr>
              <a:t>    Αν </a:t>
            </a:r>
            <a:r>
              <a:rPr lang="el-GR" sz="2400" dirty="0">
                <a:solidFill>
                  <a:schemeClr val="accent2"/>
                </a:solidFill>
              </a:rPr>
              <a:t>ασκήσουμε δύναμη 20Ν (εμβαδό =1cm</a:t>
            </a:r>
            <a:r>
              <a:rPr lang="el-GR" sz="2400" baseline="30000" dirty="0">
                <a:solidFill>
                  <a:schemeClr val="accent2"/>
                </a:solidFill>
              </a:rPr>
              <a:t>2</a:t>
            </a:r>
            <a:r>
              <a:rPr lang="el-GR" sz="2400" dirty="0">
                <a:solidFill>
                  <a:schemeClr val="accent2"/>
                </a:solidFill>
              </a:rPr>
              <a:t>) η πίεση είναι 20Ν/</a:t>
            </a:r>
            <a:r>
              <a:rPr lang="en-US" sz="2400" dirty="0">
                <a:solidFill>
                  <a:schemeClr val="accent2"/>
                </a:solidFill>
              </a:rPr>
              <a:t>cm</a:t>
            </a:r>
            <a:r>
              <a:rPr lang="el-GR" sz="2400" baseline="30000" dirty="0">
                <a:solidFill>
                  <a:schemeClr val="accent2"/>
                </a:solidFill>
              </a:rPr>
              <a:t>2</a:t>
            </a:r>
            <a:r>
              <a:rPr lang="en-US" sz="2400" dirty="0">
                <a:solidFill>
                  <a:schemeClr val="accent2"/>
                </a:solidFill>
              </a:rPr>
              <a:t>. </a:t>
            </a:r>
            <a:r>
              <a:rPr lang="el-GR" sz="2400" dirty="0">
                <a:solidFill>
                  <a:schemeClr val="accent2"/>
                </a:solidFill>
              </a:rPr>
              <a:t>Αυτή η πίεση μεταδίδεται αμετάβλητη στον κύλινδρο. Αφού η επιφάνεια του κυλίνδρου είναι 30 cm</a:t>
            </a:r>
            <a:r>
              <a:rPr lang="el-GR" sz="2400" baseline="30000" dirty="0">
                <a:solidFill>
                  <a:schemeClr val="accent2"/>
                </a:solidFill>
              </a:rPr>
              <a:t>2</a:t>
            </a:r>
            <a:r>
              <a:rPr lang="el-GR" sz="2400" dirty="0">
                <a:solidFill>
                  <a:schemeClr val="accent2"/>
                </a:solidFill>
              </a:rPr>
              <a:t> θα ασκηθεί στο μεγάλο έμβολο δύναμη 600Ν. </a:t>
            </a:r>
          </a:p>
        </p:txBody>
      </p:sp>
      <p:pic>
        <p:nvPicPr>
          <p:cNvPr id="7172" name="Picture 4"/>
          <p:cNvPicPr>
            <a:picLocks noChangeAspect="1" noChangeArrowheads="1"/>
          </p:cNvPicPr>
          <p:nvPr/>
        </p:nvPicPr>
        <p:blipFill>
          <a:blip r:embed="rId2" cstate="print"/>
          <a:srcRect/>
          <a:stretch>
            <a:fillRect/>
          </a:stretch>
        </p:blipFill>
        <p:spPr bwMode="auto">
          <a:xfrm>
            <a:off x="755650" y="2708275"/>
            <a:ext cx="3959225" cy="3875088"/>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cstate="print"/>
          <a:srcRect/>
          <a:stretch>
            <a:fillRect/>
          </a:stretch>
        </p:blipFill>
        <p:spPr bwMode="auto">
          <a:xfrm>
            <a:off x="1979613" y="404813"/>
            <a:ext cx="2374900" cy="1612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2" cstate="print"/>
          <a:srcRect/>
          <a:stretch>
            <a:fillRect/>
          </a:stretch>
        </p:blipFill>
        <p:spPr bwMode="auto">
          <a:xfrm>
            <a:off x="827584" y="2132856"/>
            <a:ext cx="3445715" cy="3137972"/>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cstate="print"/>
          <a:srcRect/>
          <a:stretch>
            <a:fillRect/>
          </a:stretch>
        </p:blipFill>
        <p:spPr bwMode="auto">
          <a:xfrm>
            <a:off x="4932040" y="2276872"/>
            <a:ext cx="3103679" cy="2777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4"/>
          <p:cNvSpPr>
            <a:spLocks noChangeArrowheads="1"/>
          </p:cNvSpPr>
          <p:nvPr/>
        </p:nvSpPr>
        <p:spPr bwMode="auto">
          <a:xfrm>
            <a:off x="1552575" y="6323013"/>
            <a:ext cx="3657600" cy="206375"/>
          </a:xfrm>
          <a:prstGeom prst="rect">
            <a:avLst/>
          </a:prstGeom>
          <a:solidFill>
            <a:srgbClr val="CC6600"/>
          </a:solidFill>
          <a:ln w="9525">
            <a:noFill/>
            <a:miter lim="800000"/>
            <a:headEnd/>
            <a:tailEnd/>
          </a:ln>
        </p:spPr>
        <p:txBody>
          <a:bodyPr wrap="none" anchor="ctr"/>
          <a:lstStyle/>
          <a:p>
            <a:endParaRPr lang="el-GR"/>
          </a:p>
        </p:txBody>
      </p:sp>
      <p:sp>
        <p:nvSpPr>
          <p:cNvPr id="1028" name="Rectangle 12"/>
          <p:cNvSpPr>
            <a:spLocks noChangeArrowheads="1"/>
          </p:cNvSpPr>
          <p:nvPr/>
        </p:nvSpPr>
        <p:spPr bwMode="auto">
          <a:xfrm>
            <a:off x="1446213" y="5411788"/>
            <a:ext cx="225425" cy="1119187"/>
          </a:xfrm>
          <a:prstGeom prst="rect">
            <a:avLst/>
          </a:prstGeom>
          <a:solidFill>
            <a:srgbClr val="CC6600"/>
          </a:solidFill>
          <a:ln w="9525">
            <a:noFill/>
            <a:miter lim="800000"/>
            <a:headEnd/>
            <a:tailEnd/>
          </a:ln>
        </p:spPr>
        <p:txBody>
          <a:bodyPr wrap="none" anchor="ctr"/>
          <a:lstStyle/>
          <a:p>
            <a:endParaRPr lang="el-GR"/>
          </a:p>
        </p:txBody>
      </p:sp>
      <p:sp>
        <p:nvSpPr>
          <p:cNvPr id="1029" name="Rectangle 2"/>
          <p:cNvSpPr>
            <a:spLocks noGrp="1" noChangeArrowheads="1"/>
          </p:cNvSpPr>
          <p:nvPr>
            <p:ph type="title"/>
          </p:nvPr>
        </p:nvSpPr>
        <p:spPr/>
        <p:txBody>
          <a:bodyPr/>
          <a:lstStyle/>
          <a:p>
            <a:r>
              <a:rPr lang="el-GR" sz="3600" dirty="0" smtClean="0"/>
              <a:t>Εφαρμογές της </a:t>
            </a:r>
            <a:r>
              <a:rPr lang="el-GR" sz="3600" dirty="0" smtClean="0"/>
              <a:t>αρχής του </a:t>
            </a:r>
            <a:r>
              <a:rPr lang="en-US" sz="3600" dirty="0" smtClean="0"/>
              <a:t>Pascal</a:t>
            </a:r>
            <a:endParaRPr lang="en-US" sz="3600" dirty="0" smtClean="0">
              <a:solidFill>
                <a:srgbClr val="000099"/>
              </a:solidFill>
            </a:endParaRPr>
          </a:p>
        </p:txBody>
      </p:sp>
      <p:graphicFrame>
        <p:nvGraphicFramePr>
          <p:cNvPr id="1026" name="Object 2"/>
          <p:cNvGraphicFramePr>
            <a:graphicFrameLocks noChangeAspect="1"/>
          </p:cNvGraphicFramePr>
          <p:nvPr/>
        </p:nvGraphicFramePr>
        <p:xfrm>
          <a:off x="5286375" y="3533775"/>
          <a:ext cx="1600200" cy="417513"/>
        </p:xfrm>
        <a:graphic>
          <a:graphicData uri="http://schemas.openxmlformats.org/presentationml/2006/ole">
            <p:oleObj spid="_x0000_s89090" name="Clip" r:id="rId3" imgW="6544800" imgH="1706400" progId="">
              <p:embed/>
            </p:oleObj>
          </a:graphicData>
        </a:graphic>
      </p:graphicFrame>
      <p:sp>
        <p:nvSpPr>
          <p:cNvPr id="1030" name="Line 7"/>
          <p:cNvSpPr>
            <a:spLocks noChangeShapeType="1"/>
          </p:cNvSpPr>
          <p:nvPr/>
        </p:nvSpPr>
        <p:spPr bwMode="auto">
          <a:xfrm>
            <a:off x="5133975" y="4265613"/>
            <a:ext cx="1588" cy="2041525"/>
          </a:xfrm>
          <a:prstGeom prst="line">
            <a:avLst/>
          </a:prstGeom>
          <a:noFill/>
          <a:ln w="76200">
            <a:solidFill>
              <a:schemeClr val="tx1"/>
            </a:solidFill>
            <a:round/>
            <a:headEnd/>
            <a:tailEnd/>
          </a:ln>
        </p:spPr>
        <p:txBody>
          <a:bodyPr wrap="none" anchor="ctr"/>
          <a:lstStyle/>
          <a:p>
            <a:endParaRPr lang="el-GR"/>
          </a:p>
        </p:txBody>
      </p:sp>
      <p:sp>
        <p:nvSpPr>
          <p:cNvPr id="1031" name="Line 8"/>
          <p:cNvSpPr>
            <a:spLocks noChangeShapeType="1"/>
          </p:cNvSpPr>
          <p:nvPr/>
        </p:nvSpPr>
        <p:spPr bwMode="auto">
          <a:xfrm>
            <a:off x="7004050" y="4276725"/>
            <a:ext cx="0" cy="2286000"/>
          </a:xfrm>
          <a:prstGeom prst="line">
            <a:avLst/>
          </a:prstGeom>
          <a:noFill/>
          <a:ln w="76200">
            <a:solidFill>
              <a:schemeClr val="tx1"/>
            </a:solidFill>
            <a:round/>
            <a:headEnd/>
            <a:tailEnd/>
          </a:ln>
        </p:spPr>
        <p:txBody>
          <a:bodyPr wrap="none" anchor="ctr"/>
          <a:lstStyle/>
          <a:p>
            <a:endParaRPr lang="el-GR"/>
          </a:p>
        </p:txBody>
      </p:sp>
      <p:sp>
        <p:nvSpPr>
          <p:cNvPr id="1032" name="Line 11"/>
          <p:cNvSpPr>
            <a:spLocks noChangeShapeType="1"/>
          </p:cNvSpPr>
          <p:nvPr/>
        </p:nvSpPr>
        <p:spPr bwMode="auto">
          <a:xfrm flipV="1">
            <a:off x="1652588" y="6278563"/>
            <a:ext cx="3514725" cy="4762"/>
          </a:xfrm>
          <a:prstGeom prst="line">
            <a:avLst/>
          </a:prstGeom>
          <a:noFill/>
          <a:ln w="76200">
            <a:solidFill>
              <a:schemeClr val="tx1"/>
            </a:solidFill>
            <a:round/>
            <a:headEnd/>
            <a:tailEnd/>
          </a:ln>
        </p:spPr>
        <p:txBody>
          <a:bodyPr wrap="none" anchor="ctr"/>
          <a:lstStyle/>
          <a:p>
            <a:endParaRPr lang="el-GR"/>
          </a:p>
        </p:txBody>
      </p:sp>
      <p:sp>
        <p:nvSpPr>
          <p:cNvPr id="1033" name="Rectangle 13"/>
          <p:cNvSpPr>
            <a:spLocks noChangeArrowheads="1"/>
          </p:cNvSpPr>
          <p:nvPr/>
        </p:nvSpPr>
        <p:spPr bwMode="auto">
          <a:xfrm>
            <a:off x="5181600" y="4267200"/>
            <a:ext cx="1789113" cy="2265363"/>
          </a:xfrm>
          <a:prstGeom prst="rect">
            <a:avLst/>
          </a:prstGeom>
          <a:solidFill>
            <a:srgbClr val="CC6600"/>
          </a:solidFill>
          <a:ln w="9525">
            <a:noFill/>
            <a:miter lim="800000"/>
            <a:headEnd/>
            <a:tailEnd/>
          </a:ln>
        </p:spPr>
        <p:txBody>
          <a:bodyPr wrap="none" anchor="ctr"/>
          <a:lstStyle/>
          <a:p>
            <a:pPr algn="ctr"/>
            <a:endParaRPr lang="el-GR" sz="2400"/>
          </a:p>
        </p:txBody>
      </p:sp>
      <p:sp>
        <p:nvSpPr>
          <p:cNvPr id="1034" name="Rectangle 15"/>
          <p:cNvSpPr>
            <a:spLocks noChangeArrowheads="1"/>
          </p:cNvSpPr>
          <p:nvPr/>
        </p:nvSpPr>
        <p:spPr bwMode="auto">
          <a:xfrm>
            <a:off x="4846638" y="3930650"/>
            <a:ext cx="2438400" cy="142875"/>
          </a:xfrm>
          <a:prstGeom prst="rect">
            <a:avLst/>
          </a:prstGeom>
          <a:solidFill>
            <a:srgbClr val="969696"/>
          </a:solidFill>
          <a:ln w="9525">
            <a:noFill/>
            <a:miter lim="800000"/>
            <a:headEnd/>
            <a:tailEnd/>
          </a:ln>
        </p:spPr>
        <p:txBody>
          <a:bodyPr wrap="none" anchor="ctr"/>
          <a:lstStyle/>
          <a:p>
            <a:endParaRPr lang="el-GR"/>
          </a:p>
        </p:txBody>
      </p:sp>
      <p:sp>
        <p:nvSpPr>
          <p:cNvPr id="1035" name="Rectangle 16"/>
          <p:cNvSpPr>
            <a:spLocks noChangeArrowheads="1"/>
          </p:cNvSpPr>
          <p:nvPr/>
        </p:nvSpPr>
        <p:spPr bwMode="auto">
          <a:xfrm>
            <a:off x="5184775" y="4064000"/>
            <a:ext cx="1792288" cy="425450"/>
          </a:xfrm>
          <a:prstGeom prst="rect">
            <a:avLst/>
          </a:prstGeom>
          <a:solidFill>
            <a:srgbClr val="969696"/>
          </a:solidFill>
          <a:ln w="9525">
            <a:noFill/>
            <a:miter lim="800000"/>
            <a:headEnd/>
            <a:tailEnd/>
          </a:ln>
        </p:spPr>
        <p:txBody>
          <a:bodyPr wrap="none" anchor="ctr"/>
          <a:lstStyle/>
          <a:p>
            <a:endParaRPr lang="el-GR"/>
          </a:p>
        </p:txBody>
      </p:sp>
      <p:sp>
        <p:nvSpPr>
          <p:cNvPr id="1036" name="Line 10"/>
          <p:cNvSpPr>
            <a:spLocks noChangeShapeType="1"/>
          </p:cNvSpPr>
          <p:nvPr/>
        </p:nvSpPr>
        <p:spPr bwMode="auto">
          <a:xfrm flipV="1">
            <a:off x="1360488" y="6538913"/>
            <a:ext cx="5692775" cy="11112"/>
          </a:xfrm>
          <a:prstGeom prst="line">
            <a:avLst/>
          </a:prstGeom>
          <a:noFill/>
          <a:ln w="76200">
            <a:solidFill>
              <a:schemeClr val="tx1"/>
            </a:solidFill>
            <a:round/>
            <a:headEnd/>
            <a:tailEnd/>
          </a:ln>
        </p:spPr>
        <p:txBody>
          <a:bodyPr wrap="none" anchor="ctr"/>
          <a:lstStyle/>
          <a:p>
            <a:endParaRPr lang="el-GR"/>
          </a:p>
        </p:txBody>
      </p:sp>
      <p:sp>
        <p:nvSpPr>
          <p:cNvPr id="1037" name="Rectangle 18"/>
          <p:cNvSpPr>
            <a:spLocks noChangeArrowheads="1"/>
          </p:cNvSpPr>
          <p:nvPr/>
        </p:nvSpPr>
        <p:spPr bwMode="auto">
          <a:xfrm>
            <a:off x="1446213" y="5400675"/>
            <a:ext cx="211137" cy="204788"/>
          </a:xfrm>
          <a:prstGeom prst="rect">
            <a:avLst/>
          </a:prstGeom>
          <a:solidFill>
            <a:srgbClr val="969696"/>
          </a:solidFill>
          <a:ln w="9525">
            <a:noFill/>
            <a:miter lim="800000"/>
            <a:headEnd/>
            <a:tailEnd/>
          </a:ln>
        </p:spPr>
        <p:txBody>
          <a:bodyPr wrap="none" anchor="ctr"/>
          <a:lstStyle/>
          <a:p>
            <a:endParaRPr lang="el-GR"/>
          </a:p>
        </p:txBody>
      </p:sp>
      <p:sp>
        <p:nvSpPr>
          <p:cNvPr id="1038" name="Line 5"/>
          <p:cNvSpPr>
            <a:spLocks noChangeShapeType="1"/>
          </p:cNvSpPr>
          <p:nvPr/>
        </p:nvSpPr>
        <p:spPr bwMode="auto">
          <a:xfrm>
            <a:off x="1400175" y="4265613"/>
            <a:ext cx="0" cy="2286000"/>
          </a:xfrm>
          <a:prstGeom prst="line">
            <a:avLst/>
          </a:prstGeom>
          <a:noFill/>
          <a:ln w="76200">
            <a:solidFill>
              <a:schemeClr val="tx1"/>
            </a:solidFill>
            <a:round/>
            <a:headEnd/>
            <a:tailEnd/>
          </a:ln>
        </p:spPr>
        <p:txBody>
          <a:bodyPr wrap="none" anchor="ctr"/>
          <a:lstStyle/>
          <a:p>
            <a:endParaRPr lang="el-GR"/>
          </a:p>
        </p:txBody>
      </p:sp>
      <p:sp>
        <p:nvSpPr>
          <p:cNvPr id="1039" name="Line 9"/>
          <p:cNvSpPr>
            <a:spLocks noChangeShapeType="1"/>
          </p:cNvSpPr>
          <p:nvPr/>
        </p:nvSpPr>
        <p:spPr bwMode="auto">
          <a:xfrm>
            <a:off x="1673225" y="4265613"/>
            <a:ext cx="6350" cy="2054225"/>
          </a:xfrm>
          <a:prstGeom prst="line">
            <a:avLst/>
          </a:prstGeom>
          <a:noFill/>
          <a:ln w="76200">
            <a:solidFill>
              <a:schemeClr val="tx1"/>
            </a:solidFill>
            <a:round/>
            <a:headEnd/>
            <a:tailEnd/>
          </a:ln>
        </p:spPr>
        <p:txBody>
          <a:bodyPr wrap="none" anchor="ctr"/>
          <a:lstStyle/>
          <a:p>
            <a:endParaRPr lang="el-GR"/>
          </a:p>
        </p:txBody>
      </p:sp>
      <p:sp>
        <p:nvSpPr>
          <p:cNvPr id="1040" name="Text Box 19"/>
          <p:cNvSpPr txBox="1">
            <a:spLocks noChangeArrowheads="1"/>
          </p:cNvSpPr>
          <p:nvPr/>
        </p:nvSpPr>
        <p:spPr bwMode="auto">
          <a:xfrm>
            <a:off x="5438775" y="5942013"/>
            <a:ext cx="1295400" cy="457200"/>
          </a:xfrm>
          <a:prstGeom prst="rect">
            <a:avLst/>
          </a:prstGeom>
          <a:noFill/>
          <a:ln w="9525">
            <a:noFill/>
            <a:miter lim="800000"/>
            <a:headEnd/>
            <a:tailEnd/>
          </a:ln>
        </p:spPr>
        <p:txBody>
          <a:bodyPr>
            <a:spAutoFit/>
          </a:bodyPr>
          <a:lstStyle/>
          <a:p>
            <a:pPr algn="ctr">
              <a:spcBef>
                <a:spcPct val="50000"/>
              </a:spcBef>
            </a:pPr>
            <a:r>
              <a:rPr lang="en-US" sz="2400" i="1"/>
              <a:t>oil</a:t>
            </a:r>
            <a:endParaRPr lang="en-US" sz="2400"/>
          </a:p>
        </p:txBody>
      </p:sp>
      <p:sp>
        <p:nvSpPr>
          <p:cNvPr id="1041" name="Text Box 20"/>
          <p:cNvSpPr txBox="1">
            <a:spLocks noChangeArrowheads="1"/>
          </p:cNvSpPr>
          <p:nvPr/>
        </p:nvSpPr>
        <p:spPr bwMode="auto">
          <a:xfrm>
            <a:off x="5281613" y="4683125"/>
            <a:ext cx="685800" cy="519113"/>
          </a:xfrm>
          <a:prstGeom prst="rect">
            <a:avLst/>
          </a:prstGeom>
          <a:noFill/>
          <a:ln w="9525">
            <a:noFill/>
            <a:miter lim="800000"/>
            <a:headEnd/>
            <a:tailEnd/>
          </a:ln>
        </p:spPr>
        <p:txBody>
          <a:bodyPr>
            <a:spAutoFit/>
          </a:bodyPr>
          <a:lstStyle/>
          <a:p>
            <a:pPr>
              <a:spcBef>
                <a:spcPct val="50000"/>
              </a:spcBef>
            </a:pPr>
            <a:r>
              <a:rPr lang="en-US" sz="2800"/>
              <a:t>A</a:t>
            </a:r>
            <a:r>
              <a:rPr lang="en-US" sz="2800" baseline="-25000"/>
              <a:t>2</a:t>
            </a:r>
            <a:endParaRPr lang="en-US" sz="2800"/>
          </a:p>
        </p:txBody>
      </p:sp>
      <p:sp>
        <p:nvSpPr>
          <p:cNvPr id="1042" name="Line 21"/>
          <p:cNvSpPr>
            <a:spLocks noChangeShapeType="1"/>
          </p:cNvSpPr>
          <p:nvPr/>
        </p:nvSpPr>
        <p:spPr bwMode="auto">
          <a:xfrm flipV="1">
            <a:off x="5599113" y="4483100"/>
            <a:ext cx="265112" cy="304800"/>
          </a:xfrm>
          <a:prstGeom prst="line">
            <a:avLst/>
          </a:prstGeom>
          <a:noFill/>
          <a:ln w="9525">
            <a:solidFill>
              <a:schemeClr val="tx1"/>
            </a:solidFill>
            <a:round/>
            <a:headEnd/>
            <a:tailEnd/>
          </a:ln>
        </p:spPr>
        <p:txBody>
          <a:bodyPr wrap="none" anchor="ctr"/>
          <a:lstStyle/>
          <a:p>
            <a:endParaRPr lang="el-GR"/>
          </a:p>
        </p:txBody>
      </p:sp>
      <p:sp>
        <p:nvSpPr>
          <p:cNvPr id="1043" name="Text Box 22"/>
          <p:cNvSpPr txBox="1">
            <a:spLocks noChangeArrowheads="1"/>
          </p:cNvSpPr>
          <p:nvPr/>
        </p:nvSpPr>
        <p:spPr bwMode="auto">
          <a:xfrm>
            <a:off x="1682750" y="4921250"/>
            <a:ext cx="6858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F</a:t>
            </a:r>
            <a:r>
              <a:rPr lang="en-US" sz="2800" baseline="-25000">
                <a:solidFill>
                  <a:srgbClr val="FF0000"/>
                </a:solidFill>
              </a:rPr>
              <a:t>1</a:t>
            </a:r>
            <a:endParaRPr lang="en-US" sz="2800">
              <a:solidFill>
                <a:srgbClr val="FF0000"/>
              </a:solidFill>
            </a:endParaRPr>
          </a:p>
        </p:txBody>
      </p:sp>
      <p:sp>
        <p:nvSpPr>
          <p:cNvPr id="1044" name="Text Box 23"/>
          <p:cNvSpPr txBox="1">
            <a:spLocks noChangeArrowheads="1"/>
          </p:cNvSpPr>
          <p:nvPr/>
        </p:nvSpPr>
        <p:spPr bwMode="auto">
          <a:xfrm>
            <a:off x="831850" y="5713413"/>
            <a:ext cx="685800" cy="519112"/>
          </a:xfrm>
          <a:prstGeom prst="rect">
            <a:avLst/>
          </a:prstGeom>
          <a:noFill/>
          <a:ln w="9525">
            <a:noFill/>
            <a:miter lim="800000"/>
            <a:headEnd/>
            <a:tailEnd/>
          </a:ln>
        </p:spPr>
        <p:txBody>
          <a:bodyPr>
            <a:spAutoFit/>
          </a:bodyPr>
          <a:lstStyle/>
          <a:p>
            <a:pPr>
              <a:spcBef>
                <a:spcPct val="50000"/>
              </a:spcBef>
            </a:pPr>
            <a:r>
              <a:rPr lang="en-US" sz="2800"/>
              <a:t>A</a:t>
            </a:r>
            <a:r>
              <a:rPr lang="en-US" sz="2800" baseline="-25000"/>
              <a:t>1</a:t>
            </a:r>
            <a:endParaRPr lang="en-US" sz="2800"/>
          </a:p>
        </p:txBody>
      </p:sp>
      <p:sp>
        <p:nvSpPr>
          <p:cNvPr id="1045" name="Text Box 24"/>
          <p:cNvSpPr txBox="1">
            <a:spLocks noChangeArrowheads="1"/>
          </p:cNvSpPr>
          <p:nvPr/>
        </p:nvSpPr>
        <p:spPr bwMode="auto">
          <a:xfrm>
            <a:off x="6276975" y="4494213"/>
            <a:ext cx="685800" cy="519112"/>
          </a:xfrm>
          <a:prstGeom prst="rect">
            <a:avLst/>
          </a:prstGeom>
          <a:noFill/>
          <a:ln w="9525">
            <a:noFill/>
            <a:miter lim="800000"/>
            <a:headEnd/>
            <a:tailEnd/>
          </a:ln>
        </p:spPr>
        <p:txBody>
          <a:bodyPr>
            <a:spAutoFit/>
          </a:bodyPr>
          <a:lstStyle/>
          <a:p>
            <a:pPr>
              <a:spcBef>
                <a:spcPct val="50000"/>
              </a:spcBef>
            </a:pPr>
            <a:r>
              <a:rPr lang="en-US" sz="2800">
                <a:solidFill>
                  <a:schemeClr val="bg1"/>
                </a:solidFill>
              </a:rPr>
              <a:t>F</a:t>
            </a:r>
            <a:r>
              <a:rPr lang="en-US" sz="2800" baseline="-25000">
                <a:solidFill>
                  <a:schemeClr val="bg1"/>
                </a:solidFill>
              </a:rPr>
              <a:t>2</a:t>
            </a:r>
            <a:endParaRPr lang="en-US" sz="2800">
              <a:solidFill>
                <a:schemeClr val="bg1"/>
              </a:solidFill>
            </a:endParaRPr>
          </a:p>
        </p:txBody>
      </p:sp>
      <p:sp>
        <p:nvSpPr>
          <p:cNvPr id="1046" name="Line 25"/>
          <p:cNvSpPr>
            <a:spLocks noChangeShapeType="1"/>
          </p:cNvSpPr>
          <p:nvPr/>
        </p:nvSpPr>
        <p:spPr bwMode="auto">
          <a:xfrm flipH="1">
            <a:off x="1171575" y="5597525"/>
            <a:ext cx="398463" cy="268288"/>
          </a:xfrm>
          <a:prstGeom prst="line">
            <a:avLst/>
          </a:prstGeom>
          <a:noFill/>
          <a:ln w="9525">
            <a:solidFill>
              <a:schemeClr val="tx1"/>
            </a:solidFill>
            <a:round/>
            <a:headEnd/>
            <a:tailEnd/>
          </a:ln>
        </p:spPr>
        <p:txBody>
          <a:bodyPr wrap="none" anchor="ctr"/>
          <a:lstStyle/>
          <a:p>
            <a:endParaRPr lang="el-GR"/>
          </a:p>
        </p:txBody>
      </p:sp>
      <p:sp>
        <p:nvSpPr>
          <p:cNvPr id="1047" name="Line 26"/>
          <p:cNvSpPr>
            <a:spLocks noChangeShapeType="1"/>
          </p:cNvSpPr>
          <p:nvPr/>
        </p:nvSpPr>
        <p:spPr bwMode="auto">
          <a:xfrm flipH="1">
            <a:off x="1541463" y="4994275"/>
            <a:ext cx="6350" cy="403225"/>
          </a:xfrm>
          <a:prstGeom prst="line">
            <a:avLst/>
          </a:prstGeom>
          <a:noFill/>
          <a:ln w="38100">
            <a:solidFill>
              <a:srgbClr val="FF0000"/>
            </a:solidFill>
            <a:round/>
            <a:headEnd/>
            <a:tailEnd type="triangle" w="med" len="med"/>
          </a:ln>
        </p:spPr>
        <p:txBody>
          <a:bodyPr wrap="none" anchor="ctr"/>
          <a:lstStyle/>
          <a:p>
            <a:endParaRPr lang="el-GR"/>
          </a:p>
        </p:txBody>
      </p:sp>
      <p:sp>
        <p:nvSpPr>
          <p:cNvPr id="1048" name="Line 27"/>
          <p:cNvSpPr>
            <a:spLocks noChangeShapeType="1"/>
          </p:cNvSpPr>
          <p:nvPr/>
        </p:nvSpPr>
        <p:spPr bwMode="auto">
          <a:xfrm flipV="1">
            <a:off x="6203950" y="4470400"/>
            <a:ext cx="3175" cy="1127125"/>
          </a:xfrm>
          <a:prstGeom prst="line">
            <a:avLst/>
          </a:prstGeom>
          <a:noFill/>
          <a:ln w="38100">
            <a:solidFill>
              <a:schemeClr val="bg1"/>
            </a:solidFill>
            <a:round/>
            <a:headEnd/>
            <a:tailEnd type="triangle" w="med" len="med"/>
          </a:ln>
        </p:spPr>
        <p:txBody>
          <a:bodyPr wrap="none" anchor="ctr"/>
          <a:lstStyle/>
          <a:p>
            <a:endParaRPr lang="el-GR"/>
          </a:p>
        </p:txBody>
      </p:sp>
      <p:sp>
        <p:nvSpPr>
          <p:cNvPr id="1049" name="Line 29"/>
          <p:cNvSpPr>
            <a:spLocks noChangeShapeType="1"/>
          </p:cNvSpPr>
          <p:nvPr/>
        </p:nvSpPr>
        <p:spPr bwMode="auto">
          <a:xfrm>
            <a:off x="942975" y="4265613"/>
            <a:ext cx="304800" cy="0"/>
          </a:xfrm>
          <a:prstGeom prst="line">
            <a:avLst/>
          </a:prstGeom>
          <a:noFill/>
          <a:ln w="9525">
            <a:solidFill>
              <a:schemeClr val="accent2"/>
            </a:solidFill>
            <a:round/>
            <a:headEnd/>
            <a:tailEnd/>
          </a:ln>
        </p:spPr>
        <p:txBody>
          <a:bodyPr wrap="none" anchor="ctr"/>
          <a:lstStyle/>
          <a:p>
            <a:endParaRPr lang="el-GR"/>
          </a:p>
        </p:txBody>
      </p:sp>
      <p:sp>
        <p:nvSpPr>
          <p:cNvPr id="1050" name="Line 30"/>
          <p:cNvSpPr>
            <a:spLocks noChangeShapeType="1"/>
          </p:cNvSpPr>
          <p:nvPr/>
        </p:nvSpPr>
        <p:spPr bwMode="auto">
          <a:xfrm>
            <a:off x="942975" y="5408613"/>
            <a:ext cx="304800" cy="0"/>
          </a:xfrm>
          <a:prstGeom prst="line">
            <a:avLst/>
          </a:prstGeom>
          <a:noFill/>
          <a:ln w="9525">
            <a:solidFill>
              <a:schemeClr val="accent2"/>
            </a:solidFill>
            <a:round/>
            <a:headEnd/>
            <a:tailEnd/>
          </a:ln>
        </p:spPr>
        <p:txBody>
          <a:bodyPr wrap="none" anchor="ctr"/>
          <a:lstStyle/>
          <a:p>
            <a:endParaRPr lang="el-GR"/>
          </a:p>
        </p:txBody>
      </p:sp>
      <p:sp>
        <p:nvSpPr>
          <p:cNvPr id="1051" name="Line 31"/>
          <p:cNvSpPr>
            <a:spLocks noChangeShapeType="1"/>
          </p:cNvSpPr>
          <p:nvPr/>
        </p:nvSpPr>
        <p:spPr bwMode="auto">
          <a:xfrm flipH="1">
            <a:off x="1101725" y="4246563"/>
            <a:ext cx="1588" cy="1152525"/>
          </a:xfrm>
          <a:prstGeom prst="line">
            <a:avLst/>
          </a:prstGeom>
          <a:noFill/>
          <a:ln w="9525">
            <a:solidFill>
              <a:schemeClr val="accent2"/>
            </a:solidFill>
            <a:round/>
            <a:headEnd type="triangle" w="med" len="med"/>
            <a:tailEnd type="triangle" w="med" len="med"/>
          </a:ln>
        </p:spPr>
        <p:txBody>
          <a:bodyPr wrap="none" anchor="ctr"/>
          <a:lstStyle/>
          <a:p>
            <a:endParaRPr lang="el-GR"/>
          </a:p>
        </p:txBody>
      </p:sp>
      <p:sp>
        <p:nvSpPr>
          <p:cNvPr id="1052" name="Text Box 32"/>
          <p:cNvSpPr txBox="1">
            <a:spLocks noChangeArrowheads="1"/>
          </p:cNvSpPr>
          <p:nvPr/>
        </p:nvSpPr>
        <p:spPr bwMode="auto">
          <a:xfrm>
            <a:off x="631825" y="4597400"/>
            <a:ext cx="592138"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rPr>
              <a:t>h</a:t>
            </a:r>
            <a:r>
              <a:rPr lang="en-US" sz="2800" baseline="-25000">
                <a:solidFill>
                  <a:schemeClr val="accent2"/>
                </a:solidFill>
              </a:rPr>
              <a:t>1</a:t>
            </a:r>
            <a:endParaRPr lang="en-US" sz="2800">
              <a:solidFill>
                <a:schemeClr val="accent2"/>
              </a:solidFill>
            </a:endParaRPr>
          </a:p>
        </p:txBody>
      </p:sp>
      <p:sp>
        <p:nvSpPr>
          <p:cNvPr id="1053" name="Line 34"/>
          <p:cNvSpPr>
            <a:spLocks noChangeShapeType="1"/>
          </p:cNvSpPr>
          <p:nvPr/>
        </p:nvSpPr>
        <p:spPr bwMode="auto">
          <a:xfrm>
            <a:off x="7586663" y="4067175"/>
            <a:ext cx="304800" cy="0"/>
          </a:xfrm>
          <a:prstGeom prst="line">
            <a:avLst/>
          </a:prstGeom>
          <a:noFill/>
          <a:ln w="9525">
            <a:solidFill>
              <a:schemeClr val="accent2"/>
            </a:solidFill>
            <a:round/>
            <a:headEnd/>
            <a:tailEnd/>
          </a:ln>
        </p:spPr>
        <p:txBody>
          <a:bodyPr wrap="none" anchor="ctr"/>
          <a:lstStyle/>
          <a:p>
            <a:endParaRPr lang="el-GR"/>
          </a:p>
        </p:txBody>
      </p:sp>
      <p:sp>
        <p:nvSpPr>
          <p:cNvPr id="1054" name="Line 35"/>
          <p:cNvSpPr>
            <a:spLocks noChangeShapeType="1"/>
          </p:cNvSpPr>
          <p:nvPr/>
        </p:nvSpPr>
        <p:spPr bwMode="auto">
          <a:xfrm>
            <a:off x="7583488" y="4294188"/>
            <a:ext cx="304800" cy="0"/>
          </a:xfrm>
          <a:prstGeom prst="line">
            <a:avLst/>
          </a:prstGeom>
          <a:noFill/>
          <a:ln w="9525">
            <a:solidFill>
              <a:schemeClr val="accent2"/>
            </a:solidFill>
            <a:round/>
            <a:headEnd/>
            <a:tailEnd/>
          </a:ln>
        </p:spPr>
        <p:txBody>
          <a:bodyPr wrap="none" anchor="ctr"/>
          <a:lstStyle/>
          <a:p>
            <a:endParaRPr lang="el-GR"/>
          </a:p>
        </p:txBody>
      </p:sp>
      <p:sp>
        <p:nvSpPr>
          <p:cNvPr id="1055" name="Line 36"/>
          <p:cNvSpPr>
            <a:spLocks noChangeShapeType="1"/>
          </p:cNvSpPr>
          <p:nvPr/>
        </p:nvSpPr>
        <p:spPr bwMode="auto">
          <a:xfrm>
            <a:off x="7735888" y="4065588"/>
            <a:ext cx="25400" cy="238125"/>
          </a:xfrm>
          <a:prstGeom prst="line">
            <a:avLst/>
          </a:prstGeom>
          <a:noFill/>
          <a:ln w="9525">
            <a:solidFill>
              <a:schemeClr val="accent2"/>
            </a:solidFill>
            <a:round/>
            <a:headEnd type="triangle" w="med" len="med"/>
            <a:tailEnd type="triangle" w="med" len="med"/>
          </a:ln>
        </p:spPr>
        <p:txBody>
          <a:bodyPr wrap="none" anchor="ctr"/>
          <a:lstStyle/>
          <a:p>
            <a:endParaRPr lang="el-GR"/>
          </a:p>
        </p:txBody>
      </p:sp>
      <p:sp>
        <p:nvSpPr>
          <p:cNvPr id="1056" name="Text Box 37"/>
          <p:cNvSpPr txBox="1">
            <a:spLocks noChangeArrowheads="1"/>
          </p:cNvSpPr>
          <p:nvPr/>
        </p:nvSpPr>
        <p:spPr bwMode="auto">
          <a:xfrm>
            <a:off x="7964488" y="3913188"/>
            <a:ext cx="592137"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rPr>
              <a:t>h</a:t>
            </a:r>
            <a:r>
              <a:rPr lang="en-US" sz="2800" baseline="-25000">
                <a:solidFill>
                  <a:schemeClr val="accent2"/>
                </a:solidFill>
              </a:rPr>
              <a:t>2</a:t>
            </a:r>
            <a:endParaRPr lang="en-US" sz="280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611188" y="222250"/>
            <a:ext cx="8208962" cy="6646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3995936" y="1700808"/>
            <a:ext cx="4859337" cy="4306887"/>
          </a:xfrm>
          <a:prstGeom prst="rect">
            <a:avLst/>
          </a:prstGeom>
          <a:noFill/>
          <a:ln w="9525">
            <a:noFill/>
            <a:miter lim="800000"/>
            <a:headEnd/>
            <a:tailEnd/>
          </a:ln>
          <a:effectLst/>
        </p:spPr>
      </p:pic>
      <p:pic>
        <p:nvPicPr>
          <p:cNvPr id="12293" name="Picture 5"/>
          <p:cNvPicPr>
            <a:picLocks noChangeAspect="1" noChangeArrowheads="1"/>
          </p:cNvPicPr>
          <p:nvPr/>
        </p:nvPicPr>
        <p:blipFill>
          <a:blip r:embed="rId3" cstate="print"/>
          <a:srcRect/>
          <a:stretch>
            <a:fillRect/>
          </a:stretch>
        </p:blipFill>
        <p:spPr bwMode="auto">
          <a:xfrm>
            <a:off x="0" y="2204864"/>
            <a:ext cx="3851275" cy="3532187"/>
          </a:xfrm>
          <a:prstGeom prst="rect">
            <a:avLst/>
          </a:prstGeom>
          <a:noFill/>
          <a:ln w="9525">
            <a:noFill/>
            <a:miter lim="800000"/>
            <a:headEnd/>
            <a:tailEnd/>
          </a:ln>
          <a:effectLst/>
        </p:spPr>
      </p:pic>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0" i="0" u="none" strike="noStrike" kern="0" cap="none" spc="0" normalizeH="0" baseline="0" noProof="0" smtClean="0">
                <a:ln>
                  <a:noFill/>
                </a:ln>
                <a:solidFill>
                  <a:schemeClr val="tx2"/>
                </a:solidFill>
                <a:effectLst/>
                <a:uLnTx/>
                <a:uFillTx/>
                <a:latin typeface="+mj-lt"/>
                <a:ea typeface="+mj-ea"/>
                <a:cs typeface="+mj-cs"/>
              </a:rPr>
              <a:t>Εφαρμογές της αρχής του </a:t>
            </a:r>
            <a:r>
              <a:rPr kumimoji="0" lang="en-US" sz="3600" b="0" i="0" u="none" strike="noStrike" kern="0" cap="none" spc="0" normalizeH="0" baseline="0" noProof="0" smtClean="0">
                <a:ln>
                  <a:noFill/>
                </a:ln>
                <a:solidFill>
                  <a:schemeClr val="tx2"/>
                </a:solidFill>
                <a:effectLst/>
                <a:uLnTx/>
                <a:uFillTx/>
                <a:latin typeface="+mj-lt"/>
                <a:ea typeface="+mj-ea"/>
                <a:cs typeface="+mj-cs"/>
              </a:rPr>
              <a:t>Pascal</a:t>
            </a:r>
            <a:endParaRPr kumimoji="0" lang="en-US" sz="3600" b="0" i="0" u="none" strike="noStrike" kern="0" cap="none" spc="0" normalizeH="0" baseline="0" noProof="0" dirty="0" smtClean="0">
              <a:ln>
                <a:noFill/>
              </a:ln>
              <a:solidFill>
                <a:srgbClr val="0000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print"/>
          <a:srcRect/>
          <a:stretch>
            <a:fillRect/>
          </a:stretch>
        </p:blipFill>
        <p:spPr>
          <a:xfrm>
            <a:off x="2915816" y="2132856"/>
            <a:ext cx="3027363" cy="2165350"/>
          </a:xfrm>
          <a:prstGeom prst="rect">
            <a:avLst/>
          </a:prstGeom>
          <a:noFill/>
          <a:ln/>
        </p:spPr>
      </p:pic>
      <p:sp>
        <p:nvSpPr>
          <p:cNvPr id="3" name="Rectangle 14"/>
          <p:cNvSpPr>
            <a:spLocks noChangeArrowheads="1"/>
          </p:cNvSpPr>
          <p:nvPr/>
        </p:nvSpPr>
        <p:spPr bwMode="auto">
          <a:xfrm>
            <a:off x="2195736" y="4581128"/>
            <a:ext cx="4452938" cy="366713"/>
          </a:xfrm>
          <a:prstGeom prst="rect">
            <a:avLst/>
          </a:prstGeom>
          <a:noFill/>
          <a:ln w="9525">
            <a:noFill/>
            <a:miter lim="800000"/>
            <a:headEnd/>
            <a:tailEnd/>
          </a:ln>
          <a:effectLst/>
        </p:spPr>
        <p:txBody>
          <a:bodyPr wrap="none" anchor="ctr">
            <a:spAutoFit/>
          </a:bodyPr>
          <a:lstStyle/>
          <a:p>
            <a:r>
              <a:rPr lang="el-GR">
                <a:latin typeface="Arial" charset="0"/>
              </a:rPr>
              <a:t>Γρύλος για αλλαγή λάστιχου αυτοκινήτου  </a:t>
            </a:r>
          </a:p>
        </p:txBody>
      </p:sp>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0" i="0" u="none" strike="noStrike" kern="0" cap="none" spc="0" normalizeH="0" baseline="0" noProof="0" smtClean="0">
                <a:ln>
                  <a:noFill/>
                </a:ln>
                <a:solidFill>
                  <a:schemeClr val="tx2"/>
                </a:solidFill>
                <a:effectLst/>
                <a:uLnTx/>
                <a:uFillTx/>
                <a:latin typeface="+mj-lt"/>
                <a:ea typeface="+mj-ea"/>
                <a:cs typeface="+mj-cs"/>
              </a:rPr>
              <a:t>Εφαρμογές της αρχής του </a:t>
            </a:r>
            <a:r>
              <a:rPr kumimoji="0" lang="en-US" sz="3600" b="0" i="0" u="none" strike="noStrike" kern="0" cap="none" spc="0" normalizeH="0" baseline="0" noProof="0" smtClean="0">
                <a:ln>
                  <a:noFill/>
                </a:ln>
                <a:solidFill>
                  <a:schemeClr val="tx2"/>
                </a:solidFill>
                <a:effectLst/>
                <a:uLnTx/>
                <a:uFillTx/>
                <a:latin typeface="+mj-lt"/>
                <a:ea typeface="+mj-ea"/>
                <a:cs typeface="+mj-cs"/>
              </a:rPr>
              <a:t>Pascal</a:t>
            </a:r>
            <a:endParaRPr kumimoji="0" lang="en-US" sz="3600" b="0" i="0" u="none" strike="noStrike" kern="0" cap="none" spc="0" normalizeH="0" baseline="0" noProof="0" dirty="0" smtClean="0">
              <a:ln>
                <a:noFill/>
              </a:ln>
              <a:solidFill>
                <a:srgbClr val="0000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2" cstate="print"/>
          <a:srcRect/>
          <a:stretch>
            <a:fillRect/>
          </a:stretch>
        </p:blipFill>
        <p:spPr bwMode="auto">
          <a:xfrm>
            <a:off x="1403350" y="2349500"/>
            <a:ext cx="2476500" cy="2800350"/>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4787900" y="2349500"/>
            <a:ext cx="2476500" cy="2800350"/>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r>
              <a:rPr lang="el-GR" sz="3600" dirty="0" smtClean="0"/>
              <a:t>Εφαρμογές της </a:t>
            </a:r>
            <a:r>
              <a:rPr lang="el-GR" sz="3600" dirty="0" smtClean="0"/>
              <a:t>αρχής του </a:t>
            </a:r>
            <a:r>
              <a:rPr lang="en-US" sz="3600" dirty="0" smtClean="0"/>
              <a:t>Pascal</a:t>
            </a:r>
            <a:endParaRPr lang="en-US" sz="3600" dirty="0" smtClean="0">
              <a:solidFill>
                <a:srgbClr val="0000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3275856" y="2348880"/>
            <a:ext cx="1951038" cy="2570163"/>
          </a:xfrm>
          <a:prstGeom prst="rect">
            <a:avLst/>
          </a:prstGeom>
          <a:noFill/>
          <a:ln w="9525">
            <a:noFill/>
            <a:miter lim="800000"/>
            <a:headEnd/>
            <a:tailEnd/>
          </a:ln>
          <a:effectLst/>
        </p:spPr>
      </p:pic>
      <p:sp>
        <p:nvSpPr>
          <p:cNvPr id="3"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3600" b="0" i="0" u="none" strike="noStrike" kern="0" cap="none" spc="0" normalizeH="0" baseline="0" noProof="0" smtClean="0">
                <a:ln>
                  <a:noFill/>
                </a:ln>
                <a:solidFill>
                  <a:schemeClr val="tx2"/>
                </a:solidFill>
                <a:effectLst/>
                <a:uLnTx/>
                <a:uFillTx/>
                <a:latin typeface="+mj-lt"/>
                <a:ea typeface="+mj-ea"/>
                <a:cs typeface="+mj-cs"/>
              </a:rPr>
              <a:t>Εφαρμογές της αρχής του </a:t>
            </a:r>
            <a:r>
              <a:rPr kumimoji="0" lang="en-US" sz="3600" b="0" i="0" u="none" strike="noStrike" kern="0" cap="none" spc="0" normalizeH="0" baseline="0" noProof="0" smtClean="0">
                <a:ln>
                  <a:noFill/>
                </a:ln>
                <a:solidFill>
                  <a:schemeClr val="tx2"/>
                </a:solidFill>
                <a:effectLst/>
                <a:uLnTx/>
                <a:uFillTx/>
                <a:latin typeface="+mj-lt"/>
                <a:ea typeface="+mj-ea"/>
                <a:cs typeface="+mj-cs"/>
              </a:rPr>
              <a:t>Pascal</a:t>
            </a:r>
            <a:endParaRPr kumimoji="0" lang="en-US" sz="3600" b="0" i="0" u="none" strike="noStrike" kern="0" cap="none" spc="0" normalizeH="0" baseline="0" noProof="0" dirty="0" smtClean="0">
              <a:ln>
                <a:noFill/>
              </a:ln>
              <a:solidFill>
                <a:srgbClr val="00009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916238" y="1484313"/>
            <a:ext cx="3257550" cy="3754437"/>
          </a:xfrm>
          <a:prstGeom prst="rect">
            <a:avLst/>
          </a:prstGeom>
          <a:noFill/>
          <a:ln w="9525">
            <a:noFill/>
            <a:miter lim="800000"/>
            <a:headEnd/>
            <a:tailEnd/>
          </a:ln>
        </p:spPr>
      </p:pic>
      <p:sp>
        <p:nvSpPr>
          <p:cNvPr id="13315" name="4 - Ορθογώνιο"/>
          <p:cNvSpPr>
            <a:spLocks noChangeArrowheads="1"/>
          </p:cNvSpPr>
          <p:nvPr/>
        </p:nvSpPr>
        <p:spPr bwMode="auto">
          <a:xfrm>
            <a:off x="2627313" y="5732463"/>
            <a:ext cx="3705225" cy="369887"/>
          </a:xfrm>
          <a:prstGeom prst="rect">
            <a:avLst/>
          </a:prstGeom>
          <a:noFill/>
          <a:ln w="9525">
            <a:noFill/>
            <a:miter lim="800000"/>
            <a:headEnd/>
            <a:tailEnd/>
          </a:ln>
        </p:spPr>
        <p:txBody>
          <a:bodyPr wrap="none">
            <a:spAutoFit/>
          </a:bodyPr>
          <a:lstStyle/>
          <a:p>
            <a:r>
              <a:rPr lang="el-GR"/>
              <a:t>ΜΕΤΡΗΣΗ ΑΡΤΗΡΙΑΚΗΣ ΠΙΕΣΗΣ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076825" y="4724400"/>
            <a:ext cx="2736850" cy="64135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3200" smtClean="0">
                <a:solidFill>
                  <a:srgbClr val="FFFFFF"/>
                </a:solidFill>
                <a:latin typeface="Comic Sans MS" pitchFamily="66" charset="0"/>
              </a:rPr>
              <a:t>πόση είναι;</a:t>
            </a:r>
            <a:r>
              <a:rPr lang="el-GR" sz="3600" smtClean="0">
                <a:solidFill>
                  <a:srgbClr val="FFFFFF"/>
                </a:solidFill>
                <a:latin typeface="Comic Sans MS" pitchFamily="66" charset="0"/>
              </a:rPr>
              <a:t> </a:t>
            </a:r>
            <a:endParaRPr lang="el-GR" sz="4400" smtClean="0">
              <a:solidFill>
                <a:srgbClr val="FFFFFF"/>
              </a:solidFill>
              <a:latin typeface="Comic Sans MS" pitchFamily="66" charset="0"/>
            </a:endParaRPr>
          </a:p>
        </p:txBody>
      </p:sp>
      <p:pic>
        <p:nvPicPr>
          <p:cNvPr id="5123" name="Picture 3" descr="People Frame 017"/>
          <p:cNvPicPr>
            <a:picLocks noChangeAspect="1" noChangeArrowheads="1"/>
          </p:cNvPicPr>
          <p:nvPr/>
        </p:nvPicPr>
        <p:blipFill>
          <a:blip r:embed="rId2" cstate="print"/>
          <a:srcRect/>
          <a:stretch>
            <a:fillRect/>
          </a:stretch>
        </p:blipFill>
        <p:spPr bwMode="auto">
          <a:xfrm>
            <a:off x="755650" y="260350"/>
            <a:ext cx="3876675" cy="6122988"/>
          </a:xfrm>
          <a:prstGeom prst="rect">
            <a:avLst/>
          </a:prstGeom>
          <a:noFill/>
          <a:ln w="9525">
            <a:noFill/>
            <a:miter lim="800000"/>
            <a:headEnd/>
            <a:tailEnd/>
          </a:ln>
        </p:spPr>
      </p:pic>
      <p:sp>
        <p:nvSpPr>
          <p:cNvPr id="5124" name="Rectangle 4"/>
          <p:cNvSpPr>
            <a:spLocks noChangeArrowheads="1"/>
          </p:cNvSpPr>
          <p:nvPr/>
        </p:nvSpPr>
        <p:spPr bwMode="auto">
          <a:xfrm>
            <a:off x="1763713" y="1989138"/>
            <a:ext cx="2303462" cy="2771775"/>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4400" smtClean="0">
                <a:solidFill>
                  <a:srgbClr val="000000"/>
                </a:solidFill>
                <a:latin typeface="Comic Sans MS" pitchFamily="66" charset="0"/>
              </a:rPr>
              <a:t>η </a:t>
            </a:r>
            <a:endParaRPr lang="en-US" sz="4400" smtClean="0">
              <a:solidFill>
                <a:srgbClr val="000000"/>
              </a:solidFill>
              <a:latin typeface="Comic Sans MS" pitchFamily="66" charset="0"/>
            </a:endParaRPr>
          </a:p>
          <a:p>
            <a:pPr algn="ctr" fontAlgn="base">
              <a:spcBef>
                <a:spcPct val="0"/>
              </a:spcBef>
              <a:spcAft>
                <a:spcPct val="0"/>
              </a:spcAft>
            </a:pPr>
            <a:r>
              <a:rPr lang="el-GR" sz="4400" smtClean="0">
                <a:solidFill>
                  <a:srgbClr val="000000"/>
                </a:solidFill>
                <a:latin typeface="Comic Sans MS" pitchFamily="66" charset="0"/>
              </a:rPr>
              <a:t>Αρχή </a:t>
            </a:r>
            <a:endParaRPr lang="en-US" sz="4400" smtClean="0">
              <a:solidFill>
                <a:srgbClr val="000000"/>
              </a:solidFill>
              <a:latin typeface="Comic Sans MS" pitchFamily="66" charset="0"/>
            </a:endParaRPr>
          </a:p>
          <a:p>
            <a:pPr algn="ctr" fontAlgn="base">
              <a:spcBef>
                <a:spcPct val="0"/>
              </a:spcBef>
              <a:spcAft>
                <a:spcPct val="0"/>
              </a:spcAft>
            </a:pPr>
            <a:r>
              <a:rPr lang="el-GR" sz="4400" smtClean="0">
                <a:solidFill>
                  <a:srgbClr val="000000"/>
                </a:solidFill>
                <a:latin typeface="Comic Sans MS" pitchFamily="66" charset="0"/>
              </a:rPr>
              <a:t>του </a:t>
            </a:r>
            <a:r>
              <a:rPr lang="en-US" sz="4400" smtClean="0">
                <a:solidFill>
                  <a:srgbClr val="000000"/>
                </a:solidFill>
                <a:latin typeface="Comic Sans MS" pitchFamily="66" charset="0"/>
              </a:rPr>
              <a:t>Pascal</a:t>
            </a:r>
            <a:endParaRPr lang="el-GR" sz="5400" smtClean="0">
              <a:solidFill>
                <a:srgbClr val="000000"/>
              </a:solidFill>
              <a:latin typeface="Comic Sans MS" pitchFamily="66" charset="0"/>
            </a:endParaRPr>
          </a:p>
        </p:txBody>
      </p:sp>
      <p:sp>
        <p:nvSpPr>
          <p:cNvPr id="5125" name="Rectangle 5"/>
          <p:cNvSpPr>
            <a:spLocks noChangeArrowheads="1"/>
          </p:cNvSpPr>
          <p:nvPr/>
        </p:nvSpPr>
        <p:spPr bwMode="auto">
          <a:xfrm>
            <a:off x="5292725" y="1687513"/>
            <a:ext cx="2303463" cy="2554287"/>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3200" smtClean="0">
                <a:solidFill>
                  <a:srgbClr val="FFFFFF"/>
                </a:solidFill>
                <a:latin typeface="Comic Sans MS" pitchFamily="66" charset="0"/>
              </a:rPr>
              <a:t>η πίεση στο </a:t>
            </a:r>
          </a:p>
          <a:p>
            <a:pPr algn="ctr" fontAlgn="base">
              <a:spcBef>
                <a:spcPct val="0"/>
              </a:spcBef>
              <a:spcAft>
                <a:spcPct val="0"/>
              </a:spcAft>
            </a:pPr>
            <a:r>
              <a:rPr lang="el-GR" sz="3200" smtClean="0">
                <a:solidFill>
                  <a:srgbClr val="FFFFFF"/>
                </a:solidFill>
                <a:latin typeface="Comic Sans MS" pitchFamily="66" charset="0"/>
              </a:rPr>
              <a:t>εσωτερικό </a:t>
            </a:r>
          </a:p>
          <a:p>
            <a:pPr algn="ctr" fontAlgn="base">
              <a:spcBef>
                <a:spcPct val="0"/>
              </a:spcBef>
              <a:spcAft>
                <a:spcPct val="0"/>
              </a:spcAft>
            </a:pPr>
            <a:r>
              <a:rPr lang="el-GR" sz="3200" smtClean="0">
                <a:solidFill>
                  <a:srgbClr val="FFFFFF"/>
                </a:solidFill>
                <a:latin typeface="Comic Sans MS" pitchFamily="66" charset="0"/>
              </a:rPr>
              <a:t>ενός </a:t>
            </a:r>
          </a:p>
          <a:p>
            <a:pPr algn="ctr" fontAlgn="base">
              <a:spcBef>
                <a:spcPct val="0"/>
              </a:spcBef>
              <a:spcAft>
                <a:spcPct val="0"/>
              </a:spcAft>
            </a:pPr>
            <a:r>
              <a:rPr lang="el-GR" sz="3200" smtClean="0">
                <a:solidFill>
                  <a:srgbClr val="FFFFFF"/>
                </a:solidFill>
                <a:latin typeface="Comic Sans MS" pitchFamily="66" charset="0"/>
              </a:rPr>
              <a:t>ακίνητου </a:t>
            </a:r>
          </a:p>
          <a:p>
            <a:pPr algn="ctr" fontAlgn="base">
              <a:spcBef>
                <a:spcPct val="0"/>
              </a:spcBef>
              <a:spcAft>
                <a:spcPct val="0"/>
              </a:spcAft>
            </a:pPr>
            <a:r>
              <a:rPr lang="el-GR" sz="3200" smtClean="0">
                <a:solidFill>
                  <a:srgbClr val="FFFFFF"/>
                </a:solidFill>
                <a:latin typeface="Comic Sans MS" pitchFamily="66" charset="0"/>
              </a:rPr>
              <a:t>υγρού</a:t>
            </a:r>
            <a:endParaRPr lang="el-GR" sz="4000" smtClean="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circle(in)">
                                      <p:cBhvr>
                                        <p:cTn id="2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P spid="5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r>
              <a:rPr lang="el-GR" sz="2400" b="1" dirty="0" smtClean="0">
                <a:solidFill>
                  <a:srgbClr val="FF0000"/>
                </a:solidFill>
              </a:rPr>
              <a:t>Εφάρμοσε τις γνώσεις σου και γράψε τεκμηριωμένες απαντήσεις για τις ερωτήσεις που ακολουθούν </a:t>
            </a:r>
            <a:r>
              <a:rPr lang="el-GR" sz="2400" dirty="0" smtClean="0">
                <a:solidFill>
                  <a:srgbClr val="FF0000"/>
                </a:solidFill>
              </a:rPr>
              <a:t/>
            </a:r>
            <a:br>
              <a:rPr lang="el-GR" sz="2400" dirty="0" smtClean="0">
                <a:solidFill>
                  <a:srgbClr val="FF0000"/>
                </a:solidFill>
              </a:rPr>
            </a:br>
            <a:endParaRPr lang="el-GR" sz="2400" dirty="0" smtClean="0">
              <a:solidFill>
                <a:srgbClr val="FF0000"/>
              </a:solidFill>
            </a:endParaRPr>
          </a:p>
        </p:txBody>
      </p:sp>
      <p:sp>
        <p:nvSpPr>
          <p:cNvPr id="33795" name="2 - Θέση περιεχομένου"/>
          <p:cNvSpPr>
            <a:spLocks noGrp="1"/>
          </p:cNvSpPr>
          <p:nvPr>
            <p:ph sz="half" idx="1"/>
          </p:nvPr>
        </p:nvSpPr>
        <p:spPr>
          <a:xfrm>
            <a:off x="468313" y="1628775"/>
            <a:ext cx="4038600" cy="4525963"/>
          </a:xfrm>
        </p:spPr>
        <p:txBody>
          <a:bodyPr/>
          <a:lstStyle/>
          <a:p>
            <a:pPr>
              <a:buFontTx/>
              <a:buNone/>
            </a:pPr>
            <a:r>
              <a:rPr lang="el-GR" sz="2000" dirty="0" smtClean="0"/>
              <a:t>     </a:t>
            </a:r>
            <a:r>
              <a:rPr lang="el-GR" sz="2000" dirty="0" smtClean="0"/>
              <a:t>2 (σελ. 83)</a:t>
            </a:r>
          </a:p>
          <a:p>
            <a:pPr>
              <a:buFontTx/>
              <a:buNone/>
            </a:pPr>
            <a:r>
              <a:rPr lang="el-GR" sz="2000" dirty="0" smtClean="0"/>
              <a:t> </a:t>
            </a:r>
            <a:r>
              <a:rPr lang="el-GR" sz="2000" dirty="0" smtClean="0"/>
              <a:t>      </a:t>
            </a:r>
            <a:r>
              <a:rPr lang="el-GR" sz="2000" dirty="0" smtClean="0"/>
              <a:t>Στη διπλανή εικόνα παριστάνεται μια υδραυλική αντλία η οποία περιέχει λάδι. Στο έμβολο 1 ασκούμε δύναμη F</a:t>
            </a:r>
            <a:r>
              <a:rPr lang="el-GR" sz="2000" baseline="-25000" dirty="0" smtClean="0"/>
              <a:t>1</a:t>
            </a:r>
            <a:r>
              <a:rPr lang="el-GR" sz="2000" dirty="0" smtClean="0"/>
              <a:t>. Αν γνωρίζουμε ότι το εμβαδόν του εμβόλου 2 είναι πενταπλάσιο του εμβαδού του εμβόλου 1, να συγκρίνεις τη δύναμη F</a:t>
            </a:r>
            <a:r>
              <a:rPr lang="el-GR" sz="2000" baseline="-25000" dirty="0" smtClean="0"/>
              <a:t>2</a:t>
            </a:r>
            <a:r>
              <a:rPr lang="el-GR" sz="2000" dirty="0" smtClean="0"/>
              <a:t> που ασκεί το έμβολο 2 με την F</a:t>
            </a:r>
            <a:r>
              <a:rPr lang="el-GR" sz="2000" baseline="-25000" dirty="0" smtClean="0"/>
              <a:t>1</a:t>
            </a:r>
            <a:r>
              <a:rPr lang="el-GR" sz="2000" dirty="0" smtClean="0"/>
              <a:t>. </a:t>
            </a:r>
            <a:endParaRPr lang="el-GR" sz="2000" dirty="0" smtClean="0"/>
          </a:p>
          <a:p>
            <a:pPr>
              <a:buFontTx/>
              <a:buNone/>
            </a:pPr>
            <a:r>
              <a:rPr lang="el-GR" sz="2000" dirty="0" smtClean="0"/>
              <a:t> </a:t>
            </a:r>
            <a:r>
              <a:rPr lang="el-GR" sz="2000" dirty="0" smtClean="0"/>
              <a:t>    Να </a:t>
            </a:r>
            <a:r>
              <a:rPr lang="el-GR" sz="2000" dirty="0" smtClean="0"/>
              <a:t>αιτιολογήσεις την απάντησή σου</a:t>
            </a:r>
          </a:p>
        </p:txBody>
      </p:sp>
      <p:pic>
        <p:nvPicPr>
          <p:cNvPr id="33796" name="Picture 2"/>
          <p:cNvPicPr>
            <a:picLocks noGrp="1" noChangeAspect="1" noChangeArrowheads="1"/>
          </p:cNvPicPr>
          <p:nvPr>
            <p:ph sz="half" idx="2"/>
          </p:nvPr>
        </p:nvPicPr>
        <p:blipFill>
          <a:blip r:embed="rId2" cstate="print"/>
          <a:srcRect/>
          <a:stretch>
            <a:fillRect/>
          </a:stretch>
        </p:blipFill>
        <p:spPr>
          <a:xfrm>
            <a:off x="5364163" y="2349500"/>
            <a:ext cx="2674937" cy="273526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 Θέση περιεχομένου"/>
          <p:cNvSpPr>
            <a:spLocks noGrp="1"/>
          </p:cNvSpPr>
          <p:nvPr>
            <p:ph idx="1"/>
          </p:nvPr>
        </p:nvSpPr>
        <p:spPr>
          <a:xfrm>
            <a:off x="467544" y="1412776"/>
            <a:ext cx="8229600" cy="4525963"/>
          </a:xfrm>
        </p:spPr>
        <p:txBody>
          <a:bodyPr/>
          <a:lstStyle/>
          <a:p>
            <a:pPr>
              <a:buFontTx/>
              <a:buNone/>
            </a:pPr>
            <a:r>
              <a:rPr lang="el-GR" dirty="0" smtClean="0"/>
              <a:t>    </a:t>
            </a:r>
            <a:r>
              <a:rPr lang="el-GR" sz="2000" dirty="0" smtClean="0"/>
              <a:t>4 (σελ. 83)</a:t>
            </a:r>
          </a:p>
          <a:p>
            <a:pPr>
              <a:buFontTx/>
              <a:buNone/>
            </a:pPr>
            <a:r>
              <a:rPr lang="el-GR" sz="2000" dirty="0" smtClean="0"/>
              <a:t> </a:t>
            </a:r>
            <a:r>
              <a:rPr lang="el-GR" sz="2000" dirty="0" smtClean="0"/>
              <a:t>      </a:t>
            </a:r>
            <a:r>
              <a:rPr lang="el-GR" sz="2000" dirty="0" smtClean="0"/>
              <a:t>Να συγκρίνεις την πίεση του νερού στον πυθμένα ενός στενού σωλήνα ύψους 10 m με την πίεση που επικρατεί σε μια λίμνη σε βάθος 10 m, αν γνωρίζεις ότι ο σωλήνας είναι γεμάτος με νερό από την παραπάνω λίμνη.</a:t>
            </a:r>
          </a:p>
          <a:p>
            <a:pPr>
              <a:buFontTx/>
              <a:buNone/>
            </a:pPr>
            <a:endParaRPr lang="el-GR" dirty="0" smtClean="0"/>
          </a:p>
        </p:txBody>
      </p:sp>
      <p:sp>
        <p:nvSpPr>
          <p:cNvPr id="4" name="1 - Τίτλος"/>
          <p:cNvSpPr>
            <a:spLocks noGrp="1"/>
          </p:cNvSpPr>
          <p:nvPr>
            <p:ph type="title"/>
          </p:nvPr>
        </p:nvSpPr>
        <p:spPr/>
        <p:txBody>
          <a:bodyPr/>
          <a:lstStyle/>
          <a:p>
            <a:r>
              <a:rPr lang="el-GR" sz="2400" b="1" dirty="0" smtClean="0">
                <a:solidFill>
                  <a:srgbClr val="FF0000"/>
                </a:solidFill>
              </a:rPr>
              <a:t>Εφάρμοσε τις γνώσεις σου και γράψε τεκμηριωμένες απαντήσεις για τις ερωτήσεις που ακολουθούν </a:t>
            </a:r>
            <a:r>
              <a:rPr lang="el-GR" sz="2400" dirty="0" smtClean="0">
                <a:solidFill>
                  <a:srgbClr val="FF0000"/>
                </a:solidFill>
              </a:rPr>
              <a:t/>
            </a:r>
            <a:br>
              <a:rPr lang="el-GR" sz="2400" dirty="0" smtClean="0">
                <a:solidFill>
                  <a:srgbClr val="FF0000"/>
                </a:solidFill>
              </a:rPr>
            </a:br>
            <a:endParaRPr lang="el-GR" sz="2400"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539750" y="620713"/>
          <a:ext cx="6096000" cy="443914"/>
        </p:xfrm>
        <a:graphic>
          <a:graphicData uri="http://schemas.openxmlformats.org/drawingml/2006/table">
            <a:tbl>
              <a:tblPr/>
              <a:tblGrid>
                <a:gridCol w="6096000"/>
              </a:tblGrid>
              <a:tr h="303237">
                <a:tc>
                  <a:txBody>
                    <a:bodyPr/>
                    <a:lstStyle/>
                    <a:p>
                      <a:r>
                        <a:rPr lang="el-GR" sz="2400" b="1" dirty="0">
                          <a:solidFill>
                            <a:srgbClr val="FFFFFF"/>
                          </a:solidFill>
                        </a:rPr>
                        <a:t>Ασκήσεις</a:t>
                      </a:r>
                    </a:p>
                  </a:txBody>
                  <a:tcPr marL="39077" marR="39077" marT="39077" marB="39077" anchor="ctr">
                    <a:lnL>
                      <a:noFill/>
                    </a:lnL>
                    <a:lnR>
                      <a:noFill/>
                    </a:lnR>
                    <a:lnT>
                      <a:noFill/>
                    </a:lnT>
                    <a:lnB>
                      <a:noFill/>
                    </a:lnB>
                    <a:solidFill>
                      <a:srgbClr val="C85C18"/>
                    </a:solidFill>
                  </a:tcPr>
                </a:tc>
              </a:tr>
            </a:tbl>
          </a:graphicData>
        </a:graphic>
      </p:graphicFrame>
      <p:sp>
        <p:nvSpPr>
          <p:cNvPr id="15364" name="2 - Ορθογώνιο"/>
          <p:cNvSpPr>
            <a:spLocks noChangeArrowheads="1"/>
          </p:cNvSpPr>
          <p:nvPr/>
        </p:nvSpPr>
        <p:spPr bwMode="auto">
          <a:xfrm>
            <a:off x="684213" y="1557338"/>
            <a:ext cx="7920037" cy="1476375"/>
          </a:xfrm>
          <a:prstGeom prst="rect">
            <a:avLst/>
          </a:prstGeom>
          <a:noFill/>
          <a:ln w="9525">
            <a:noFill/>
            <a:miter lim="800000"/>
            <a:headEnd/>
            <a:tailEnd/>
          </a:ln>
        </p:spPr>
        <p:txBody>
          <a:bodyPr>
            <a:spAutoFit/>
          </a:bodyPr>
          <a:lstStyle/>
          <a:p>
            <a:r>
              <a:rPr lang="el-GR"/>
              <a:t>5 (σελ. 86)</a:t>
            </a:r>
          </a:p>
          <a:p>
            <a:r>
              <a:rPr lang="el-GR"/>
              <a:t>Το εμβαδόν του μεγάλου και του μικρού εμβόλου μιας υδραυλικής αντλίας είναι 1500 cm</a:t>
            </a:r>
            <a:r>
              <a:rPr lang="el-GR" baseline="30000"/>
              <a:t>2</a:t>
            </a:r>
            <a:r>
              <a:rPr lang="el-GR"/>
              <a:t> και 300 cm</a:t>
            </a:r>
            <a:r>
              <a:rPr lang="el-GR" baseline="30000"/>
              <a:t>2</a:t>
            </a:r>
            <a:r>
              <a:rPr lang="el-GR"/>
              <a:t> αντίστοιχα. Μια μηχανή βάρους 800 Ν βρίσκεται στο μεγάλο έμβολο. Πόση δύναμη πρέπει να ασκηθεί στο μικρό έμβολο, ώστε να ανυψωθεί η μηχανή;</a:t>
            </a:r>
            <a:endParaRPr lang="el-GR" b="1"/>
          </a:p>
        </p:txBody>
      </p:sp>
      <p:pic>
        <p:nvPicPr>
          <p:cNvPr id="15365" name="Picture 2" descr="img"/>
          <p:cNvPicPr>
            <a:picLocks noChangeAspect="1" noChangeArrowheads="1"/>
          </p:cNvPicPr>
          <p:nvPr/>
        </p:nvPicPr>
        <p:blipFill>
          <a:blip r:embed="rId2" cstate="print"/>
          <a:srcRect/>
          <a:stretch>
            <a:fillRect/>
          </a:stretch>
        </p:blipFill>
        <p:spPr bwMode="auto">
          <a:xfrm>
            <a:off x="5795963" y="3500438"/>
            <a:ext cx="2009775" cy="206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284538"/>
            <a:ext cx="9144000" cy="3573462"/>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47" name="Line 3"/>
          <p:cNvSpPr>
            <a:spLocks noChangeShapeType="1"/>
          </p:cNvSpPr>
          <p:nvPr/>
        </p:nvSpPr>
        <p:spPr bwMode="auto">
          <a:xfrm>
            <a:off x="2339975" y="3357563"/>
            <a:ext cx="0" cy="1150937"/>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l-GR" smtClean="0">
              <a:solidFill>
                <a:srgbClr val="000000"/>
              </a:solidFill>
            </a:endParaRPr>
          </a:p>
        </p:txBody>
      </p:sp>
      <p:sp>
        <p:nvSpPr>
          <p:cNvPr id="6148" name="Rectangle 4"/>
          <p:cNvSpPr>
            <a:spLocks noChangeArrowheads="1"/>
          </p:cNvSpPr>
          <p:nvPr/>
        </p:nvSpPr>
        <p:spPr bwMode="auto">
          <a:xfrm>
            <a:off x="2771775" y="5876925"/>
            <a:ext cx="576263" cy="396875"/>
          </a:xfrm>
          <a:prstGeom prst="rect">
            <a:avLst/>
          </a:prstGeom>
          <a:noFill/>
          <a:ln w="9525">
            <a:noFill/>
            <a:miter lim="800000"/>
            <a:headEnd/>
            <a:tailEnd/>
          </a:ln>
        </p:spPr>
        <p:txBody>
          <a:bodyPr>
            <a:spAutoFit/>
          </a:bodyPr>
          <a:lstStyle/>
          <a:p>
            <a:pPr algn="ctr" fontAlgn="base">
              <a:spcBef>
                <a:spcPct val="0"/>
              </a:spcBef>
              <a:spcAft>
                <a:spcPct val="0"/>
              </a:spcAft>
            </a:pPr>
            <a:r>
              <a:rPr lang="el-GR" sz="2000" smtClean="0">
                <a:solidFill>
                  <a:srgbClr val="000000"/>
                </a:solidFill>
                <a:latin typeface="Comic Sans MS" pitchFamily="66" charset="0"/>
              </a:rPr>
              <a:t>Γ</a:t>
            </a:r>
          </a:p>
        </p:txBody>
      </p:sp>
      <p:sp>
        <p:nvSpPr>
          <p:cNvPr id="6149" name="AutoShape 5"/>
          <p:cNvSpPr>
            <a:spLocks noChangeArrowheads="1"/>
          </p:cNvSpPr>
          <p:nvPr/>
        </p:nvSpPr>
        <p:spPr bwMode="auto">
          <a:xfrm>
            <a:off x="3203575" y="3284538"/>
            <a:ext cx="288925" cy="2736850"/>
          </a:xfrm>
          <a:prstGeom prst="can">
            <a:avLst>
              <a:gd name="adj" fmla="val 20875"/>
            </a:avLst>
          </a:prstGeom>
          <a:gradFill rotWithShape="1">
            <a:gsLst>
              <a:gs pos="0">
                <a:srgbClr val="CCFFFF"/>
              </a:gs>
              <a:gs pos="100000">
                <a:srgbClr val="5E7676"/>
              </a:gs>
            </a:gsLst>
            <a:lin ang="0" scaled="1"/>
          </a:gradFill>
          <a:ln w="9525">
            <a:solidFill>
              <a:schemeClr val="tx1"/>
            </a:solidFill>
            <a:round/>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50" name="Rectangle 6"/>
          <p:cNvSpPr>
            <a:spLocks noChangeArrowheads="1"/>
          </p:cNvSpPr>
          <p:nvPr/>
        </p:nvSpPr>
        <p:spPr bwMode="auto">
          <a:xfrm>
            <a:off x="0" y="0"/>
            <a:ext cx="3635375" cy="4572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2400" smtClean="0">
                <a:solidFill>
                  <a:srgbClr val="000000"/>
                </a:solidFill>
                <a:latin typeface="Comic Sans MS" pitchFamily="66" charset="0"/>
              </a:rPr>
              <a:t>το σημείο Γ </a:t>
            </a:r>
            <a:r>
              <a:rPr lang="en-US" sz="2400" smtClean="0">
                <a:solidFill>
                  <a:srgbClr val="000000"/>
                </a:solidFill>
                <a:latin typeface="Comic Sans MS" pitchFamily="66" charset="0"/>
              </a:rPr>
              <a:t>“</a:t>
            </a:r>
            <a:r>
              <a:rPr lang="el-GR" sz="2400" smtClean="0">
                <a:solidFill>
                  <a:srgbClr val="000000"/>
                </a:solidFill>
                <a:latin typeface="Comic Sans MS" pitchFamily="66" charset="0"/>
              </a:rPr>
              <a:t>αισθάνεται</a:t>
            </a:r>
            <a:r>
              <a:rPr lang="en-US" sz="2400" smtClean="0">
                <a:solidFill>
                  <a:srgbClr val="000000"/>
                </a:solidFill>
                <a:latin typeface="Comic Sans MS" pitchFamily="66" charset="0"/>
              </a:rPr>
              <a:t>”</a:t>
            </a:r>
            <a:endParaRPr lang="el-GR" sz="3200" smtClean="0">
              <a:solidFill>
                <a:srgbClr val="000000"/>
              </a:solidFill>
              <a:latin typeface="Comic Sans MS" pitchFamily="66" charset="0"/>
            </a:endParaRPr>
          </a:p>
        </p:txBody>
      </p:sp>
      <p:sp>
        <p:nvSpPr>
          <p:cNvPr id="6151" name="Rectangle 7"/>
          <p:cNvSpPr>
            <a:spLocks noChangeArrowheads="1"/>
          </p:cNvSpPr>
          <p:nvPr/>
        </p:nvSpPr>
        <p:spPr bwMode="auto">
          <a:xfrm>
            <a:off x="3492500" y="28575"/>
            <a:ext cx="5651500" cy="5842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600" b="1" u="sng" smtClean="0">
                <a:solidFill>
                  <a:srgbClr val="000000"/>
                </a:solidFill>
                <a:latin typeface="Century Gothic" pitchFamily="34" charset="0"/>
              </a:rPr>
              <a:t>την πίεση λόγω του βάρους</a:t>
            </a:r>
            <a:r>
              <a:rPr lang="el-GR" sz="1600" b="1" smtClean="0">
                <a:solidFill>
                  <a:srgbClr val="000000"/>
                </a:solidFill>
                <a:latin typeface="Century Gothic" pitchFamily="34" charset="0"/>
              </a:rPr>
              <a:t> </a:t>
            </a:r>
            <a:endParaRPr lang="en-US" sz="1600" b="1" smtClean="0">
              <a:solidFill>
                <a:srgbClr val="000000"/>
              </a:solidFill>
              <a:latin typeface="Century Gothic" pitchFamily="34" charset="0"/>
            </a:endParaRPr>
          </a:p>
          <a:p>
            <a:pPr algn="ctr" fontAlgn="base">
              <a:spcBef>
                <a:spcPct val="0"/>
              </a:spcBef>
              <a:spcAft>
                <a:spcPct val="0"/>
              </a:spcAft>
            </a:pPr>
            <a:r>
              <a:rPr lang="el-GR" sz="1600" b="1" smtClean="0">
                <a:solidFill>
                  <a:srgbClr val="000000"/>
                </a:solidFill>
                <a:latin typeface="Century Gothic" pitchFamily="34" charset="0"/>
              </a:rPr>
              <a:t>μιας υπερκείμενης κυλινδρικής στήλης νερού</a:t>
            </a:r>
          </a:p>
        </p:txBody>
      </p:sp>
      <p:sp>
        <p:nvSpPr>
          <p:cNvPr id="6152" name="Rectangle 8"/>
          <p:cNvSpPr>
            <a:spLocks noChangeArrowheads="1"/>
          </p:cNvSpPr>
          <p:nvPr/>
        </p:nvSpPr>
        <p:spPr bwMode="auto">
          <a:xfrm>
            <a:off x="3924300" y="649288"/>
            <a:ext cx="4105275" cy="5842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600" b="1" smtClean="0">
                <a:solidFill>
                  <a:srgbClr val="000000"/>
                </a:solidFill>
                <a:latin typeface="Century Gothic" pitchFamily="34" charset="0"/>
              </a:rPr>
              <a:t>και την </a:t>
            </a:r>
            <a:r>
              <a:rPr lang="el-GR" sz="1600" b="1" u="sng" smtClean="0">
                <a:solidFill>
                  <a:srgbClr val="000000"/>
                </a:solidFill>
                <a:latin typeface="Century Gothic" pitchFamily="34" charset="0"/>
              </a:rPr>
              <a:t>ΕΞΩΤΕΡΙΚΗ</a:t>
            </a:r>
            <a:r>
              <a:rPr lang="el-GR" sz="1600" b="1" smtClean="0">
                <a:solidFill>
                  <a:srgbClr val="000000"/>
                </a:solidFill>
                <a:latin typeface="Century Gothic" pitchFamily="34" charset="0"/>
              </a:rPr>
              <a:t> πίεση που υπάρχει στην ελεύθερη επιφάνεια </a:t>
            </a:r>
          </a:p>
        </p:txBody>
      </p:sp>
      <p:sp>
        <p:nvSpPr>
          <p:cNvPr id="6153" name="Rectangle 9"/>
          <p:cNvSpPr>
            <a:spLocks noChangeArrowheads="1"/>
          </p:cNvSpPr>
          <p:nvPr/>
        </p:nvSpPr>
        <p:spPr bwMode="auto">
          <a:xfrm>
            <a:off x="3708400" y="2636838"/>
            <a:ext cx="792163" cy="519112"/>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2400" smtClean="0">
                <a:solidFill>
                  <a:srgbClr val="000000"/>
                </a:solidFill>
                <a:latin typeface="Comic Sans MS" pitchFamily="66" charset="0"/>
              </a:rPr>
              <a:t>Ρ</a:t>
            </a:r>
            <a:r>
              <a:rPr lang="el-GR" sz="2400" baseline="-25000" smtClean="0">
                <a:solidFill>
                  <a:srgbClr val="000000"/>
                </a:solidFill>
                <a:latin typeface="Comic Sans MS" pitchFamily="66" charset="0"/>
              </a:rPr>
              <a:t>εξ</a:t>
            </a:r>
            <a:r>
              <a:rPr lang="el-GR" sz="2800" smtClean="0">
                <a:solidFill>
                  <a:srgbClr val="000000"/>
                </a:solidFill>
                <a:latin typeface="Comic Sans MS" pitchFamily="66" charset="0"/>
              </a:rPr>
              <a:t>  </a:t>
            </a:r>
            <a:endParaRPr lang="el-GR" sz="4400" smtClean="0">
              <a:solidFill>
                <a:srgbClr val="000000"/>
              </a:solidFill>
              <a:latin typeface="Comic Sans MS" pitchFamily="66" charset="0"/>
            </a:endParaRPr>
          </a:p>
        </p:txBody>
      </p:sp>
      <p:sp>
        <p:nvSpPr>
          <p:cNvPr id="6154" name="Rectangle 10"/>
          <p:cNvSpPr>
            <a:spLocks noChangeArrowheads="1"/>
          </p:cNvSpPr>
          <p:nvPr/>
        </p:nvSpPr>
        <p:spPr bwMode="auto">
          <a:xfrm>
            <a:off x="2051050" y="4508500"/>
            <a:ext cx="576263" cy="519113"/>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800" smtClean="0">
                <a:solidFill>
                  <a:srgbClr val="000000"/>
                </a:solidFill>
                <a:latin typeface="Comic Sans MS" pitchFamily="66" charset="0"/>
              </a:rPr>
              <a:t>h</a:t>
            </a:r>
            <a:r>
              <a:rPr lang="el-GR" sz="2800" smtClean="0">
                <a:solidFill>
                  <a:srgbClr val="000000"/>
                </a:solidFill>
                <a:latin typeface="Comic Sans MS" pitchFamily="66" charset="0"/>
              </a:rPr>
              <a:t> </a:t>
            </a:r>
            <a:endParaRPr lang="el-GR" sz="4400" smtClean="0">
              <a:solidFill>
                <a:srgbClr val="000000"/>
              </a:solidFill>
              <a:latin typeface="Comic Sans MS" pitchFamily="66" charset="0"/>
            </a:endParaRPr>
          </a:p>
        </p:txBody>
      </p:sp>
      <p:sp>
        <p:nvSpPr>
          <p:cNvPr id="6155" name="Line 11"/>
          <p:cNvSpPr>
            <a:spLocks noChangeShapeType="1"/>
          </p:cNvSpPr>
          <p:nvPr/>
        </p:nvSpPr>
        <p:spPr bwMode="auto">
          <a:xfrm>
            <a:off x="2339975" y="4941888"/>
            <a:ext cx="0" cy="1150937"/>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l-GR" smtClean="0">
              <a:solidFill>
                <a:srgbClr val="000000"/>
              </a:solidFill>
            </a:endParaRPr>
          </a:p>
        </p:txBody>
      </p:sp>
      <p:sp>
        <p:nvSpPr>
          <p:cNvPr id="6156" name="Oval 12"/>
          <p:cNvSpPr>
            <a:spLocks noChangeArrowheads="1"/>
          </p:cNvSpPr>
          <p:nvPr/>
        </p:nvSpPr>
        <p:spPr bwMode="auto">
          <a:xfrm>
            <a:off x="3276600" y="6021388"/>
            <a:ext cx="71438" cy="7143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57" name="Rectangle 13"/>
          <p:cNvSpPr>
            <a:spLocks noChangeArrowheads="1"/>
          </p:cNvSpPr>
          <p:nvPr/>
        </p:nvSpPr>
        <p:spPr bwMode="auto">
          <a:xfrm>
            <a:off x="4356100" y="2665413"/>
            <a:ext cx="4427538" cy="523875"/>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400" b="1" smtClean="0">
                <a:solidFill>
                  <a:srgbClr val="000000"/>
                </a:solidFill>
                <a:latin typeface="Arial Narrow" pitchFamily="34" charset="0"/>
              </a:rPr>
              <a:t>εφόσον πάνω από την ελεύθερη επιφάνεια υπάρχει αέρας, η εξωτερική πίεση είναι η ατμοσφαιρική πίεση</a:t>
            </a:r>
          </a:p>
        </p:txBody>
      </p:sp>
      <p:sp>
        <p:nvSpPr>
          <p:cNvPr id="6158" name="Rectangle 14"/>
          <p:cNvSpPr>
            <a:spLocks noChangeArrowheads="1"/>
          </p:cNvSpPr>
          <p:nvPr/>
        </p:nvSpPr>
        <p:spPr bwMode="auto">
          <a:xfrm>
            <a:off x="0" y="2133600"/>
            <a:ext cx="3995738" cy="1189038"/>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2000" smtClean="0">
                <a:solidFill>
                  <a:srgbClr val="000000"/>
                </a:solidFill>
                <a:latin typeface="Comic Sans MS" pitchFamily="66" charset="0"/>
              </a:rPr>
              <a:t>ναι αλλά η εξωτερική πίεση </a:t>
            </a:r>
          </a:p>
          <a:p>
            <a:pPr algn="ctr" fontAlgn="base">
              <a:spcBef>
                <a:spcPct val="0"/>
              </a:spcBef>
              <a:spcAft>
                <a:spcPct val="0"/>
              </a:spcAft>
            </a:pPr>
            <a:r>
              <a:rPr lang="el-GR" sz="2000" smtClean="0">
                <a:solidFill>
                  <a:srgbClr val="000000"/>
                </a:solidFill>
                <a:latin typeface="Comic Sans MS" pitchFamily="66" charset="0"/>
              </a:rPr>
              <a:t>δεν </a:t>
            </a:r>
            <a:r>
              <a:rPr lang="el-GR" sz="2800" b="1" smtClean="0">
                <a:solidFill>
                  <a:srgbClr val="000000"/>
                </a:solidFill>
                <a:latin typeface="Comic Sans MS" pitchFamily="66" charset="0"/>
              </a:rPr>
              <a:t>σβήνει</a:t>
            </a:r>
            <a:r>
              <a:rPr lang="el-GR" sz="2800" smtClean="0">
                <a:solidFill>
                  <a:srgbClr val="000000"/>
                </a:solidFill>
                <a:latin typeface="Comic Sans MS" pitchFamily="66" charset="0"/>
              </a:rPr>
              <a:t> </a:t>
            </a:r>
            <a:r>
              <a:rPr lang="el-GR" sz="2000" smtClean="0">
                <a:solidFill>
                  <a:srgbClr val="000000"/>
                </a:solidFill>
                <a:latin typeface="Comic Sans MS" pitchFamily="66" charset="0"/>
              </a:rPr>
              <a:t>καθώς πηγαίνουμε όλο και πιο βαθιά ;</a:t>
            </a:r>
            <a:r>
              <a:rPr lang="el-GR" sz="2400" smtClean="0">
                <a:solidFill>
                  <a:srgbClr val="000000"/>
                </a:solidFill>
                <a:latin typeface="Comic Sans MS" pitchFamily="66" charset="0"/>
              </a:rPr>
              <a:t> </a:t>
            </a:r>
            <a:endParaRPr lang="el-GR" sz="3200" smtClean="0">
              <a:solidFill>
                <a:srgbClr val="000000"/>
              </a:solidFill>
              <a:latin typeface="Comic Sans MS" pitchFamily="66" charset="0"/>
            </a:endParaRPr>
          </a:p>
        </p:txBody>
      </p:sp>
      <p:sp>
        <p:nvSpPr>
          <p:cNvPr id="6159" name="Rectangle 15"/>
          <p:cNvSpPr>
            <a:spLocks noChangeArrowheads="1"/>
          </p:cNvSpPr>
          <p:nvPr/>
        </p:nvSpPr>
        <p:spPr bwMode="auto">
          <a:xfrm>
            <a:off x="3924300" y="5440363"/>
            <a:ext cx="4392613" cy="923925"/>
          </a:xfrm>
          <a:prstGeom prst="rect">
            <a:avLst/>
          </a:prstGeom>
          <a:solidFill>
            <a:schemeClr val="bg1"/>
          </a:solidFill>
          <a:ln w="9525">
            <a:solidFill>
              <a:schemeClr val="tx1"/>
            </a:solidFill>
            <a:miter lim="800000"/>
            <a:headEnd/>
            <a:tailEnd/>
          </a:ln>
        </p:spPr>
        <p:txBody>
          <a:bodyPr anchor="ctr">
            <a:spAutoFit/>
          </a:bodyPr>
          <a:lstStyle/>
          <a:p>
            <a:pPr algn="ctr" fontAlgn="base">
              <a:spcBef>
                <a:spcPct val="0"/>
              </a:spcBef>
              <a:spcAft>
                <a:spcPct val="0"/>
              </a:spcAft>
            </a:pPr>
            <a:r>
              <a:rPr lang="el-GR" sz="5400" smtClean="0">
                <a:solidFill>
                  <a:srgbClr val="000000"/>
                </a:solidFill>
                <a:latin typeface="Comic Sans MS" pitchFamily="66" charset="0"/>
              </a:rPr>
              <a:t>Ρ</a:t>
            </a:r>
            <a:r>
              <a:rPr lang="el-GR" sz="4400" baseline="-25000" smtClean="0">
                <a:solidFill>
                  <a:srgbClr val="000000"/>
                </a:solidFill>
                <a:latin typeface="Comic Sans MS" pitchFamily="66" charset="0"/>
              </a:rPr>
              <a:t>Γ</a:t>
            </a:r>
            <a:r>
              <a:rPr lang="el-GR" sz="5400" smtClean="0">
                <a:solidFill>
                  <a:srgbClr val="000000"/>
                </a:solidFill>
                <a:latin typeface="Comic Sans MS" pitchFamily="66" charset="0"/>
              </a:rPr>
              <a:t> = Ρ</a:t>
            </a:r>
            <a:r>
              <a:rPr lang="el-GR" sz="4400" baseline="-25000" smtClean="0">
                <a:solidFill>
                  <a:srgbClr val="000000"/>
                </a:solidFill>
                <a:latin typeface="Comic Sans MS" pitchFamily="66" charset="0"/>
              </a:rPr>
              <a:t>εξ</a:t>
            </a:r>
            <a:r>
              <a:rPr lang="el-GR" sz="5400" smtClean="0">
                <a:solidFill>
                  <a:srgbClr val="000000"/>
                </a:solidFill>
                <a:latin typeface="Comic Sans MS" pitchFamily="66" charset="0"/>
              </a:rPr>
              <a:t> + ρ</a:t>
            </a:r>
            <a:r>
              <a:rPr lang="en-US" sz="5400" smtClean="0">
                <a:solidFill>
                  <a:srgbClr val="000000"/>
                </a:solidFill>
                <a:latin typeface="Comic Sans MS" pitchFamily="66" charset="0"/>
              </a:rPr>
              <a:t>gh</a:t>
            </a:r>
            <a:r>
              <a:rPr lang="en-US" sz="4000" smtClean="0">
                <a:solidFill>
                  <a:srgbClr val="000000"/>
                </a:solidFill>
                <a:latin typeface="Comic Sans MS" pitchFamily="66" charset="0"/>
              </a:rPr>
              <a:t> </a:t>
            </a:r>
            <a:endParaRPr lang="el-GR" sz="7200" smtClean="0">
              <a:solidFill>
                <a:srgbClr val="000000"/>
              </a:solidFill>
              <a:latin typeface="Comic Sans MS" pitchFamily="66" charset="0"/>
            </a:endParaRPr>
          </a:p>
        </p:txBody>
      </p:sp>
      <p:sp>
        <p:nvSpPr>
          <p:cNvPr id="6160" name="Rectangle 16"/>
          <p:cNvSpPr>
            <a:spLocks noChangeArrowheads="1"/>
          </p:cNvSpPr>
          <p:nvPr/>
        </p:nvSpPr>
        <p:spPr bwMode="auto">
          <a:xfrm>
            <a:off x="-323850" y="6246813"/>
            <a:ext cx="4105275" cy="611187"/>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entury Gothic" pitchFamily="34" charset="0"/>
              </a:rPr>
              <a:t> </a:t>
            </a:r>
            <a:r>
              <a:rPr lang="el-GR" sz="1600" smtClean="0">
                <a:solidFill>
                  <a:srgbClr val="000000"/>
                </a:solidFill>
                <a:latin typeface="Century Gothic" pitchFamily="34" charset="0"/>
              </a:rPr>
              <a:t>η πίεση στο σημείο Γ </a:t>
            </a:r>
          </a:p>
          <a:p>
            <a:pPr algn="ctr" fontAlgn="base">
              <a:spcBef>
                <a:spcPct val="0"/>
              </a:spcBef>
              <a:spcAft>
                <a:spcPct val="0"/>
              </a:spcAft>
            </a:pPr>
            <a:r>
              <a:rPr lang="el-GR" sz="1600" smtClean="0">
                <a:solidFill>
                  <a:srgbClr val="000000"/>
                </a:solidFill>
                <a:latin typeface="Century Gothic" pitchFamily="34" charset="0"/>
              </a:rPr>
              <a:t>θα είναι το άθροισμά τους </a:t>
            </a:r>
            <a:endParaRPr lang="el-GR" sz="2000" smtClean="0">
              <a:solidFill>
                <a:srgbClr val="000000"/>
              </a:solidFill>
              <a:latin typeface="Century Gothic" pitchFamily="34" charset="0"/>
            </a:endParaRPr>
          </a:p>
        </p:txBody>
      </p:sp>
      <p:sp>
        <p:nvSpPr>
          <p:cNvPr id="6161" name="Rectangle 17"/>
          <p:cNvSpPr>
            <a:spLocks noChangeArrowheads="1"/>
          </p:cNvSpPr>
          <p:nvPr/>
        </p:nvSpPr>
        <p:spPr bwMode="auto">
          <a:xfrm>
            <a:off x="3132138" y="1187450"/>
            <a:ext cx="6011862" cy="89376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600" b="1" smtClean="0">
                <a:solidFill>
                  <a:srgbClr val="990033"/>
                </a:solidFill>
                <a:latin typeface="Century Gothic" pitchFamily="34" charset="0"/>
              </a:rPr>
              <a:t>Η λόγω του βάρους</a:t>
            </a:r>
            <a:r>
              <a:rPr lang="en-US" sz="1600" b="1" smtClean="0">
                <a:solidFill>
                  <a:srgbClr val="990033"/>
                </a:solidFill>
                <a:latin typeface="Century Gothic" pitchFamily="34" charset="0"/>
              </a:rPr>
              <a:t> </a:t>
            </a:r>
            <a:r>
              <a:rPr lang="el-GR" sz="1600" b="1" smtClean="0">
                <a:solidFill>
                  <a:srgbClr val="990033"/>
                </a:solidFill>
                <a:latin typeface="Century Gothic" pitchFamily="34" charset="0"/>
              </a:rPr>
              <a:t>του νερού πίεση είναι</a:t>
            </a:r>
            <a:r>
              <a:rPr lang="en-US" sz="1600" b="1" smtClean="0">
                <a:solidFill>
                  <a:srgbClr val="990033"/>
                </a:solidFill>
                <a:latin typeface="Century Gothic" pitchFamily="34" charset="0"/>
              </a:rPr>
              <a:t> </a:t>
            </a:r>
            <a:r>
              <a:rPr lang="el-GR" sz="1600" b="1" smtClean="0">
                <a:solidFill>
                  <a:srgbClr val="990033"/>
                </a:solidFill>
                <a:latin typeface="Century Gothic" pitchFamily="34" charset="0"/>
              </a:rPr>
              <a:t>ίση με το γινόμενο «πυκνότητα </a:t>
            </a:r>
            <a:r>
              <a:rPr lang="en-US" sz="1600" b="1" smtClean="0">
                <a:solidFill>
                  <a:srgbClr val="990033"/>
                </a:solidFill>
                <a:latin typeface="Century Gothic" pitchFamily="34" charset="0"/>
              </a:rPr>
              <a:t>x </a:t>
            </a:r>
            <a:r>
              <a:rPr lang="el-GR" sz="1600" b="1" smtClean="0">
                <a:solidFill>
                  <a:srgbClr val="990033"/>
                </a:solidFill>
                <a:latin typeface="Century Gothic" pitchFamily="34" charset="0"/>
              </a:rPr>
              <a:t>επιτάχυνση βαρύτητας </a:t>
            </a:r>
            <a:r>
              <a:rPr lang="en-US" sz="1600" b="1" smtClean="0">
                <a:solidFill>
                  <a:srgbClr val="990033"/>
                </a:solidFill>
                <a:latin typeface="Century Gothic" pitchFamily="34" charset="0"/>
              </a:rPr>
              <a:t>x </a:t>
            </a:r>
            <a:r>
              <a:rPr lang="el-GR" sz="1600" b="1" smtClean="0">
                <a:solidFill>
                  <a:srgbClr val="990033"/>
                </a:solidFill>
                <a:latin typeface="Century Gothic" pitchFamily="34" charset="0"/>
              </a:rPr>
              <a:t>βάθος» </a:t>
            </a:r>
            <a:r>
              <a:rPr lang="el-GR" sz="2000" b="1" smtClean="0">
                <a:solidFill>
                  <a:srgbClr val="990033"/>
                </a:solidFill>
                <a:latin typeface="Century Gothic" pitchFamily="34" charset="0"/>
              </a:rPr>
              <a:t>ρ</a:t>
            </a:r>
            <a:r>
              <a:rPr lang="en-US" sz="2000" b="1" smtClean="0">
                <a:solidFill>
                  <a:srgbClr val="990033"/>
                </a:solidFill>
                <a:latin typeface="Century Gothic" pitchFamily="34" charset="0"/>
              </a:rPr>
              <a:t>gh</a:t>
            </a:r>
            <a:r>
              <a:rPr lang="el-GR" sz="2000" b="1" smtClean="0">
                <a:solidFill>
                  <a:srgbClr val="990033"/>
                </a:solidFill>
                <a:latin typeface="Comic Sans MS" pitchFamily="66" charset="0"/>
              </a:rPr>
              <a:t> </a:t>
            </a:r>
          </a:p>
        </p:txBody>
      </p:sp>
      <p:sp>
        <p:nvSpPr>
          <p:cNvPr id="6163" name="Rectangle 19"/>
          <p:cNvSpPr>
            <a:spLocks noChangeArrowheads="1"/>
          </p:cNvSpPr>
          <p:nvPr/>
        </p:nvSpPr>
        <p:spPr bwMode="auto">
          <a:xfrm>
            <a:off x="4427538" y="2133600"/>
            <a:ext cx="4032250" cy="3667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b="1" smtClean="0">
                <a:solidFill>
                  <a:srgbClr val="990033"/>
                </a:solidFill>
                <a:latin typeface="Century Gothic" pitchFamily="34" charset="0"/>
              </a:rPr>
              <a:t>και χαρακτηρίζεται  </a:t>
            </a:r>
            <a:r>
              <a:rPr lang="el-GR" b="1" i="1" u="sng" smtClean="0">
                <a:solidFill>
                  <a:srgbClr val="990033"/>
                </a:solidFill>
                <a:latin typeface="Century Gothic" pitchFamily="34" charset="0"/>
              </a:rPr>
              <a:t>υδροστατική</a:t>
            </a:r>
          </a:p>
        </p:txBody>
      </p:sp>
      <p:sp>
        <p:nvSpPr>
          <p:cNvPr id="6167" name="Rectangle 23"/>
          <p:cNvSpPr>
            <a:spLocks noChangeArrowheads="1"/>
          </p:cNvSpPr>
          <p:nvPr/>
        </p:nvSpPr>
        <p:spPr bwMode="auto">
          <a:xfrm>
            <a:off x="1476375" y="1196975"/>
            <a:ext cx="1727200" cy="307975"/>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400" smtClean="0">
                <a:solidFill>
                  <a:srgbClr val="000000"/>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circle(in)">
                                      <p:cBhvr>
                                        <p:cTn id="27" dur="20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1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1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16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6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1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16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6159"/>
                                        </p:tgtEl>
                                        <p:attrNameLst>
                                          <p:attrName>style.visibility</p:attrName>
                                        </p:attrNameLst>
                                      </p:cBhvr>
                                      <p:to>
                                        <p:strVal val="visible"/>
                                      </p:to>
                                    </p:set>
                                    <p:animEffect transition="in" filter="circle(in)">
                                      <p:cBhvr>
                                        <p:cTn id="68" dur="2000"/>
                                        <p:tgtEl>
                                          <p:spTgt spid="6159"/>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6158"/>
                                        </p:tgtEl>
                                        <p:attrNameLst>
                                          <p:attrName>style.visibility</p:attrName>
                                        </p:attrNameLst>
                                      </p:cBhvr>
                                      <p:to>
                                        <p:strVal val="visible"/>
                                      </p:to>
                                    </p:set>
                                    <p:animEffect transition="in" filter="circle(in)">
                                      <p:cBhvr>
                                        <p:cTn id="73" dur="2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p:bldP spid="6149" grpId="0" animBg="1"/>
      <p:bldP spid="6150" grpId="0"/>
      <p:bldP spid="6151" grpId="0"/>
      <p:bldP spid="6152" grpId="0"/>
      <p:bldP spid="6153" grpId="0"/>
      <p:bldP spid="6154" grpId="0"/>
      <p:bldP spid="6155" grpId="0" animBg="1"/>
      <p:bldP spid="6156" grpId="0" animBg="1"/>
      <p:bldP spid="6157" grpId="0"/>
      <p:bldP spid="6158" grpId="0"/>
      <p:bldP spid="6159" grpId="0" animBg="1"/>
      <p:bldP spid="6160" grpId="0"/>
      <p:bldP spid="6161" grpId="0"/>
      <p:bldP spid="6163" grpId="0"/>
      <p:bldP spid="61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pascal3"/>
          <p:cNvPicPr>
            <a:picLocks noChangeAspect="1" noChangeArrowheads="1"/>
          </p:cNvPicPr>
          <p:nvPr/>
        </p:nvPicPr>
        <p:blipFill>
          <a:blip r:embed="rId2" cstate="print"/>
          <a:srcRect/>
          <a:stretch>
            <a:fillRect/>
          </a:stretch>
        </p:blipFill>
        <p:spPr bwMode="auto">
          <a:xfrm>
            <a:off x="1835150" y="1196975"/>
            <a:ext cx="2016125" cy="1941513"/>
          </a:xfrm>
          <a:prstGeom prst="rect">
            <a:avLst/>
          </a:prstGeom>
          <a:noFill/>
          <a:ln w="9525">
            <a:noFill/>
            <a:miter lim="800000"/>
            <a:headEnd/>
            <a:tailEnd/>
          </a:ln>
        </p:spPr>
      </p:pic>
      <p:sp>
        <p:nvSpPr>
          <p:cNvPr id="7171" name="AutoShape 3"/>
          <p:cNvSpPr>
            <a:spLocks noChangeArrowheads="1"/>
          </p:cNvSpPr>
          <p:nvPr/>
        </p:nvSpPr>
        <p:spPr bwMode="auto">
          <a:xfrm>
            <a:off x="4140200" y="188913"/>
            <a:ext cx="1439863" cy="792162"/>
          </a:xfrm>
          <a:prstGeom prst="cloudCallout">
            <a:avLst>
              <a:gd name="adj1" fmla="val -107440"/>
              <a:gd name="adj2" fmla="val 90880"/>
            </a:avLst>
          </a:prstGeom>
          <a:solidFill>
            <a:schemeClr val="tx1"/>
          </a:solidFill>
          <a:ln w="9525">
            <a:solidFill>
              <a:schemeClr val="tx1"/>
            </a:solidFill>
            <a:round/>
            <a:headEnd/>
            <a:tailEnd/>
          </a:ln>
        </p:spPr>
        <p:txBody>
          <a:bodyPr/>
          <a:lstStyle/>
          <a:p>
            <a:pPr algn="ctr" fontAlgn="base">
              <a:spcBef>
                <a:spcPct val="0"/>
              </a:spcBef>
              <a:spcAft>
                <a:spcPct val="0"/>
              </a:spcAft>
            </a:pPr>
            <a:endParaRPr lang="el-GR" smtClean="0">
              <a:solidFill>
                <a:srgbClr val="000000"/>
              </a:solidFill>
            </a:endParaRPr>
          </a:p>
        </p:txBody>
      </p:sp>
      <p:sp>
        <p:nvSpPr>
          <p:cNvPr id="7172" name="Rectangle 4"/>
          <p:cNvSpPr>
            <a:spLocks noChangeArrowheads="1"/>
          </p:cNvSpPr>
          <p:nvPr/>
        </p:nvSpPr>
        <p:spPr bwMode="auto">
          <a:xfrm>
            <a:off x="4572000" y="260350"/>
            <a:ext cx="719138" cy="5191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2000" smtClean="0">
                <a:solidFill>
                  <a:srgbClr val="FFFFFF"/>
                </a:solidFill>
                <a:latin typeface="Comic Sans MS" pitchFamily="66" charset="0"/>
              </a:rPr>
              <a:t>ΟΧΙ</a:t>
            </a:r>
            <a:r>
              <a:rPr lang="el-GR" sz="2800" smtClean="0">
                <a:solidFill>
                  <a:srgbClr val="FFFFFF"/>
                </a:solidFill>
                <a:latin typeface="Comic Sans MS" pitchFamily="66" charset="0"/>
              </a:rPr>
              <a:t>  </a:t>
            </a:r>
            <a:endParaRPr lang="el-GR" sz="4400" smtClean="0">
              <a:solidFill>
                <a:srgbClr val="FFFFFF"/>
              </a:solidFill>
              <a:latin typeface="Comic Sans MS" pitchFamily="66" charset="0"/>
            </a:endParaRPr>
          </a:p>
        </p:txBody>
      </p:sp>
      <p:sp>
        <p:nvSpPr>
          <p:cNvPr id="7173" name="Rectangle 5"/>
          <p:cNvSpPr>
            <a:spLocks noChangeArrowheads="1"/>
          </p:cNvSpPr>
          <p:nvPr/>
        </p:nvSpPr>
        <p:spPr bwMode="auto">
          <a:xfrm>
            <a:off x="5940425" y="188913"/>
            <a:ext cx="2952750" cy="366712"/>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l-GR" dirty="0">
                <a:solidFill>
                  <a:srgbClr val="000000">
                    <a:lumMod val="65000"/>
                    <a:lumOff val="35000"/>
                  </a:srgbClr>
                </a:solidFill>
                <a:latin typeface="Century Gothic" pitchFamily="34" charset="0"/>
              </a:rPr>
              <a:t>ΟΧΙ</a:t>
            </a:r>
            <a:r>
              <a:rPr lang="el-GR" dirty="0">
                <a:solidFill>
                  <a:srgbClr val="000000">
                    <a:lumMod val="65000"/>
                    <a:lumOff val="35000"/>
                  </a:srgbClr>
                </a:solidFill>
                <a:latin typeface="Comic Sans MS" pitchFamily="66" charset="0"/>
              </a:rPr>
              <a:t> είπε ο </a:t>
            </a:r>
            <a:r>
              <a:rPr lang="en-US" dirty="0">
                <a:solidFill>
                  <a:srgbClr val="000000">
                    <a:lumMod val="65000"/>
                    <a:lumOff val="35000"/>
                  </a:srgbClr>
                </a:solidFill>
                <a:latin typeface="Comic Sans MS" pitchFamily="66" charset="0"/>
              </a:rPr>
              <a:t>Pascal </a:t>
            </a:r>
            <a:endParaRPr lang="el-GR" dirty="0">
              <a:solidFill>
                <a:srgbClr val="000000">
                  <a:lumMod val="65000"/>
                  <a:lumOff val="35000"/>
                </a:srgbClr>
              </a:solidFill>
              <a:latin typeface="Comic Sans MS" pitchFamily="66" charset="0"/>
            </a:endParaRPr>
          </a:p>
        </p:txBody>
      </p:sp>
      <p:sp>
        <p:nvSpPr>
          <p:cNvPr id="7174" name="Rectangle 6"/>
          <p:cNvSpPr>
            <a:spLocks noChangeArrowheads="1"/>
          </p:cNvSpPr>
          <p:nvPr/>
        </p:nvSpPr>
        <p:spPr bwMode="auto">
          <a:xfrm>
            <a:off x="4067175" y="3370263"/>
            <a:ext cx="3529013" cy="1803400"/>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l-GR" sz="1600" dirty="0">
                <a:solidFill>
                  <a:srgbClr val="000000">
                    <a:lumMod val="65000"/>
                    <a:lumOff val="35000"/>
                  </a:srgbClr>
                </a:solidFill>
                <a:latin typeface="Comic Sans MS" pitchFamily="66" charset="0"/>
              </a:rPr>
              <a:t>Παράξενο . Ένα σημείο στη θάλασσα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της Σαντορίνης θα «αισθανθεί»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μια  μεταβολή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της ατμοσφαιρικής πίεσης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με τον ίδιο τρόπο είτε βρίσκεται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σε βάθος 4 μέτρων </a:t>
            </a:r>
          </a:p>
          <a:p>
            <a:pPr algn="ctr" fontAlgn="base">
              <a:spcBef>
                <a:spcPct val="0"/>
              </a:spcBef>
              <a:spcAft>
                <a:spcPct val="0"/>
              </a:spcAft>
              <a:defRPr/>
            </a:pPr>
            <a:r>
              <a:rPr lang="el-GR" sz="1600" dirty="0">
                <a:solidFill>
                  <a:srgbClr val="000000">
                    <a:lumMod val="65000"/>
                    <a:lumOff val="35000"/>
                  </a:srgbClr>
                </a:solidFill>
                <a:latin typeface="Comic Sans MS" pitchFamily="66" charset="0"/>
              </a:rPr>
              <a:t>είτε σε βάθος 300 μέτρων ;</a:t>
            </a:r>
          </a:p>
        </p:txBody>
      </p:sp>
      <p:sp>
        <p:nvSpPr>
          <p:cNvPr id="7175" name="Rectangle 7"/>
          <p:cNvSpPr>
            <a:spLocks noChangeArrowheads="1"/>
          </p:cNvSpPr>
          <p:nvPr/>
        </p:nvSpPr>
        <p:spPr bwMode="auto">
          <a:xfrm>
            <a:off x="5651500" y="5661025"/>
            <a:ext cx="3097213" cy="915988"/>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l-GR" dirty="0">
                <a:solidFill>
                  <a:srgbClr val="000000">
                    <a:lumMod val="65000"/>
                    <a:lumOff val="35000"/>
                  </a:srgbClr>
                </a:solidFill>
                <a:latin typeface="Century Gothic" pitchFamily="34" charset="0"/>
              </a:rPr>
              <a:t>Έτσι υποστηρίζουν οι φυσικοί και αυτό το λένε Αρχή του </a:t>
            </a:r>
            <a:r>
              <a:rPr lang="en-US" dirty="0">
                <a:solidFill>
                  <a:srgbClr val="000000">
                    <a:lumMod val="65000"/>
                    <a:lumOff val="35000"/>
                  </a:srgbClr>
                </a:solidFill>
                <a:latin typeface="Century Gothic" pitchFamily="34" charset="0"/>
              </a:rPr>
              <a:t>Pascal</a:t>
            </a:r>
            <a:r>
              <a:rPr lang="en-US" dirty="0">
                <a:solidFill>
                  <a:srgbClr val="000000">
                    <a:lumMod val="65000"/>
                    <a:lumOff val="35000"/>
                  </a:srgbClr>
                </a:solidFill>
                <a:latin typeface="Comic Sans MS" pitchFamily="66" charset="0"/>
              </a:rPr>
              <a:t> </a:t>
            </a:r>
            <a:endParaRPr lang="el-GR" dirty="0">
              <a:solidFill>
                <a:srgbClr val="000000">
                  <a:lumMod val="65000"/>
                  <a:lumOff val="35000"/>
                </a:srgbClr>
              </a:solidFill>
              <a:latin typeface="Comic Sans MS" pitchFamily="66" charset="0"/>
            </a:endParaRPr>
          </a:p>
        </p:txBody>
      </p:sp>
      <p:sp>
        <p:nvSpPr>
          <p:cNvPr id="7176" name="Rectangle 8"/>
          <p:cNvSpPr>
            <a:spLocks noChangeArrowheads="1"/>
          </p:cNvSpPr>
          <p:nvPr/>
        </p:nvSpPr>
        <p:spPr bwMode="auto">
          <a:xfrm>
            <a:off x="5148263" y="1136650"/>
            <a:ext cx="3527425" cy="1616075"/>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l-GR" sz="2000" dirty="0">
                <a:solidFill>
                  <a:srgbClr val="000000">
                    <a:lumMod val="65000"/>
                    <a:lumOff val="35000"/>
                  </a:srgbClr>
                </a:solidFill>
                <a:latin typeface="Century Gothic" pitchFamily="34" charset="0"/>
              </a:rPr>
              <a:t>«η ΕΞΩΤΕΡΙΚΗ ΠΙΕΣΗ που υπάρχει στην επιφάνεια ενός υγρού ΜΕΤΑΦΕΡΕΤΑΙ ΑΝΑΛΛΟΙΩΤΗ ΣΕ ΟΛΗ ΤΗΝ ΕΚΤΑΣΗ ΤΟΥ ΥΓΡΟΥ»</a:t>
            </a:r>
            <a:endParaRPr lang="el-GR" sz="2800" dirty="0">
              <a:solidFill>
                <a:srgbClr val="000000">
                  <a:lumMod val="65000"/>
                  <a:lumOff val="35000"/>
                </a:srgbClr>
              </a:solidFill>
              <a:latin typeface="Century Gothic" pitchFamily="34" charset="0"/>
            </a:endParaRPr>
          </a:p>
        </p:txBody>
      </p:sp>
      <p:pic>
        <p:nvPicPr>
          <p:cNvPr id="7177" name="Picture 9" descr="MNPTNG01"/>
          <p:cNvPicPr>
            <a:picLocks noChangeAspect="1" noChangeArrowheads="1"/>
          </p:cNvPicPr>
          <p:nvPr/>
        </p:nvPicPr>
        <p:blipFill>
          <a:blip r:embed="rId3" cstate="print"/>
          <a:srcRect/>
          <a:stretch>
            <a:fillRect/>
          </a:stretch>
        </p:blipFill>
        <p:spPr bwMode="auto">
          <a:xfrm flipH="1">
            <a:off x="4427538" y="5300663"/>
            <a:ext cx="1062037" cy="1123950"/>
          </a:xfrm>
          <a:prstGeom prst="rect">
            <a:avLst/>
          </a:prstGeom>
          <a:noFill/>
          <a:ln w="9525">
            <a:noFill/>
            <a:miter lim="800000"/>
            <a:headEnd/>
            <a:tailEnd/>
          </a:ln>
        </p:spPr>
      </p:pic>
      <p:pic>
        <p:nvPicPr>
          <p:cNvPr id="7178" name="Picture 10" descr="WELCOME!"/>
          <p:cNvPicPr>
            <a:picLocks noChangeAspect="1" noChangeArrowheads="1"/>
          </p:cNvPicPr>
          <p:nvPr/>
        </p:nvPicPr>
        <p:blipFill>
          <a:blip r:embed="rId4" cstate="print"/>
          <a:srcRect/>
          <a:stretch>
            <a:fillRect/>
          </a:stretch>
        </p:blipFill>
        <p:spPr bwMode="auto">
          <a:xfrm>
            <a:off x="7740650" y="3500438"/>
            <a:ext cx="1138238" cy="1512887"/>
          </a:xfrm>
          <a:prstGeom prst="rect">
            <a:avLst/>
          </a:prstGeom>
          <a:noFill/>
          <a:ln w="9525">
            <a:noFill/>
            <a:miter lim="800000"/>
            <a:headEnd/>
            <a:tailEnd/>
          </a:ln>
        </p:spPr>
      </p:pic>
      <p:sp>
        <p:nvSpPr>
          <p:cNvPr id="7179" name="Rectangle 11"/>
          <p:cNvSpPr>
            <a:spLocks noChangeArrowheads="1"/>
          </p:cNvSpPr>
          <p:nvPr/>
        </p:nvSpPr>
        <p:spPr bwMode="auto">
          <a:xfrm>
            <a:off x="468313" y="4868863"/>
            <a:ext cx="3097212" cy="1069975"/>
          </a:xfrm>
          <a:prstGeom prst="rect">
            <a:avLst/>
          </a:prstGeom>
          <a:noFill/>
          <a:ln w="9525">
            <a:noFill/>
            <a:miter lim="800000"/>
            <a:headEnd/>
            <a:tailEnd/>
          </a:ln>
        </p:spPr>
        <p:txBody>
          <a:bodyPr anchor="ctr">
            <a:spAutoFit/>
          </a:bodyPr>
          <a:lstStyle/>
          <a:p>
            <a:pPr algn="ctr" fontAlgn="base">
              <a:spcBef>
                <a:spcPct val="0"/>
              </a:spcBef>
              <a:spcAft>
                <a:spcPct val="0"/>
              </a:spcAft>
              <a:defRPr/>
            </a:pPr>
            <a:r>
              <a:rPr lang="el-GR" sz="1600" dirty="0">
                <a:solidFill>
                  <a:srgbClr val="000000">
                    <a:lumMod val="65000"/>
                    <a:lumOff val="35000"/>
                  </a:srgbClr>
                </a:solidFill>
                <a:latin typeface="Century Gothic" pitchFamily="34" charset="0"/>
              </a:rPr>
              <a:t>Βέβαια η ολική πίεση </a:t>
            </a:r>
          </a:p>
          <a:p>
            <a:pPr algn="ctr" fontAlgn="base">
              <a:spcBef>
                <a:spcPct val="0"/>
              </a:spcBef>
              <a:spcAft>
                <a:spcPct val="0"/>
              </a:spcAft>
              <a:defRPr/>
            </a:pPr>
            <a:r>
              <a:rPr lang="el-GR" sz="1600" dirty="0">
                <a:solidFill>
                  <a:srgbClr val="000000">
                    <a:lumMod val="65000"/>
                    <a:lumOff val="35000"/>
                  </a:srgbClr>
                </a:solidFill>
                <a:latin typeface="Century Gothic" pitchFamily="34" charset="0"/>
              </a:rPr>
              <a:t>στα 300 μέτρα θα είναι </a:t>
            </a:r>
          </a:p>
          <a:p>
            <a:pPr algn="ctr" fontAlgn="base">
              <a:spcBef>
                <a:spcPct val="0"/>
              </a:spcBef>
              <a:spcAft>
                <a:spcPct val="0"/>
              </a:spcAft>
              <a:defRPr/>
            </a:pPr>
            <a:r>
              <a:rPr lang="el-GR" sz="1600" dirty="0">
                <a:solidFill>
                  <a:srgbClr val="000000">
                    <a:lumMod val="65000"/>
                    <a:lumOff val="35000"/>
                  </a:srgbClr>
                </a:solidFill>
                <a:latin typeface="Century Gothic" pitchFamily="34" charset="0"/>
              </a:rPr>
              <a:t>μεγαλύτερη λόγω της  μεγαλύτερης υδροστατικής </a:t>
            </a:r>
            <a:r>
              <a:rPr lang="en-US" sz="1600" dirty="0">
                <a:solidFill>
                  <a:srgbClr val="000000">
                    <a:lumMod val="65000"/>
                    <a:lumOff val="35000"/>
                  </a:srgbClr>
                </a:solidFill>
                <a:latin typeface="Comic Sans MS" pitchFamily="66" charset="0"/>
              </a:rPr>
              <a:t> </a:t>
            </a:r>
            <a:endParaRPr lang="el-GR" sz="1600" dirty="0">
              <a:solidFill>
                <a:srgbClr val="000000">
                  <a:lumMod val="65000"/>
                  <a:lumOff val="35000"/>
                </a:srgb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ircle(in)">
                                      <p:cBhvr>
                                        <p:cTn id="12" dur="20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circle(in)">
                                      <p:cBhvr>
                                        <p:cTn id="17" dur="20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circle(in)">
                                      <p:cBhvr>
                                        <p:cTn id="22" dur="20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circle(in)">
                                      <p:cBhvr>
                                        <p:cTn id="27" dur="2000"/>
                                        <p:tgtEl>
                                          <p:spTgt spid="717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circle(in)">
                                      <p:cBhvr>
                                        <p:cTn id="32" dur="2000"/>
                                        <p:tgtEl>
                                          <p:spTgt spid="717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177"/>
                                        </p:tgtEl>
                                        <p:attrNameLst>
                                          <p:attrName>style.visibility</p:attrName>
                                        </p:attrNameLst>
                                      </p:cBhvr>
                                      <p:to>
                                        <p:strVal val="visible"/>
                                      </p:to>
                                    </p:set>
                                    <p:animEffect transition="in" filter="circle(in)">
                                      <p:cBhvr>
                                        <p:cTn id="37" dur="2000"/>
                                        <p:tgtEl>
                                          <p:spTgt spid="717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175"/>
                                        </p:tgtEl>
                                        <p:attrNameLst>
                                          <p:attrName>style.visibility</p:attrName>
                                        </p:attrNameLst>
                                      </p:cBhvr>
                                      <p:to>
                                        <p:strVal val="visible"/>
                                      </p:to>
                                    </p:set>
                                    <p:animEffect transition="in" filter="circle(in)">
                                      <p:cBhvr>
                                        <p:cTn id="42" dur="2000"/>
                                        <p:tgtEl>
                                          <p:spTgt spid="717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circle(in)">
                                      <p:cBhvr>
                                        <p:cTn id="47" dur="2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P spid="7173" grpId="0"/>
      <p:bldP spid="7174" grpId="0"/>
      <p:bldP spid="7175" grpId="0"/>
      <p:bldP spid="7176" grpId="0"/>
      <p:bldP spid="71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700213"/>
            <a:ext cx="9144000" cy="5157787"/>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6147" name="Line 3"/>
          <p:cNvSpPr>
            <a:spLocks noChangeShapeType="1"/>
          </p:cNvSpPr>
          <p:nvPr/>
        </p:nvSpPr>
        <p:spPr bwMode="auto">
          <a:xfrm>
            <a:off x="0" y="1700213"/>
            <a:ext cx="9144000" cy="0"/>
          </a:xfrm>
          <a:prstGeom prst="line">
            <a:avLst/>
          </a:prstGeom>
          <a:noFill/>
          <a:ln w="9525">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pic>
        <p:nvPicPr>
          <p:cNvPr id="9220" name="Picture 4" descr="all5"/>
          <p:cNvPicPr>
            <a:picLocks noChangeAspect="1" noChangeArrowheads="1"/>
          </p:cNvPicPr>
          <p:nvPr/>
        </p:nvPicPr>
        <p:blipFill>
          <a:blip r:embed="rId2" cstate="print"/>
          <a:srcRect l="63423" t="24686" r="2538" b="23143"/>
          <a:stretch>
            <a:fillRect/>
          </a:stretch>
        </p:blipFill>
        <p:spPr bwMode="auto">
          <a:xfrm>
            <a:off x="4932363" y="1916113"/>
            <a:ext cx="674687" cy="850900"/>
          </a:xfrm>
          <a:prstGeom prst="rect">
            <a:avLst/>
          </a:prstGeom>
          <a:solidFill>
            <a:schemeClr val="bg1"/>
          </a:solidFill>
          <a:ln w="9525">
            <a:solidFill>
              <a:schemeClr val="bg1"/>
            </a:solidFill>
            <a:miter lim="800000"/>
            <a:headEnd/>
            <a:tailEnd/>
          </a:ln>
        </p:spPr>
      </p:pic>
      <p:sp>
        <p:nvSpPr>
          <p:cNvPr id="9221" name="Rectangle 5"/>
          <p:cNvSpPr>
            <a:spLocks noChangeArrowheads="1"/>
          </p:cNvSpPr>
          <p:nvPr/>
        </p:nvSpPr>
        <p:spPr bwMode="auto">
          <a:xfrm>
            <a:off x="5940425" y="2270125"/>
            <a:ext cx="2016125" cy="17399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καθώς βυθιζόμαστε όλο και πιο βαθιά </a:t>
            </a:r>
          </a:p>
          <a:p>
            <a:pPr algn="ctr" fontAlgn="base">
              <a:spcBef>
                <a:spcPct val="0"/>
              </a:spcBef>
              <a:spcAft>
                <a:spcPct val="0"/>
              </a:spcAft>
            </a:pPr>
            <a:r>
              <a:rPr lang="el-GR" smtClean="0">
                <a:solidFill>
                  <a:srgbClr val="000000"/>
                </a:solidFill>
                <a:latin typeface="Comic Sans MS" pitchFamily="66" charset="0"/>
              </a:rPr>
              <a:t>η πίεση αυξάνεται </a:t>
            </a:r>
            <a:r>
              <a:rPr lang="el-GR" u="sng" smtClean="0">
                <a:solidFill>
                  <a:srgbClr val="000000"/>
                </a:solidFill>
                <a:latin typeface="Century Gothic" pitchFamily="34" charset="0"/>
              </a:rPr>
              <a:t>ΕΠΕΙΔΗ ΥΠΑΡΧΕΙ ΒΑΡΥΤΗΤΑ</a:t>
            </a:r>
            <a:r>
              <a:rPr lang="el-GR" smtClean="0">
                <a:solidFill>
                  <a:srgbClr val="000000"/>
                </a:solidFill>
                <a:latin typeface="Century Gothic" pitchFamily="34" charset="0"/>
              </a:rPr>
              <a:t> </a:t>
            </a:r>
          </a:p>
        </p:txBody>
      </p:sp>
      <p:pic>
        <p:nvPicPr>
          <p:cNvPr id="9222" name="Picture 6" descr="all5"/>
          <p:cNvPicPr>
            <a:picLocks noChangeAspect="1" noChangeArrowheads="1"/>
          </p:cNvPicPr>
          <p:nvPr/>
        </p:nvPicPr>
        <p:blipFill>
          <a:blip r:embed="rId2" cstate="print"/>
          <a:srcRect l="63423" t="24686" r="2538" b="23143"/>
          <a:stretch>
            <a:fillRect/>
          </a:stretch>
        </p:blipFill>
        <p:spPr bwMode="auto">
          <a:xfrm>
            <a:off x="4932363" y="2565400"/>
            <a:ext cx="674687" cy="850900"/>
          </a:xfrm>
          <a:prstGeom prst="rect">
            <a:avLst/>
          </a:prstGeom>
          <a:solidFill>
            <a:schemeClr val="bg1"/>
          </a:solidFill>
          <a:ln w="9525">
            <a:solidFill>
              <a:schemeClr val="bg1"/>
            </a:solidFill>
            <a:miter lim="800000"/>
            <a:headEnd/>
            <a:tailEnd/>
          </a:ln>
        </p:spPr>
      </p:pic>
      <p:pic>
        <p:nvPicPr>
          <p:cNvPr id="9223" name="Picture 7" descr="all5"/>
          <p:cNvPicPr>
            <a:picLocks noChangeAspect="1" noChangeArrowheads="1"/>
          </p:cNvPicPr>
          <p:nvPr/>
        </p:nvPicPr>
        <p:blipFill>
          <a:blip r:embed="rId2" cstate="print"/>
          <a:srcRect l="63423" t="24686" r="2538" b="23143"/>
          <a:stretch>
            <a:fillRect/>
          </a:stretch>
        </p:blipFill>
        <p:spPr bwMode="auto">
          <a:xfrm>
            <a:off x="4932363" y="3213100"/>
            <a:ext cx="674687" cy="850900"/>
          </a:xfrm>
          <a:prstGeom prst="rect">
            <a:avLst/>
          </a:prstGeom>
          <a:solidFill>
            <a:schemeClr val="bg1"/>
          </a:solidFill>
          <a:ln w="9525">
            <a:solidFill>
              <a:schemeClr val="bg1"/>
            </a:solidFill>
            <a:miter lim="800000"/>
            <a:headEnd/>
            <a:tailEnd/>
          </a:ln>
        </p:spPr>
      </p:pic>
      <p:pic>
        <p:nvPicPr>
          <p:cNvPr id="9224" name="Picture 8" descr="all5"/>
          <p:cNvPicPr>
            <a:picLocks noChangeAspect="1" noChangeArrowheads="1"/>
          </p:cNvPicPr>
          <p:nvPr/>
        </p:nvPicPr>
        <p:blipFill>
          <a:blip r:embed="rId2" cstate="print"/>
          <a:srcRect l="63423" t="24686" r="2538" b="23143"/>
          <a:stretch>
            <a:fillRect/>
          </a:stretch>
        </p:blipFill>
        <p:spPr bwMode="auto">
          <a:xfrm>
            <a:off x="4932363" y="3933825"/>
            <a:ext cx="674687" cy="850900"/>
          </a:xfrm>
          <a:prstGeom prst="rect">
            <a:avLst/>
          </a:prstGeom>
          <a:solidFill>
            <a:schemeClr val="bg1"/>
          </a:solidFill>
          <a:ln w="9525">
            <a:solidFill>
              <a:schemeClr val="bg1"/>
            </a:solidFill>
            <a:miter lim="800000"/>
            <a:headEnd/>
            <a:tailEnd/>
          </a:ln>
        </p:spPr>
      </p:pic>
      <p:pic>
        <p:nvPicPr>
          <p:cNvPr id="9225" name="Picture 9" descr="all5"/>
          <p:cNvPicPr>
            <a:picLocks noChangeAspect="1" noChangeArrowheads="1"/>
          </p:cNvPicPr>
          <p:nvPr/>
        </p:nvPicPr>
        <p:blipFill>
          <a:blip r:embed="rId2" cstate="print"/>
          <a:srcRect l="63423" t="24686" r="2538" b="23143"/>
          <a:stretch>
            <a:fillRect/>
          </a:stretch>
        </p:blipFill>
        <p:spPr bwMode="auto">
          <a:xfrm>
            <a:off x="4932363" y="4508500"/>
            <a:ext cx="674687" cy="850900"/>
          </a:xfrm>
          <a:prstGeom prst="rect">
            <a:avLst/>
          </a:prstGeom>
          <a:solidFill>
            <a:schemeClr val="bg1"/>
          </a:solidFill>
          <a:ln w="9525">
            <a:solidFill>
              <a:schemeClr val="bg1"/>
            </a:solidFill>
            <a:miter lim="800000"/>
            <a:headEnd/>
            <a:tailEnd/>
          </a:ln>
        </p:spPr>
      </p:pic>
      <p:pic>
        <p:nvPicPr>
          <p:cNvPr id="9226" name="Picture 10" descr="all5"/>
          <p:cNvPicPr>
            <a:picLocks noChangeAspect="1" noChangeArrowheads="1"/>
          </p:cNvPicPr>
          <p:nvPr/>
        </p:nvPicPr>
        <p:blipFill>
          <a:blip r:embed="rId2" cstate="print"/>
          <a:srcRect l="63423" t="24686" r="2538" b="23143"/>
          <a:stretch>
            <a:fillRect/>
          </a:stretch>
        </p:blipFill>
        <p:spPr bwMode="auto">
          <a:xfrm>
            <a:off x="4932363" y="5084763"/>
            <a:ext cx="674687" cy="850900"/>
          </a:xfrm>
          <a:prstGeom prst="rect">
            <a:avLst/>
          </a:prstGeom>
          <a:solidFill>
            <a:schemeClr val="bg1"/>
          </a:solidFill>
          <a:ln w="9525">
            <a:solidFill>
              <a:schemeClr val="bg1"/>
            </a:solidFill>
            <a:miter lim="800000"/>
            <a:headEnd/>
            <a:tailEnd/>
          </a:ln>
        </p:spPr>
      </p:pic>
      <p:pic>
        <p:nvPicPr>
          <p:cNvPr id="9227" name="Picture 11" descr="all5"/>
          <p:cNvPicPr>
            <a:picLocks noChangeAspect="1" noChangeArrowheads="1"/>
          </p:cNvPicPr>
          <p:nvPr/>
        </p:nvPicPr>
        <p:blipFill>
          <a:blip r:embed="rId2" cstate="print"/>
          <a:srcRect l="63423" t="24686" r="2538" b="23143"/>
          <a:stretch>
            <a:fillRect/>
          </a:stretch>
        </p:blipFill>
        <p:spPr bwMode="auto">
          <a:xfrm>
            <a:off x="4932363" y="5805488"/>
            <a:ext cx="674687" cy="850900"/>
          </a:xfrm>
          <a:prstGeom prst="rect">
            <a:avLst/>
          </a:prstGeom>
          <a:solidFill>
            <a:schemeClr val="bg1"/>
          </a:solidFill>
          <a:ln w="9525">
            <a:solidFill>
              <a:schemeClr val="bg1"/>
            </a:solidFill>
            <a:miter lim="800000"/>
            <a:headEnd/>
            <a:tailEnd/>
          </a:ln>
        </p:spPr>
      </p:pic>
      <p:sp>
        <p:nvSpPr>
          <p:cNvPr id="9228" name="Rectangle 12"/>
          <p:cNvSpPr>
            <a:spLocks noChangeArrowheads="1"/>
          </p:cNvSpPr>
          <p:nvPr/>
        </p:nvSpPr>
        <p:spPr bwMode="auto">
          <a:xfrm>
            <a:off x="6227763" y="4300538"/>
            <a:ext cx="1439862" cy="2289175"/>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 και αν δεν υπήρχε βαρύτητα η πίεση θα ήταν σε κάθε βάθος</a:t>
            </a:r>
          </a:p>
          <a:p>
            <a:pPr algn="ctr" fontAlgn="base">
              <a:spcBef>
                <a:spcPct val="0"/>
              </a:spcBef>
              <a:spcAft>
                <a:spcPct val="0"/>
              </a:spcAft>
            </a:pPr>
            <a:r>
              <a:rPr lang="el-GR" smtClean="0">
                <a:solidFill>
                  <a:srgbClr val="000000"/>
                </a:solidFill>
                <a:latin typeface="Comic Sans MS" pitchFamily="66" charset="0"/>
              </a:rPr>
              <a:t>ίση με την εξωτερική </a:t>
            </a:r>
          </a:p>
        </p:txBody>
      </p:sp>
      <p:sp>
        <p:nvSpPr>
          <p:cNvPr id="9229" name="Rectangle 13"/>
          <p:cNvSpPr>
            <a:spLocks noChangeArrowheads="1"/>
          </p:cNvSpPr>
          <p:nvPr/>
        </p:nvSpPr>
        <p:spPr bwMode="auto">
          <a:xfrm>
            <a:off x="1187450" y="4221163"/>
            <a:ext cx="2376488" cy="915987"/>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στο ίδιο βάθος οι πιέσεις είναι </a:t>
            </a:r>
          </a:p>
          <a:p>
            <a:pPr algn="ctr" fontAlgn="base">
              <a:spcBef>
                <a:spcPct val="0"/>
              </a:spcBef>
              <a:spcAft>
                <a:spcPct val="0"/>
              </a:spcAft>
            </a:pPr>
            <a:r>
              <a:rPr lang="el-GR" smtClean="0">
                <a:solidFill>
                  <a:srgbClr val="000000"/>
                </a:solidFill>
                <a:latin typeface="Comic Sans MS" pitchFamily="66" charset="0"/>
              </a:rPr>
              <a:t>ΠΑΝΤΑ  ίσες</a:t>
            </a:r>
          </a:p>
        </p:txBody>
      </p:sp>
      <p:pic>
        <p:nvPicPr>
          <p:cNvPr id="9230" name="Picture 14" descr="all5"/>
          <p:cNvPicPr>
            <a:picLocks noChangeAspect="1" noChangeArrowheads="1"/>
          </p:cNvPicPr>
          <p:nvPr/>
        </p:nvPicPr>
        <p:blipFill>
          <a:blip r:embed="rId2" cstate="print"/>
          <a:srcRect l="63423" t="24686" r="2538" b="23143"/>
          <a:stretch>
            <a:fillRect/>
          </a:stretch>
        </p:blipFill>
        <p:spPr bwMode="auto">
          <a:xfrm>
            <a:off x="611188" y="4149725"/>
            <a:ext cx="674687" cy="850900"/>
          </a:xfrm>
          <a:prstGeom prst="rect">
            <a:avLst/>
          </a:prstGeom>
          <a:solidFill>
            <a:schemeClr val="bg1"/>
          </a:solidFill>
          <a:ln w="9525">
            <a:solidFill>
              <a:schemeClr val="bg1"/>
            </a:solidFill>
            <a:miter lim="800000"/>
            <a:headEnd/>
            <a:tailEnd/>
          </a:ln>
        </p:spPr>
      </p:pic>
      <p:pic>
        <p:nvPicPr>
          <p:cNvPr id="9231" name="Picture 15" descr="all5"/>
          <p:cNvPicPr>
            <a:picLocks noChangeAspect="1" noChangeArrowheads="1"/>
          </p:cNvPicPr>
          <p:nvPr/>
        </p:nvPicPr>
        <p:blipFill>
          <a:blip r:embed="rId2" cstate="print"/>
          <a:srcRect l="63423" t="24686" r="2538" b="23143"/>
          <a:stretch>
            <a:fillRect/>
          </a:stretch>
        </p:blipFill>
        <p:spPr bwMode="auto">
          <a:xfrm>
            <a:off x="3419475" y="4221163"/>
            <a:ext cx="674688" cy="850900"/>
          </a:xfrm>
          <a:prstGeom prst="rect">
            <a:avLst/>
          </a:prstGeom>
          <a:solidFill>
            <a:schemeClr val="bg1"/>
          </a:solidFill>
          <a:ln w="9525">
            <a:solidFill>
              <a:schemeClr val="bg1"/>
            </a:solidFill>
            <a:miter lim="800000"/>
            <a:headEnd/>
            <a:tailEnd/>
          </a:ln>
        </p:spPr>
      </p:pic>
      <p:sp>
        <p:nvSpPr>
          <p:cNvPr id="9232" name="Rectangle 16"/>
          <p:cNvSpPr>
            <a:spLocks noChangeArrowheads="1"/>
          </p:cNvSpPr>
          <p:nvPr/>
        </p:nvSpPr>
        <p:spPr bwMode="auto">
          <a:xfrm>
            <a:off x="1403350" y="404813"/>
            <a:ext cx="2160588" cy="64135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ΜΟΝΟ εφόσον το νερό  είναι ακίνητο</a:t>
            </a:r>
          </a:p>
        </p:txBody>
      </p:sp>
      <p:pic>
        <p:nvPicPr>
          <p:cNvPr id="9233" name="Picture 17" descr="hstfig5"/>
          <p:cNvPicPr>
            <a:picLocks noChangeAspect="1" noChangeArrowheads="1"/>
          </p:cNvPicPr>
          <p:nvPr/>
        </p:nvPicPr>
        <p:blipFill>
          <a:blip r:embed="rId3" cstate="print"/>
          <a:srcRect/>
          <a:stretch>
            <a:fillRect/>
          </a:stretch>
        </p:blipFill>
        <p:spPr bwMode="auto">
          <a:xfrm>
            <a:off x="250825" y="260350"/>
            <a:ext cx="1052513" cy="1250950"/>
          </a:xfrm>
          <a:prstGeom prst="rect">
            <a:avLst/>
          </a:prstGeom>
          <a:noFill/>
          <a:ln w="9525">
            <a:noFill/>
            <a:miter lim="800000"/>
            <a:headEnd/>
            <a:tailEnd/>
          </a:ln>
        </p:spPr>
      </p:pic>
      <p:sp>
        <p:nvSpPr>
          <p:cNvPr id="9234" name="Rectangle 18"/>
          <p:cNvSpPr>
            <a:spLocks noChangeArrowheads="1"/>
          </p:cNvSpPr>
          <p:nvPr/>
        </p:nvSpPr>
        <p:spPr bwMode="auto">
          <a:xfrm>
            <a:off x="4356100" y="142875"/>
            <a:ext cx="2879725" cy="146526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Ισχύει και το αντίστροφο . ΕΦΟΣΟΝ ΟΙ ΠΙΕΣΕΙΣ ΣΤΟ ΙΔΙΟ ΒΑΘΟΣ ΕΙΝΑΙ ΙΣΕΣ ΤΟ ΥΓΡΟ ΕΙΝΑΙ ΑΚΙΝΗΤΟ</a:t>
            </a:r>
          </a:p>
        </p:txBody>
      </p:sp>
      <p:pic>
        <p:nvPicPr>
          <p:cNvPr id="9235" name="Picture 19" descr="hstfig5"/>
          <p:cNvPicPr>
            <a:picLocks noChangeAspect="1" noChangeArrowheads="1"/>
          </p:cNvPicPr>
          <p:nvPr/>
        </p:nvPicPr>
        <p:blipFill>
          <a:blip r:embed="rId4" cstate="print"/>
          <a:srcRect/>
          <a:stretch>
            <a:fillRect/>
          </a:stretch>
        </p:blipFill>
        <p:spPr bwMode="auto">
          <a:xfrm>
            <a:off x="7524750" y="188913"/>
            <a:ext cx="1052513" cy="125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2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2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2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2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2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2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2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2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2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2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8" grpId="0"/>
      <p:bldP spid="9229" grpId="0"/>
      <p:bldP spid="9232" grpId="0"/>
      <p:bldP spid="92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27784" y="2852936"/>
            <a:ext cx="3112968" cy="400110"/>
          </a:xfrm>
          <a:prstGeom prst="rect">
            <a:avLst/>
          </a:prstGeom>
        </p:spPr>
        <p:txBody>
          <a:bodyPr wrap="none">
            <a:spAutoFit/>
          </a:bodyPr>
          <a:lstStyle/>
          <a:p>
            <a:r>
              <a:rPr lang="el-GR" sz="2000" b="1" dirty="0" smtClean="0"/>
              <a:t>4.4  ΑΡΧΗ ΤΟΥ ΠΑΣΚΑΛ</a:t>
            </a:r>
            <a:endParaRPr lang="el-GR"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71600" y="4149080"/>
            <a:ext cx="7056784" cy="1477328"/>
          </a:xfrm>
          <a:prstGeom prst="rect">
            <a:avLst/>
          </a:prstGeom>
        </p:spPr>
        <p:txBody>
          <a:bodyPr wrap="square">
            <a:spAutoFit/>
          </a:bodyPr>
          <a:lstStyle/>
          <a:p>
            <a:r>
              <a:rPr lang="el-GR" dirty="0" smtClean="0"/>
              <a:t>   Αν </a:t>
            </a:r>
            <a:r>
              <a:rPr lang="el-GR" dirty="0" smtClean="0"/>
              <a:t>με το έμβολο που κλείνει ερμητικά τη φιάλη </a:t>
            </a:r>
            <a:r>
              <a:rPr lang="el-GR" dirty="0" smtClean="0"/>
              <a:t> </a:t>
            </a:r>
            <a:r>
              <a:rPr lang="el-GR" dirty="0" smtClean="0"/>
              <a:t>πιέσουμε την επιφάνεια του υγρού, παρατηρούμε ότι το υγρό εκτοξεύεται με την ίδια ταχύτητα από όλες τις τρύπες. Το φαινόμενο αυτό αποτελεί μια ένδειξη ότι η πίεση που ασκήσαμε στο υγρό μεταδόθηκε σε όλα τα σημεία του αναλλοίωτη.</a:t>
            </a:r>
            <a:endParaRPr lang="el-GR" dirty="0"/>
          </a:p>
        </p:txBody>
      </p:sp>
      <p:sp>
        <p:nvSpPr>
          <p:cNvPr id="4" name="3 - Ορθογώνιο"/>
          <p:cNvSpPr/>
          <p:nvPr/>
        </p:nvSpPr>
        <p:spPr>
          <a:xfrm>
            <a:off x="3131840" y="3140968"/>
            <a:ext cx="2488502" cy="369332"/>
          </a:xfrm>
          <a:prstGeom prst="rect">
            <a:avLst/>
          </a:prstGeom>
        </p:spPr>
        <p:txBody>
          <a:bodyPr wrap="none">
            <a:spAutoFit/>
          </a:bodyPr>
          <a:lstStyle/>
          <a:p>
            <a:r>
              <a:rPr lang="el-GR" i="1" dirty="0" smtClean="0"/>
              <a:t>Η σύριγγα του Πασκάλ</a:t>
            </a:r>
            <a:endParaRPr lang="el-GR" dirty="0"/>
          </a:p>
        </p:txBody>
      </p:sp>
      <p:pic>
        <p:nvPicPr>
          <p:cNvPr id="5" name="Picture 7" descr="4_17"/>
          <p:cNvPicPr>
            <a:picLocks noChangeAspect="1" noChangeArrowheads="1"/>
          </p:cNvPicPr>
          <p:nvPr/>
        </p:nvPicPr>
        <p:blipFill>
          <a:blip r:embed="rId2" cstate="print"/>
          <a:srcRect/>
          <a:stretch>
            <a:fillRect/>
          </a:stretch>
        </p:blipFill>
        <p:spPr>
          <a:xfrm>
            <a:off x="2843808" y="980728"/>
            <a:ext cx="3051175" cy="1998663"/>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0"/>
            <a:ext cx="8229600" cy="1143000"/>
          </a:xfrm>
        </p:spPr>
        <p:txBody>
          <a:bodyPr/>
          <a:lstStyle/>
          <a:p>
            <a:r>
              <a:rPr lang="el-GR" smtClean="0"/>
              <a:t>Η Αρχή του Πασκάλ</a:t>
            </a:r>
          </a:p>
        </p:txBody>
      </p:sp>
      <p:sp>
        <p:nvSpPr>
          <p:cNvPr id="8195" name="Rectangle 3"/>
          <p:cNvSpPr>
            <a:spLocks noGrp="1" noChangeArrowheads="1"/>
          </p:cNvSpPr>
          <p:nvPr>
            <p:ph type="body" idx="1"/>
          </p:nvPr>
        </p:nvSpPr>
        <p:spPr>
          <a:xfrm>
            <a:off x="3851275" y="2924175"/>
            <a:ext cx="5292725" cy="3933825"/>
          </a:xfrm>
        </p:spPr>
        <p:txBody>
          <a:bodyPr/>
          <a:lstStyle/>
          <a:p>
            <a:pPr>
              <a:lnSpc>
                <a:spcPct val="80000"/>
              </a:lnSpc>
              <a:buFontTx/>
              <a:buNone/>
            </a:pPr>
            <a:r>
              <a:rPr lang="en-US" sz="1800" smtClean="0"/>
              <a:t>        </a:t>
            </a:r>
          </a:p>
          <a:p>
            <a:pPr>
              <a:lnSpc>
                <a:spcPct val="80000"/>
              </a:lnSpc>
              <a:buFontTx/>
              <a:buNone/>
            </a:pPr>
            <a:r>
              <a:rPr lang="en-US" sz="1800" smtClean="0"/>
              <a:t>       </a:t>
            </a:r>
            <a:r>
              <a:rPr lang="en-US" sz="2000" smtClean="0"/>
              <a:t> </a:t>
            </a:r>
            <a:r>
              <a:rPr lang="el-GR" sz="2000" smtClean="0"/>
              <a:t>Προφανές λοιπόν είναι ότι η πίεση αυτή, που προέρχεται από εξωτερικές δυνάμεις π.χ. ατμοσφαιρική πίεση ή, πίεση από πεπιεσμένο αέρα ή, πίεση που ασκεί ένα έμβολο στην επιφάνεια ενός υγρού, είναι τελείως ανεξάρτητη των δυνάμεων της γήινης βαρύτητας. Αυτό σε αντιδιαστολή με την υδροστατική πίεση που εξαρτάται από την βαρύτητα.</a:t>
            </a:r>
          </a:p>
        </p:txBody>
      </p:sp>
      <p:pic>
        <p:nvPicPr>
          <p:cNvPr id="8196" name="Picture 4"/>
          <p:cNvPicPr>
            <a:picLocks noChangeAspect="1" noChangeArrowheads="1"/>
          </p:cNvPicPr>
          <p:nvPr/>
        </p:nvPicPr>
        <p:blipFill>
          <a:blip r:embed="rId2" cstate="print"/>
          <a:srcRect/>
          <a:stretch>
            <a:fillRect/>
          </a:stretch>
        </p:blipFill>
        <p:spPr bwMode="auto">
          <a:xfrm>
            <a:off x="250825" y="836613"/>
            <a:ext cx="2381250" cy="1971675"/>
          </a:xfrm>
          <a:prstGeom prst="rect">
            <a:avLst/>
          </a:prstGeom>
          <a:noFill/>
          <a:ln w="9525">
            <a:noFill/>
            <a:miter lim="800000"/>
            <a:headEnd/>
            <a:tailEnd/>
          </a:ln>
        </p:spPr>
      </p:pic>
      <p:sp>
        <p:nvSpPr>
          <p:cNvPr id="8197" name="Text Box 5"/>
          <p:cNvSpPr txBox="1">
            <a:spLocks noChangeArrowheads="1"/>
          </p:cNvSpPr>
          <p:nvPr/>
        </p:nvSpPr>
        <p:spPr bwMode="auto">
          <a:xfrm>
            <a:off x="2987675" y="1412875"/>
            <a:ext cx="5905500" cy="1190625"/>
          </a:xfrm>
          <a:prstGeom prst="rect">
            <a:avLst/>
          </a:prstGeom>
          <a:noFill/>
          <a:ln w="9525">
            <a:noFill/>
            <a:miter lim="800000"/>
            <a:headEnd/>
            <a:tailEnd/>
          </a:ln>
        </p:spPr>
        <p:txBody>
          <a:bodyPr>
            <a:spAutoFit/>
          </a:bodyPr>
          <a:lstStyle/>
          <a:p>
            <a:pPr fontAlgn="base">
              <a:spcBef>
                <a:spcPct val="50000"/>
              </a:spcBef>
              <a:spcAft>
                <a:spcPct val="0"/>
              </a:spcAft>
            </a:pPr>
            <a:r>
              <a:rPr lang="el-GR" smtClean="0">
                <a:solidFill>
                  <a:srgbClr val="000000"/>
                </a:solidFill>
              </a:rPr>
              <a:t>Μέσα σε υγρό, το οποίο βρίσκεται σε ηρεμία και δεν μπορεί να συμπιεστεί, κάθε μεταβολή της πίεσης που ασκείται σ' αυτό διαδίδεται σε ολόκληρη τη μάζα του προς κάθε κατεύθυνση. </a:t>
            </a:r>
          </a:p>
        </p:txBody>
      </p:sp>
      <p:pic>
        <p:nvPicPr>
          <p:cNvPr id="8198" name="Picture 6"/>
          <p:cNvPicPr>
            <a:picLocks noChangeAspect="1" noChangeArrowheads="1"/>
          </p:cNvPicPr>
          <p:nvPr/>
        </p:nvPicPr>
        <p:blipFill>
          <a:blip r:embed="rId3" cstate="print"/>
          <a:srcRect/>
          <a:stretch>
            <a:fillRect/>
          </a:stretch>
        </p:blipFill>
        <p:spPr bwMode="auto">
          <a:xfrm>
            <a:off x="323850" y="2924175"/>
            <a:ext cx="333375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press"/>
          <p:cNvPicPr>
            <a:picLocks noChangeAspect="1" noChangeArrowheads="1"/>
          </p:cNvPicPr>
          <p:nvPr/>
        </p:nvPicPr>
        <p:blipFill>
          <a:blip r:embed="rId2" cstate="print"/>
          <a:srcRect t="23500" r="21945" b="25458"/>
          <a:stretch>
            <a:fillRect/>
          </a:stretch>
        </p:blipFill>
        <p:spPr bwMode="auto">
          <a:xfrm>
            <a:off x="611188" y="549275"/>
            <a:ext cx="3548062" cy="2889250"/>
          </a:xfrm>
          <a:prstGeom prst="rect">
            <a:avLst/>
          </a:prstGeom>
          <a:noFill/>
          <a:ln w="9525">
            <a:noFill/>
            <a:miter lim="800000"/>
            <a:headEnd/>
            <a:tailEnd/>
          </a:ln>
        </p:spPr>
      </p:pic>
      <p:sp>
        <p:nvSpPr>
          <p:cNvPr id="15363" name="Rectangle 3"/>
          <p:cNvSpPr>
            <a:spLocks noChangeArrowheads="1"/>
          </p:cNvSpPr>
          <p:nvPr/>
        </p:nvSpPr>
        <p:spPr bwMode="auto">
          <a:xfrm>
            <a:off x="3348038" y="404813"/>
            <a:ext cx="1008062" cy="57626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5364" name="Rectangle 4"/>
          <p:cNvSpPr>
            <a:spLocks noChangeArrowheads="1"/>
          </p:cNvSpPr>
          <p:nvPr/>
        </p:nvSpPr>
        <p:spPr bwMode="auto">
          <a:xfrm>
            <a:off x="1116013" y="333375"/>
            <a:ext cx="1008062" cy="2159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5365" name="Rectangle 5"/>
          <p:cNvSpPr>
            <a:spLocks noChangeArrowheads="1"/>
          </p:cNvSpPr>
          <p:nvPr/>
        </p:nvSpPr>
        <p:spPr bwMode="auto">
          <a:xfrm>
            <a:off x="2555875" y="2060575"/>
            <a:ext cx="1152525" cy="360363"/>
          </a:xfrm>
          <a:prstGeom prst="rect">
            <a:avLst/>
          </a:prstGeom>
          <a:solidFill>
            <a:srgbClr val="DDDDDD"/>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5366" name="Rectangle 6"/>
          <p:cNvSpPr>
            <a:spLocks noChangeArrowheads="1"/>
          </p:cNvSpPr>
          <p:nvPr/>
        </p:nvSpPr>
        <p:spPr bwMode="auto">
          <a:xfrm>
            <a:off x="2411413" y="2060575"/>
            <a:ext cx="1368425" cy="3667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υγρό </a:t>
            </a:r>
          </a:p>
        </p:txBody>
      </p:sp>
      <p:sp>
        <p:nvSpPr>
          <p:cNvPr id="10247" name="Rectangle 7"/>
          <p:cNvSpPr>
            <a:spLocks noChangeArrowheads="1"/>
          </p:cNvSpPr>
          <p:nvPr/>
        </p:nvSpPr>
        <p:spPr bwMode="auto">
          <a:xfrm>
            <a:off x="2700338" y="1371600"/>
            <a:ext cx="504825" cy="3048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400" smtClean="0">
                <a:solidFill>
                  <a:srgbClr val="000000"/>
                </a:solidFill>
                <a:latin typeface="Comic Sans MS" pitchFamily="66" charset="0"/>
              </a:rPr>
              <a:t>Δ </a:t>
            </a:r>
          </a:p>
        </p:txBody>
      </p:sp>
      <p:sp>
        <p:nvSpPr>
          <p:cNvPr id="10248" name="Rectangle 8"/>
          <p:cNvSpPr>
            <a:spLocks noChangeArrowheads="1"/>
          </p:cNvSpPr>
          <p:nvPr/>
        </p:nvSpPr>
        <p:spPr bwMode="auto">
          <a:xfrm>
            <a:off x="684213" y="1371600"/>
            <a:ext cx="504825" cy="30480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z="1400" smtClean="0">
                <a:solidFill>
                  <a:srgbClr val="000000"/>
                </a:solidFill>
                <a:latin typeface="Comic Sans MS" pitchFamily="66" charset="0"/>
              </a:rPr>
              <a:t>Γ </a:t>
            </a:r>
          </a:p>
        </p:txBody>
      </p:sp>
      <p:sp>
        <p:nvSpPr>
          <p:cNvPr id="10249" name="Rectangle 9"/>
          <p:cNvSpPr>
            <a:spLocks noChangeArrowheads="1"/>
          </p:cNvSpPr>
          <p:nvPr/>
        </p:nvSpPr>
        <p:spPr bwMode="auto">
          <a:xfrm>
            <a:off x="5076825" y="333375"/>
            <a:ext cx="2665413" cy="915988"/>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Η πίεση στο σημείο Γ είναι ίση με την πίεση στο σημείο Δ</a:t>
            </a:r>
          </a:p>
        </p:txBody>
      </p:sp>
      <p:sp>
        <p:nvSpPr>
          <p:cNvPr id="10250" name="Rectangle 10"/>
          <p:cNvSpPr>
            <a:spLocks noChangeArrowheads="1"/>
          </p:cNvSpPr>
          <p:nvPr/>
        </p:nvSpPr>
        <p:spPr bwMode="auto">
          <a:xfrm>
            <a:off x="4572000" y="1687513"/>
            <a:ext cx="4321175" cy="64135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Αυτό όμως οδηγεί στο συμπέρασμα ότι η πιεστική δύναμη στο μεγάλο έμβολο</a:t>
            </a:r>
          </a:p>
        </p:txBody>
      </p:sp>
      <p:sp>
        <p:nvSpPr>
          <p:cNvPr id="10251" name="Rectangle 11"/>
          <p:cNvSpPr>
            <a:spLocks noChangeArrowheads="1"/>
          </p:cNvSpPr>
          <p:nvPr/>
        </p:nvSpPr>
        <p:spPr bwMode="auto">
          <a:xfrm>
            <a:off x="2411413" y="3500438"/>
            <a:ext cx="1655762" cy="519112"/>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800" smtClean="0">
                <a:solidFill>
                  <a:srgbClr val="000000"/>
                </a:solidFill>
                <a:latin typeface="Comic Sans MS" pitchFamily="66" charset="0"/>
              </a:rPr>
              <a:t>p</a:t>
            </a:r>
            <a:r>
              <a:rPr lang="el-GR" sz="2400" baseline="-25000" smtClean="0">
                <a:solidFill>
                  <a:srgbClr val="000000"/>
                </a:solidFill>
                <a:latin typeface="Comic Sans MS" pitchFamily="66" charset="0"/>
              </a:rPr>
              <a:t>Γ</a:t>
            </a:r>
            <a:r>
              <a:rPr lang="el-GR" sz="2800" baseline="-25000" smtClean="0">
                <a:solidFill>
                  <a:srgbClr val="000000"/>
                </a:solidFill>
                <a:latin typeface="Comic Sans MS" pitchFamily="66" charset="0"/>
              </a:rPr>
              <a:t>  </a:t>
            </a:r>
            <a:r>
              <a:rPr lang="el-GR" sz="2800" smtClean="0">
                <a:solidFill>
                  <a:srgbClr val="000000"/>
                </a:solidFill>
                <a:latin typeface="Comic Sans MS" pitchFamily="66" charset="0"/>
              </a:rPr>
              <a:t>= </a:t>
            </a:r>
            <a:r>
              <a:rPr lang="en-US" sz="2800" smtClean="0">
                <a:solidFill>
                  <a:srgbClr val="000000"/>
                </a:solidFill>
                <a:latin typeface="Comic Sans MS" pitchFamily="66" charset="0"/>
              </a:rPr>
              <a:t>p</a:t>
            </a:r>
            <a:r>
              <a:rPr lang="el-GR" sz="2000" baseline="-25000" smtClean="0">
                <a:solidFill>
                  <a:srgbClr val="000000"/>
                </a:solidFill>
                <a:latin typeface="Comic Sans MS" pitchFamily="66" charset="0"/>
              </a:rPr>
              <a:t>Δ</a:t>
            </a:r>
          </a:p>
        </p:txBody>
      </p:sp>
      <p:sp>
        <p:nvSpPr>
          <p:cNvPr id="10252" name="Rectangle 12"/>
          <p:cNvSpPr>
            <a:spLocks noChangeArrowheads="1"/>
          </p:cNvSpPr>
          <p:nvPr/>
        </p:nvSpPr>
        <p:spPr bwMode="auto">
          <a:xfrm>
            <a:off x="2268538" y="4652963"/>
            <a:ext cx="2879725" cy="579437"/>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3200" smtClean="0">
                <a:solidFill>
                  <a:srgbClr val="000000"/>
                </a:solidFill>
                <a:latin typeface="Comic Sans MS" pitchFamily="66" charset="0"/>
              </a:rPr>
              <a:t>F</a:t>
            </a:r>
            <a:r>
              <a:rPr lang="en-US" sz="2400" baseline="-25000" smtClean="0">
                <a:solidFill>
                  <a:srgbClr val="000000"/>
                </a:solidFill>
                <a:latin typeface="Comic Sans MS" pitchFamily="66" charset="0"/>
              </a:rPr>
              <a:t>1</a:t>
            </a:r>
            <a:r>
              <a:rPr lang="en-US" sz="3200" smtClean="0">
                <a:solidFill>
                  <a:srgbClr val="000000"/>
                </a:solidFill>
                <a:latin typeface="Comic Sans MS" pitchFamily="66" charset="0"/>
              </a:rPr>
              <a:t>/A</a:t>
            </a:r>
            <a:r>
              <a:rPr lang="en-US" sz="2400" baseline="-25000" smtClean="0">
                <a:solidFill>
                  <a:srgbClr val="000000"/>
                </a:solidFill>
                <a:latin typeface="Comic Sans MS" pitchFamily="66" charset="0"/>
              </a:rPr>
              <a:t>1</a:t>
            </a:r>
            <a:r>
              <a:rPr lang="en-US" sz="2400" smtClean="0">
                <a:solidFill>
                  <a:srgbClr val="000000"/>
                </a:solidFill>
                <a:latin typeface="Comic Sans MS" pitchFamily="66" charset="0"/>
              </a:rPr>
              <a:t> </a:t>
            </a:r>
            <a:r>
              <a:rPr lang="en-US" sz="3200" smtClean="0">
                <a:solidFill>
                  <a:srgbClr val="000000"/>
                </a:solidFill>
                <a:latin typeface="Comic Sans MS" pitchFamily="66" charset="0"/>
              </a:rPr>
              <a:t>= F</a:t>
            </a:r>
            <a:r>
              <a:rPr lang="en-US" sz="2400" baseline="-25000" smtClean="0">
                <a:solidFill>
                  <a:srgbClr val="000000"/>
                </a:solidFill>
                <a:latin typeface="Comic Sans MS" pitchFamily="66" charset="0"/>
              </a:rPr>
              <a:t>2</a:t>
            </a:r>
            <a:r>
              <a:rPr lang="en-US" sz="3200" smtClean="0">
                <a:solidFill>
                  <a:srgbClr val="000000"/>
                </a:solidFill>
                <a:latin typeface="Comic Sans MS" pitchFamily="66" charset="0"/>
              </a:rPr>
              <a:t>/A</a:t>
            </a:r>
            <a:r>
              <a:rPr lang="en-US" sz="2400" baseline="-25000" smtClean="0">
                <a:solidFill>
                  <a:srgbClr val="000000"/>
                </a:solidFill>
                <a:latin typeface="Comic Sans MS" pitchFamily="66" charset="0"/>
              </a:rPr>
              <a:t>2</a:t>
            </a:r>
            <a:endParaRPr lang="el-GR" sz="2400" baseline="-25000" smtClean="0">
              <a:solidFill>
                <a:srgbClr val="000000"/>
              </a:solidFill>
              <a:latin typeface="Comic Sans MS" pitchFamily="66" charset="0"/>
            </a:endParaRPr>
          </a:p>
        </p:txBody>
      </p:sp>
      <p:sp>
        <p:nvSpPr>
          <p:cNvPr id="10253" name="Rectangle 13"/>
          <p:cNvSpPr>
            <a:spLocks noChangeArrowheads="1"/>
          </p:cNvSpPr>
          <p:nvPr/>
        </p:nvSpPr>
        <p:spPr bwMode="auto">
          <a:xfrm>
            <a:off x="2484438" y="4149725"/>
            <a:ext cx="935037" cy="3667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άρα </a:t>
            </a:r>
          </a:p>
        </p:txBody>
      </p:sp>
      <p:sp>
        <p:nvSpPr>
          <p:cNvPr id="10254" name="Rectangle 14"/>
          <p:cNvSpPr>
            <a:spLocks noChangeArrowheads="1"/>
          </p:cNvSpPr>
          <p:nvPr/>
        </p:nvSpPr>
        <p:spPr bwMode="auto">
          <a:xfrm>
            <a:off x="3132138" y="404813"/>
            <a:ext cx="863600" cy="396875"/>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000" smtClean="0">
                <a:solidFill>
                  <a:srgbClr val="000000"/>
                </a:solidFill>
                <a:latin typeface="Comic Sans MS" pitchFamily="66" charset="0"/>
              </a:rPr>
              <a:t>F</a:t>
            </a:r>
            <a:r>
              <a:rPr lang="en-US" sz="2000" baseline="-25000" smtClean="0">
                <a:solidFill>
                  <a:srgbClr val="000000"/>
                </a:solidFill>
                <a:latin typeface="Comic Sans MS" pitchFamily="66" charset="0"/>
              </a:rPr>
              <a:t>2</a:t>
            </a:r>
            <a:endParaRPr lang="el-GR" sz="2000" baseline="-25000" smtClean="0">
              <a:solidFill>
                <a:srgbClr val="000000"/>
              </a:solidFill>
              <a:latin typeface="Comic Sans MS" pitchFamily="66" charset="0"/>
            </a:endParaRPr>
          </a:p>
        </p:txBody>
      </p:sp>
      <p:sp>
        <p:nvSpPr>
          <p:cNvPr id="10255" name="Rectangle 15"/>
          <p:cNvSpPr>
            <a:spLocks noChangeArrowheads="1"/>
          </p:cNvSpPr>
          <p:nvPr/>
        </p:nvSpPr>
        <p:spPr bwMode="auto">
          <a:xfrm>
            <a:off x="971550" y="620713"/>
            <a:ext cx="576263" cy="396875"/>
          </a:xfrm>
          <a:prstGeom prst="rect">
            <a:avLst/>
          </a:prstGeom>
          <a:noFill/>
          <a:ln w="9525">
            <a:noFill/>
            <a:miter lim="800000"/>
            <a:headEnd/>
            <a:tailEnd/>
          </a:ln>
        </p:spPr>
        <p:txBody>
          <a:bodyPr anchor="ctr">
            <a:spAutoFit/>
          </a:bodyPr>
          <a:lstStyle/>
          <a:p>
            <a:pPr algn="ctr" fontAlgn="base">
              <a:spcBef>
                <a:spcPct val="0"/>
              </a:spcBef>
              <a:spcAft>
                <a:spcPct val="0"/>
              </a:spcAft>
            </a:pPr>
            <a:r>
              <a:rPr lang="en-US" sz="2000" smtClean="0">
                <a:solidFill>
                  <a:srgbClr val="000000"/>
                </a:solidFill>
                <a:latin typeface="Comic Sans MS" pitchFamily="66" charset="0"/>
              </a:rPr>
              <a:t>F</a:t>
            </a:r>
            <a:r>
              <a:rPr lang="en-US" sz="2000" baseline="-25000" smtClean="0">
                <a:solidFill>
                  <a:srgbClr val="000000"/>
                </a:solidFill>
                <a:latin typeface="Comic Sans MS" pitchFamily="66" charset="0"/>
              </a:rPr>
              <a:t>1</a:t>
            </a:r>
            <a:endParaRPr lang="el-GR" sz="2000" baseline="-25000" smtClean="0">
              <a:solidFill>
                <a:srgbClr val="000000"/>
              </a:solidFill>
              <a:latin typeface="Comic Sans MS" pitchFamily="66" charset="0"/>
            </a:endParaRPr>
          </a:p>
        </p:txBody>
      </p:sp>
      <p:sp>
        <p:nvSpPr>
          <p:cNvPr id="10256" name="Rectangle 16"/>
          <p:cNvSpPr>
            <a:spLocks noChangeArrowheads="1"/>
          </p:cNvSpPr>
          <p:nvPr/>
        </p:nvSpPr>
        <p:spPr bwMode="auto">
          <a:xfrm>
            <a:off x="4427538" y="3500438"/>
            <a:ext cx="4321175" cy="1465262"/>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Αν φτιάξουμε δηλαδή μια τέτοια διάταξη θα μπορούμε να ασκούμε μια δύναμη στο μικρό έμβολο και στο μεγάλο έμβολο να «εμφανίζεται» μια δύναμη πολύ μεγαλύτερη</a:t>
            </a:r>
          </a:p>
        </p:txBody>
      </p:sp>
      <p:sp>
        <p:nvSpPr>
          <p:cNvPr id="10257" name="Rectangle 17"/>
          <p:cNvSpPr>
            <a:spLocks noChangeArrowheads="1"/>
          </p:cNvSpPr>
          <p:nvPr/>
        </p:nvSpPr>
        <p:spPr bwMode="auto">
          <a:xfrm>
            <a:off x="5076825" y="5229225"/>
            <a:ext cx="3455988" cy="915988"/>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Πρόκειται για έναν εκπληκτικό ΠΟΛΛΑΠΛΑΣΙΑΣΤΗ ΔΥΝΑΜΗΣ</a:t>
            </a:r>
          </a:p>
        </p:txBody>
      </p:sp>
      <p:sp>
        <p:nvSpPr>
          <p:cNvPr id="10258" name="Rectangle 18"/>
          <p:cNvSpPr>
            <a:spLocks noChangeArrowheads="1"/>
          </p:cNvSpPr>
          <p:nvPr/>
        </p:nvSpPr>
        <p:spPr bwMode="auto">
          <a:xfrm>
            <a:off x="5148263" y="6165850"/>
            <a:ext cx="3455987" cy="366713"/>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 το ΥΔΡΑΥΛΙΚΟ ΠΙΕΣΤΗΡΙΟ</a:t>
            </a:r>
          </a:p>
        </p:txBody>
      </p:sp>
      <p:pic>
        <p:nvPicPr>
          <p:cNvPr id="10259" name="Picture 19" descr="all5"/>
          <p:cNvPicPr>
            <a:picLocks noChangeAspect="1" noChangeArrowheads="1"/>
          </p:cNvPicPr>
          <p:nvPr/>
        </p:nvPicPr>
        <p:blipFill>
          <a:blip r:embed="rId3" cstate="print"/>
          <a:srcRect l="63423" t="24686" r="2538" b="23143"/>
          <a:stretch>
            <a:fillRect/>
          </a:stretch>
        </p:blipFill>
        <p:spPr bwMode="auto">
          <a:xfrm>
            <a:off x="7943850" y="260350"/>
            <a:ext cx="903288" cy="1139825"/>
          </a:xfrm>
          <a:prstGeom prst="rect">
            <a:avLst/>
          </a:prstGeom>
          <a:solidFill>
            <a:schemeClr val="bg1"/>
          </a:solidFill>
          <a:ln w="9525">
            <a:solidFill>
              <a:schemeClr val="bg1"/>
            </a:solidFill>
            <a:miter lim="800000"/>
            <a:headEnd/>
            <a:tailEnd/>
          </a:ln>
        </p:spPr>
      </p:pic>
      <p:pic>
        <p:nvPicPr>
          <p:cNvPr id="10260" name="Picture 20" descr="hstfig5"/>
          <p:cNvPicPr>
            <a:picLocks noChangeAspect="1" noChangeArrowheads="1"/>
          </p:cNvPicPr>
          <p:nvPr/>
        </p:nvPicPr>
        <p:blipFill>
          <a:blip r:embed="rId4" cstate="print"/>
          <a:srcRect/>
          <a:stretch>
            <a:fillRect/>
          </a:stretch>
        </p:blipFill>
        <p:spPr bwMode="auto">
          <a:xfrm>
            <a:off x="4140200" y="5445125"/>
            <a:ext cx="809625" cy="962025"/>
          </a:xfrm>
          <a:prstGeom prst="rect">
            <a:avLst/>
          </a:prstGeom>
          <a:noFill/>
          <a:ln w="9525">
            <a:noFill/>
            <a:miter lim="800000"/>
            <a:headEnd/>
            <a:tailEnd/>
          </a:ln>
        </p:spPr>
      </p:pic>
      <p:sp>
        <p:nvSpPr>
          <p:cNvPr id="10261" name="Rectangle 21"/>
          <p:cNvSpPr>
            <a:spLocks noChangeArrowheads="1"/>
          </p:cNvSpPr>
          <p:nvPr/>
        </p:nvSpPr>
        <p:spPr bwMode="auto">
          <a:xfrm>
            <a:off x="4500563" y="2349500"/>
            <a:ext cx="4321175" cy="641350"/>
          </a:xfrm>
          <a:prstGeom prst="rect">
            <a:avLst/>
          </a:prstGeom>
          <a:noFill/>
          <a:ln w="9525">
            <a:noFill/>
            <a:miter lim="800000"/>
            <a:headEnd/>
            <a:tailEnd/>
          </a:ln>
        </p:spPr>
        <p:txBody>
          <a:bodyPr anchor="ctr">
            <a:spAutoFit/>
          </a:bodyPr>
          <a:lstStyle/>
          <a:p>
            <a:pPr algn="ctr" fontAlgn="base">
              <a:spcBef>
                <a:spcPct val="0"/>
              </a:spcBef>
              <a:spcAft>
                <a:spcPct val="0"/>
              </a:spcAft>
            </a:pPr>
            <a:r>
              <a:rPr lang="el-GR" smtClean="0">
                <a:solidFill>
                  <a:srgbClr val="000000"/>
                </a:solidFill>
                <a:latin typeface="Comic Sans MS" pitchFamily="66" charset="0"/>
              </a:rPr>
              <a:t>θα είναι μεγαλύτερη από την αντίστοιχη δύναμη στο μικρό έμβολο </a:t>
            </a:r>
          </a:p>
        </p:txBody>
      </p:sp>
      <p:pic>
        <p:nvPicPr>
          <p:cNvPr id="10262" name="Picture 22" descr="Motor Animation"/>
          <p:cNvPicPr>
            <a:picLocks noChangeAspect="1" noChangeArrowheads="1" noCrop="1"/>
          </p:cNvPicPr>
          <p:nvPr/>
        </p:nvPicPr>
        <p:blipFill>
          <a:blip r:embed="rId5" cstate="print"/>
          <a:srcRect/>
          <a:stretch>
            <a:fillRect/>
          </a:stretch>
        </p:blipFill>
        <p:spPr bwMode="auto">
          <a:xfrm>
            <a:off x="539750" y="3573463"/>
            <a:ext cx="1433513" cy="3041650"/>
          </a:xfrm>
          <a:prstGeom prst="rect">
            <a:avLst/>
          </a:prstGeom>
          <a:noFill/>
          <a:ln w="9525">
            <a:noFill/>
            <a:miter lim="800000"/>
            <a:headEnd/>
            <a:tailEnd/>
          </a:ln>
        </p:spPr>
      </p:pic>
      <p:sp>
        <p:nvSpPr>
          <p:cNvPr id="15383" name="Rectangle 23"/>
          <p:cNvSpPr>
            <a:spLocks noChangeArrowheads="1"/>
          </p:cNvSpPr>
          <p:nvPr/>
        </p:nvSpPr>
        <p:spPr bwMode="auto">
          <a:xfrm>
            <a:off x="468313" y="404813"/>
            <a:ext cx="647700" cy="431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5384" name="Rectangle 24"/>
          <p:cNvSpPr>
            <a:spLocks noChangeArrowheads="1"/>
          </p:cNvSpPr>
          <p:nvPr/>
        </p:nvSpPr>
        <p:spPr bwMode="auto">
          <a:xfrm>
            <a:off x="2339975" y="0"/>
            <a:ext cx="1079500" cy="62071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0265" name="AutoShape 25"/>
          <p:cNvSpPr>
            <a:spLocks noChangeArrowheads="1"/>
          </p:cNvSpPr>
          <p:nvPr/>
        </p:nvSpPr>
        <p:spPr bwMode="auto">
          <a:xfrm>
            <a:off x="2700338" y="260350"/>
            <a:ext cx="720725" cy="836613"/>
          </a:xfrm>
          <a:prstGeom prst="downArrow">
            <a:avLst>
              <a:gd name="adj1" fmla="val 50000"/>
              <a:gd name="adj2" fmla="val 29020"/>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0266" name="AutoShape 26"/>
          <p:cNvSpPr>
            <a:spLocks noChangeArrowheads="1"/>
          </p:cNvSpPr>
          <p:nvPr/>
        </p:nvSpPr>
        <p:spPr bwMode="auto">
          <a:xfrm>
            <a:off x="755650" y="620713"/>
            <a:ext cx="287338" cy="431800"/>
          </a:xfrm>
          <a:prstGeom prst="downArrow">
            <a:avLst>
              <a:gd name="adj1" fmla="val 50000"/>
              <a:gd name="adj2" fmla="val 37569"/>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2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2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0258"/>
                                        </p:tgtEl>
                                        <p:attrNameLst>
                                          <p:attrName>style.visibility</p:attrName>
                                        </p:attrNameLst>
                                      </p:cBhvr>
                                      <p:to>
                                        <p:strVal val="visible"/>
                                      </p:to>
                                    </p:set>
                                    <p:animEffect transition="in" filter="circle(in)">
                                      <p:cBhvr>
                                        <p:cTn id="71" dur="2000"/>
                                        <p:tgtEl>
                                          <p:spTgt spid="1025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0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250" grpId="0"/>
      <p:bldP spid="10251" grpId="0"/>
      <p:bldP spid="10252" grpId="0"/>
      <p:bldP spid="10253" grpId="0"/>
      <p:bldP spid="10254" grpId="0"/>
      <p:bldP spid="10255" grpId="0"/>
      <p:bldP spid="10256" grpId="0"/>
      <p:bldP spid="10257" grpId="0"/>
      <p:bldP spid="10258" grpId="0"/>
      <p:bldP spid="10261" grpId="0"/>
      <p:bldP spid="10265" grpId="0" animBg="1"/>
      <p:bldP spid="10266"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754</Words>
  <Application>Microsoft Office PowerPoint</Application>
  <PresentationFormat>Προβολή στην οθόνη (4:3)</PresentationFormat>
  <Paragraphs>98</Paragraphs>
  <Slides>22</Slides>
  <Notes>2</Notes>
  <HiddenSlides>0</HiddenSlides>
  <MMClips>0</MMClips>
  <ScaleCrop>false</ScaleCrop>
  <HeadingPairs>
    <vt:vector size="6" baseType="variant">
      <vt:variant>
        <vt:lpstr>Θέμα</vt:lpstr>
      </vt:variant>
      <vt:variant>
        <vt:i4>7</vt:i4>
      </vt:variant>
      <vt:variant>
        <vt:lpstr>Ενσωματωμένοι διακομιστές OLE</vt:lpstr>
      </vt:variant>
      <vt:variant>
        <vt:i4>1</vt:i4>
      </vt:variant>
      <vt:variant>
        <vt:lpstr>Τίτλοι διαφανειών</vt:lpstr>
      </vt:variant>
      <vt:variant>
        <vt:i4>22</vt:i4>
      </vt:variant>
    </vt:vector>
  </HeadingPairs>
  <TitlesOfParts>
    <vt:vector size="30" baseType="lpstr">
      <vt:lpstr>Θέμα του Office</vt:lpstr>
      <vt:lpstr>Default Design</vt:lpstr>
      <vt:lpstr>1_Default Design</vt:lpstr>
      <vt:lpstr>2_Default Design</vt:lpstr>
      <vt:lpstr>3_Default Design</vt:lpstr>
      <vt:lpstr>4_Default Design</vt:lpstr>
      <vt:lpstr>5_Default Design</vt:lpstr>
      <vt:lpstr>Clip</vt:lpstr>
      <vt:lpstr>Διαφάνεια 1</vt:lpstr>
      <vt:lpstr>Διαφάνεια 2</vt:lpstr>
      <vt:lpstr>Διαφάνεια 3</vt:lpstr>
      <vt:lpstr>Διαφάνεια 4</vt:lpstr>
      <vt:lpstr>Διαφάνεια 5</vt:lpstr>
      <vt:lpstr>Διαφάνεια 6</vt:lpstr>
      <vt:lpstr>Διαφάνεια 7</vt:lpstr>
      <vt:lpstr>Η Αρχή του Πασκάλ</vt:lpstr>
      <vt:lpstr>Διαφάνεια 9</vt:lpstr>
      <vt:lpstr>Διαφάνεια 10</vt:lpstr>
      <vt:lpstr>Διαφάνεια 11</vt:lpstr>
      <vt:lpstr>Διαφάνεια 12</vt:lpstr>
      <vt:lpstr>Εφαρμογές της αρχής του Pascal</vt:lpstr>
      <vt:lpstr>Διαφάνεια 14</vt:lpstr>
      <vt:lpstr>Διαφάνεια 15</vt:lpstr>
      <vt:lpstr>Διαφάνεια 16</vt:lpstr>
      <vt:lpstr>Εφαρμογές της αρχής του Pascal</vt:lpstr>
      <vt:lpstr>Διαφάνεια 18</vt:lpstr>
      <vt:lpstr>Διαφάνεια 19</vt:lpstr>
      <vt:lpstr>Εφάρμοσε τις γνώσεις σου και γράψε τεκμηριωμένες απαντήσεις για τις ερωτήσεις που ακολουθούν  </vt:lpstr>
      <vt:lpstr>Εφάρμοσε τις γνώσεις σου και γράψε τεκμηριωμένες απαντήσεις για τις ερωτήσεις που ακολουθούν  </vt:lpstr>
      <vt:lpstr>Διαφάνεια 22</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Το όνομα χρήστη σας</cp:lastModifiedBy>
  <cp:revision>14</cp:revision>
  <dcterms:created xsi:type="dcterms:W3CDTF">2020-02-09T20:20:03Z</dcterms:created>
  <dcterms:modified xsi:type="dcterms:W3CDTF">2020-02-09T21:37:31Z</dcterms:modified>
</cp:coreProperties>
</file>