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53"/>
  </p:notesMasterIdLst>
  <p:sldIdLst>
    <p:sldId id="258" r:id="rId16"/>
    <p:sldId id="259" r:id="rId17"/>
    <p:sldId id="260" r:id="rId18"/>
    <p:sldId id="261" r:id="rId19"/>
    <p:sldId id="281" r:id="rId20"/>
    <p:sldId id="262" r:id="rId21"/>
    <p:sldId id="276" r:id="rId22"/>
    <p:sldId id="277" r:id="rId23"/>
    <p:sldId id="282" r:id="rId24"/>
    <p:sldId id="283" r:id="rId25"/>
    <p:sldId id="278" r:id="rId26"/>
    <p:sldId id="279" r:id="rId27"/>
    <p:sldId id="263" r:id="rId28"/>
    <p:sldId id="264" r:id="rId29"/>
    <p:sldId id="265" r:id="rId30"/>
    <p:sldId id="266" r:id="rId31"/>
    <p:sldId id="267" r:id="rId32"/>
    <p:sldId id="268" r:id="rId33"/>
    <p:sldId id="291" r:id="rId34"/>
    <p:sldId id="269" r:id="rId35"/>
    <p:sldId id="270" r:id="rId36"/>
    <p:sldId id="292" r:id="rId37"/>
    <p:sldId id="293" r:id="rId38"/>
    <p:sldId id="272" r:id="rId39"/>
    <p:sldId id="295" r:id="rId40"/>
    <p:sldId id="286" r:id="rId41"/>
    <p:sldId id="280" r:id="rId42"/>
    <p:sldId id="273" r:id="rId43"/>
    <p:sldId id="274" r:id="rId44"/>
    <p:sldId id="287" r:id="rId45"/>
    <p:sldId id="288" r:id="rId46"/>
    <p:sldId id="289" r:id="rId47"/>
    <p:sldId id="290" r:id="rId48"/>
    <p:sldId id="275" r:id="rId49"/>
    <p:sldId id="284" r:id="rId50"/>
    <p:sldId id="285" r:id="rId51"/>
    <p:sldId id="294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84F5D-8C50-4251-93D4-2BDB06DEFB15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2595-16A7-4FD1-8A2E-C37B3E591E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Η ΑΤΜΟΣΦΑΙΡΙΚΗ ΠΙΕΣΗ</a:t>
            </a:r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804927-48F8-43DA-96A0-FABB86347AA6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00DF81-B8BA-4E2F-BDA6-5FD788B51B25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B012E-FE3C-41D8-8BB7-1DD53ED1B972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l-GR" dirty="0" smtClean="0"/>
              <a:t>Πως λειτουργεί…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</a:t>
            </a:r>
            <a:r>
              <a:rPr lang="el-GR" baseline="0" dirty="0" smtClean="0"/>
              <a:t> βαρόμετρα  μας βοηθάνε να βρούμε σε ποιο ύψος βρισκόμαστε.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2595-16A7-4FD1-8A2E-C37B3E591EB5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Πως</a:t>
            </a:r>
            <a:r>
              <a:rPr lang="el-GR" baseline="0" dirty="0" smtClean="0"/>
              <a:t> πίνουμε με το καλαμάκι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2595-16A7-4FD1-8A2E-C37B3E591EB5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mtClean="0"/>
              <a:t>ΤΟ ΤΡΥΠΙΟ ΜΠΟΥΚΑΛΙ</a:t>
            </a:r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1A7C1A-1DAC-4190-9C9A-6F5DB7B0A5EC}" type="slidenum">
              <a:rPr lang="el-GR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Πως μπορούμε με</a:t>
            </a:r>
            <a:r>
              <a:rPr lang="el-GR" baseline="0" dirty="0" smtClean="0"/>
              <a:t> ένα πείραμα να δείξουμε ότι ο αέρας έχει βάρος;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2595-16A7-4FD1-8A2E-C37B3E591EB5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BFA8-9AC5-440C-8FE2-089BD3568F3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BFBE-C28F-4045-B04D-DF5FBA4DA6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8E25-2131-479F-A116-EC1ED99EA17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A7C3-BA24-4855-BB3B-746FA1FE8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1989-FE01-4F17-9ED9-58E47EC3FCB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41-E91F-4897-93BD-01BE9981E70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CFBA-AD95-4705-A5D9-CAE677ACE35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7A0B-77F2-4853-AC75-F258365A9A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E543-4BFF-4F7E-BE2A-B73FB53E68F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DD65-471D-4C0A-A3D1-F382A6BB57C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99F4-E5AF-4A42-814F-2B86CECEE4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53D83-2D61-408A-A774-7B80EA303EC8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DAED-4FBD-4CEE-9318-6A97201F778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25D8-B166-4E96-9930-9F2144C4221A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BINTEO/Metafora%20neroy%20me%20trypio%20mpoykali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Ορθογώνιο"/>
          <p:cNvSpPr>
            <a:spLocks noChangeArrowheads="1"/>
          </p:cNvSpPr>
          <p:nvPr/>
        </p:nvSpPr>
        <p:spPr bwMode="auto">
          <a:xfrm>
            <a:off x="2699792" y="2420888"/>
            <a:ext cx="383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/>
              <a:t>Η ΑΤΜΟΣΦΑΙΡΙΚΗ ΠΙΕΣΗ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547664" y="1484784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και το άλλο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11560" y="2204864"/>
            <a:ext cx="795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ένα εξαιρετικό υλικό με το οποίο οι Ιταλοί τεχνίτες της εποχής μπορούσαν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να φτιάχνουν διαφανείς σωλήνες,</a:t>
            </a:r>
            <a:r>
              <a:rPr lang="el-GR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σφραγισμένους στο ένα  άκρο 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283968" y="3573016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 το </a:t>
            </a:r>
            <a:r>
              <a:rPr lang="el-GR" b="1" dirty="0" smtClean="0">
                <a:solidFill>
                  <a:srgbClr val="000000"/>
                </a:solidFill>
                <a:latin typeface="Century Gothic" pitchFamily="34" charset="0"/>
              </a:rPr>
              <a:t>ΓΥΑΛΙ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2388"/>
            <a:ext cx="5795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Η φαεινή ιδέα ήταν αντί για νερό να χρησιμοποιήσει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ΥΔΡΑΡΓΥΡΟ.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Αναζήτησε μια ποσότητα και τη βρήκε.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Έβαλε λίγο σε ένα μικρό κυπελλάκι</a:t>
            </a: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8313" y="2349500"/>
            <a:ext cx="554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και - αναστρέφοντάς τον - τον βύθισε στο  κύπελλο με τη μικρή ποσότητα υδραργύρου</a:t>
            </a:r>
            <a:r>
              <a:rPr lang="el-GR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341438"/>
            <a:ext cx="5580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και στη συνέχεια γέμισε με υδράργυρο έναν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 - κλειστό στο ένα άκρο -  ΓΥΑΛΙΝΟ  σωλήνα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τον οποίο είχε παραγγείλει</a:t>
            </a:r>
            <a:endParaRPr lang="el-GR" smtClean="0">
              <a:solidFill>
                <a:srgbClr val="000000"/>
              </a:solidFill>
            </a:endParaRPr>
          </a:p>
        </p:txBody>
      </p:sp>
      <p:pic>
        <p:nvPicPr>
          <p:cNvPr id="6149" name="Picture 5" descr="토리첼리의 실험"/>
          <p:cNvPicPr>
            <a:picLocks noChangeAspect="1" noChangeArrowheads="1"/>
          </p:cNvPicPr>
          <p:nvPr/>
        </p:nvPicPr>
        <p:blipFill>
          <a:blip r:embed="rId2" cstate="print"/>
          <a:srcRect r="80745"/>
          <a:stretch>
            <a:fillRect/>
          </a:stretch>
        </p:blipFill>
        <p:spPr bwMode="auto">
          <a:xfrm>
            <a:off x="6156325" y="2060575"/>
            <a:ext cx="11049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토리첼리의 실험"/>
          <p:cNvPicPr>
            <a:picLocks noChangeAspect="1" noChangeArrowheads="1"/>
          </p:cNvPicPr>
          <p:nvPr/>
        </p:nvPicPr>
        <p:blipFill>
          <a:blip r:embed="rId2" cstate="print"/>
          <a:srcRect l="22334" r="57552" b="6689"/>
          <a:stretch>
            <a:fillRect/>
          </a:stretch>
        </p:blipFill>
        <p:spPr bwMode="auto">
          <a:xfrm>
            <a:off x="7667625" y="2133600"/>
            <a:ext cx="1103313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historTorricelli1"/>
          <p:cNvPicPr>
            <a:picLocks noChangeAspect="1" noChangeArrowheads="1"/>
          </p:cNvPicPr>
          <p:nvPr/>
        </p:nvPicPr>
        <p:blipFill>
          <a:blip r:embed="rId3" cstate="print"/>
          <a:srcRect b="37796"/>
          <a:stretch>
            <a:fillRect/>
          </a:stretch>
        </p:blipFill>
        <p:spPr bwMode="auto">
          <a:xfrm>
            <a:off x="179388" y="5516563"/>
            <a:ext cx="1182687" cy="1103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403350" y="3141663"/>
            <a:ext cx="3384550" cy="2590800"/>
          </a:xfrm>
          <a:prstGeom prst="cloudCallout">
            <a:avLst>
              <a:gd name="adj1" fmla="val -58449"/>
              <a:gd name="adj2" fmla="val 58685"/>
            </a:avLst>
          </a:prstGeom>
          <a:solidFill>
            <a:srgbClr val="DDDDDD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547813" y="3500438"/>
            <a:ext cx="28463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600" b="1" dirty="0">
                <a:solidFill>
                  <a:srgbClr val="2D2D8A">
                    <a:lumMod val="75000"/>
                  </a:srgbClr>
                </a:solidFill>
                <a:latin typeface="Courier New" pitchFamily="49" charset="0"/>
              </a:rPr>
              <a:t>έχω πιστέψει ότι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600" b="1" dirty="0">
                <a:solidFill>
                  <a:srgbClr val="2D2D8A">
                    <a:lumMod val="75000"/>
                  </a:srgbClr>
                </a:solidFill>
                <a:latin typeface="Courier New" pitchFamily="49" charset="0"/>
              </a:rPr>
              <a:t>ο υδράργυρος ΘΑ ΚΑΤΕΒΕΙ και ότι πάνω  από την επιφάνειά του θα δημιουργηθεί ΚΕΝΟ</a:t>
            </a:r>
          </a:p>
        </p:txBody>
      </p:sp>
      <p:pic>
        <p:nvPicPr>
          <p:cNvPr id="6154" name="Picture 10" descr="토리첼리의 실험"/>
          <p:cNvPicPr>
            <a:picLocks noChangeAspect="1" noChangeArrowheads="1"/>
          </p:cNvPicPr>
          <p:nvPr/>
        </p:nvPicPr>
        <p:blipFill>
          <a:blip r:embed="rId2" cstate="print"/>
          <a:srcRect l="22334" t="86293" r="56693" b="6689"/>
          <a:stretch>
            <a:fillRect/>
          </a:stretch>
        </p:blipFill>
        <p:spPr bwMode="auto">
          <a:xfrm>
            <a:off x="4859338" y="5805488"/>
            <a:ext cx="12954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003800" y="5013325"/>
            <a:ext cx="79216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011863" y="3573463"/>
            <a:ext cx="64770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243888" y="1844675"/>
            <a:ext cx="649287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003800" y="6092825"/>
            <a:ext cx="5762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52" grpId="0" animBg="1"/>
      <p:bldP spid="6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5975350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Comic Sans MS"/>
              </a:rPr>
              <a:t>και ο υδράργυρος,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Comic Sans MS"/>
              </a:rPr>
              <a:t>μέσα στον γυάλινο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Comic Sans MS"/>
              </a:rPr>
              <a:t>κλειστό σωλήνα, 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971550" y="3933825"/>
            <a:ext cx="7272338" cy="251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Comic Sans MS"/>
              </a:rPr>
              <a:t>ΚΑΤΕΒΗΚΕ</a:t>
            </a:r>
          </a:p>
        </p:txBody>
      </p:sp>
      <p:pic>
        <p:nvPicPr>
          <p:cNvPr id="7172" name="Picture 4" descr="historTorricelli1"/>
          <p:cNvPicPr>
            <a:picLocks noChangeAspect="1" noChangeArrowheads="1"/>
          </p:cNvPicPr>
          <p:nvPr/>
        </p:nvPicPr>
        <p:blipFill>
          <a:blip r:embed="rId2" cstate="print"/>
          <a:srcRect t="5040" b="37796"/>
          <a:stretch>
            <a:fillRect/>
          </a:stretch>
        </p:blipFill>
        <p:spPr bwMode="auto">
          <a:xfrm>
            <a:off x="539750" y="2797175"/>
            <a:ext cx="1182688" cy="1014413"/>
          </a:xfrm>
          <a:prstGeom prst="rect">
            <a:avLst/>
          </a:prstGeom>
          <a:solidFill>
            <a:srgbClr val="CC00FF"/>
          </a:solidFill>
          <a:ln w="9525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50825" y="1196975"/>
            <a:ext cx="1296988" cy="1223963"/>
          </a:xfrm>
          <a:prstGeom prst="cloudCallout">
            <a:avLst>
              <a:gd name="adj1" fmla="val 13282"/>
              <a:gd name="adj2" fmla="val 86315"/>
            </a:avLst>
          </a:prstGeom>
          <a:solidFill>
            <a:schemeClr val="bg1"/>
          </a:solidFill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8313" y="1481138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smtClean="0">
                <a:solidFill>
                  <a:srgbClr val="CC00FF"/>
                </a:solidFill>
                <a:latin typeface="Comic Sans MS" pitchFamily="66" charset="0"/>
              </a:rPr>
              <a:t>! ! !.</a:t>
            </a:r>
            <a:r>
              <a:rPr lang="el-GR" sz="280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3" grpId="0" animBg="1"/>
      <p:bldP spid="71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9388" y="692150"/>
            <a:ext cx="28813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>
                <a:latin typeface="Comic Sans MS" pitchFamily="66" charset="0"/>
              </a:rPr>
              <a:t>πάνω από την ελεύθερη επιφάνειά του δημιουργήθηκε </a:t>
            </a:r>
            <a:r>
              <a:rPr lang="el-GR" b="1">
                <a:latin typeface="Comic Sans MS" pitchFamily="66" charset="0"/>
              </a:rPr>
              <a:t>ΚΕΝΟ</a:t>
            </a:r>
            <a:r>
              <a:rPr lang="el-GR">
                <a:latin typeface="Comic Sans MS" pitchFamily="66" charset="0"/>
              </a:rPr>
              <a:t>.</a:t>
            </a:r>
            <a:r>
              <a:rPr lang="el-GR"/>
              <a:t> </a:t>
            </a:r>
          </a:p>
        </p:txBody>
      </p:sp>
      <p:pic>
        <p:nvPicPr>
          <p:cNvPr id="8195" name="Picture 3" descr="토리첼리의 실험"/>
          <p:cNvPicPr>
            <a:picLocks noChangeAspect="1" noChangeArrowheads="1"/>
          </p:cNvPicPr>
          <p:nvPr/>
        </p:nvPicPr>
        <p:blipFill>
          <a:blip r:embed="rId2" cstate="print"/>
          <a:srcRect l="42949" r="39513"/>
          <a:stretch>
            <a:fillRect/>
          </a:stretch>
        </p:blipFill>
        <p:spPr bwMode="auto">
          <a:xfrm>
            <a:off x="3995738" y="404813"/>
            <a:ext cx="13684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989138"/>
            <a:ext cx="33845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>
                <a:latin typeface="Comic Sans MS" pitchFamily="66" charset="0"/>
              </a:rPr>
              <a:t>Η εκτεθειμένη στο κενό  επιφάνειά του βρέθηκε </a:t>
            </a:r>
          </a:p>
          <a:p>
            <a:pPr algn="ctr">
              <a:buFontTx/>
              <a:buChar char="-"/>
            </a:pPr>
            <a:r>
              <a:rPr lang="el-GR">
                <a:latin typeface="Arial Narrow" pitchFamily="34" charset="0"/>
              </a:rPr>
              <a:t> σε σημερινές μονάδες μήκους</a:t>
            </a:r>
            <a:r>
              <a:rPr lang="el-GR">
                <a:latin typeface="Comic Sans MS" pitchFamily="66" charset="0"/>
              </a:rPr>
              <a:t> – </a:t>
            </a:r>
          </a:p>
          <a:p>
            <a:pPr algn="ctr"/>
            <a:r>
              <a:rPr lang="el-GR">
                <a:latin typeface="Comic Sans MS" pitchFamily="66" charset="0"/>
              </a:rPr>
              <a:t>76 εκατοστά </a:t>
            </a:r>
          </a:p>
          <a:p>
            <a:pPr algn="ctr"/>
            <a:r>
              <a:rPr lang="el-GR">
                <a:latin typeface="Comic Sans MS" pitchFamily="66" charset="0"/>
              </a:rPr>
              <a:t>πάνω από την επιφάνεια του την εκτεθειμένη στον ατμοσφαιρικό αέρα</a:t>
            </a:r>
          </a:p>
        </p:txBody>
      </p:sp>
      <p:pic>
        <p:nvPicPr>
          <p:cNvPr id="8197" name="Picture 5" descr="토리첼리의 실험"/>
          <p:cNvPicPr>
            <a:picLocks noChangeAspect="1" noChangeArrowheads="1"/>
          </p:cNvPicPr>
          <p:nvPr/>
        </p:nvPicPr>
        <p:blipFill>
          <a:blip r:embed="rId2" cstate="print"/>
          <a:srcRect l="63565"/>
          <a:stretch>
            <a:fillRect/>
          </a:stretch>
        </p:blipFill>
        <p:spPr bwMode="auto">
          <a:xfrm>
            <a:off x="6156325" y="260350"/>
            <a:ext cx="273526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4508500"/>
            <a:ext cx="3960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>
                <a:latin typeface="Comic Sans MS" pitchFamily="66" charset="0"/>
              </a:rPr>
              <a:t>ακόμα κι όταν έστρεψε τον γυάλινο σωλήνα ώστε να μην είναι κατακόρυφος η υψομετρική απόσταση διατηρήθηκε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348038" y="188913"/>
            <a:ext cx="1152525" cy="1368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563938" y="11255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b="1">
                <a:latin typeface="Comic Sans MS" pitchFamily="66" charset="0"/>
              </a:rPr>
              <a:t>ΚΕΝΟ</a:t>
            </a:r>
            <a:r>
              <a:rPr lang="el-GR"/>
              <a:t> 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87900" y="4581525"/>
            <a:ext cx="985838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516688" y="260350"/>
            <a:ext cx="1511300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8027988" y="260350"/>
            <a:ext cx="86518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940425" y="4365625"/>
            <a:ext cx="504825" cy="1223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60785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>
                <a:latin typeface="Comic Sans MS" pitchFamily="66" charset="0"/>
              </a:rPr>
              <a:t>ήταν άνοιξη του 1644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8" grpId="0"/>
      <p:bldP spid="8200" grpId="0"/>
      <p:bldP spid="82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4"/>
          <p:cNvPicPr>
            <a:picLocks noChangeAspect="1" noChangeArrowheads="1"/>
          </p:cNvPicPr>
          <p:nvPr/>
        </p:nvPicPr>
        <p:blipFill>
          <a:blip r:embed="rId2" cstate="print"/>
          <a:srcRect l="17126" t="787" r="2362" b="7086"/>
          <a:stretch>
            <a:fillRect/>
          </a:stretch>
        </p:blipFill>
        <p:spPr bwMode="auto">
          <a:xfrm>
            <a:off x="6011863" y="333375"/>
            <a:ext cx="3132137" cy="5345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771775" y="1889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l-GR" smtClean="0">
                <a:solidFill>
                  <a:srgbClr val="000000"/>
                </a:solidFill>
                <a:latin typeface="Century Gothic" pitchFamily="34" charset="0"/>
              </a:rPr>
              <a:t>επιλέγουμε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365625"/>
            <a:ext cx="547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αλλά η </a:t>
            </a: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l-GR" baseline="-25000" smtClean="0">
                <a:solidFill>
                  <a:srgbClr val="000000"/>
                </a:solidFill>
                <a:latin typeface="Comic Sans MS" pitchFamily="66" charset="0"/>
              </a:rPr>
              <a:t>Γ</a:t>
            </a: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 είναι  ΙΣΗ με την ατμοσφαιρική πίεση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και η </a:t>
            </a: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l-GR" baseline="-25000" smtClean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 ίση με μηδέν.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331913" y="3357563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l-GR" sz="2400" baseline="-25000" smtClean="0">
                <a:solidFill>
                  <a:srgbClr val="000000"/>
                </a:solidFill>
                <a:latin typeface="Comic Sans MS" pitchFamily="66" charset="0"/>
              </a:rPr>
              <a:t>Β</a:t>
            </a:r>
            <a:r>
              <a:rPr lang="el-GR" sz="2400" smtClean="0">
                <a:solidFill>
                  <a:srgbClr val="000000"/>
                </a:solidFill>
                <a:latin typeface="Comic Sans MS" pitchFamily="66" charset="0"/>
              </a:rPr>
              <a:t> = </a:t>
            </a:r>
            <a:r>
              <a:rPr lang="en-US" sz="2400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l-GR" sz="2400" baseline="-25000" smtClean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el-GR" sz="2400" smtClean="0">
                <a:solidFill>
                  <a:srgbClr val="000000"/>
                </a:solidFill>
                <a:latin typeface="Comic Sans MS" pitchFamily="66" charset="0"/>
              </a:rPr>
              <a:t>+ ρ</a:t>
            </a:r>
            <a:r>
              <a:rPr lang="el-GR" sz="2400" baseline="-25000" smtClean="0">
                <a:solidFill>
                  <a:srgbClr val="000000"/>
                </a:solidFill>
                <a:latin typeface="Comic Sans MS" pitchFamily="66" charset="0"/>
              </a:rPr>
              <a:t>υδρ</a:t>
            </a:r>
            <a:r>
              <a:rPr lang="en-US" sz="2400" smtClean="0">
                <a:solidFill>
                  <a:srgbClr val="000000"/>
                </a:solidFill>
                <a:latin typeface="Comic Sans MS" pitchFamily="66" charset="0"/>
              </a:rPr>
              <a:t>gh </a:t>
            </a:r>
            <a:endParaRPr lang="el-GR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8313" y="2997200"/>
            <a:ext cx="443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omic Sans MS" pitchFamily="66" charset="0"/>
              </a:rPr>
              <a:t>Εφόσον ο  υδράργυρος είναι ΑΚΙΝΗΤΟΣ: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763713" y="3860800"/>
            <a:ext cx="110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l-GR" sz="2400" baseline="-25000" smtClean="0">
                <a:solidFill>
                  <a:srgbClr val="000000"/>
                </a:solidFill>
                <a:latin typeface="Comic Sans MS" pitchFamily="66" charset="0"/>
              </a:rPr>
              <a:t>Β</a:t>
            </a:r>
            <a:r>
              <a:rPr lang="el-GR" sz="2400" smtClean="0">
                <a:solidFill>
                  <a:srgbClr val="000000"/>
                </a:solidFill>
                <a:latin typeface="Comic Sans MS" pitchFamily="66" charset="0"/>
              </a:rPr>
              <a:t> = </a:t>
            </a:r>
            <a:r>
              <a:rPr lang="en-US" sz="2400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l-GR" sz="2400" baseline="-25000" smtClean="0">
                <a:solidFill>
                  <a:srgbClr val="000000"/>
                </a:solidFill>
                <a:latin typeface="Comic Sans MS" pitchFamily="66" charset="0"/>
              </a:rPr>
              <a:t>Γ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42988" y="4941888"/>
            <a:ext cx="403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FFC000"/>
                </a:solidFill>
              </a:rPr>
              <a:t>Άρα   </a:t>
            </a:r>
            <a:r>
              <a:rPr lang="en-US" sz="4000" b="1" smtClean="0">
                <a:solidFill>
                  <a:srgbClr val="FFC000"/>
                </a:solidFill>
                <a:latin typeface="Comic Sans MS" pitchFamily="66" charset="0"/>
              </a:rPr>
              <a:t>p</a:t>
            </a:r>
            <a:r>
              <a:rPr lang="el-GR" sz="3600" b="1" baseline="-25000" smtClean="0">
                <a:solidFill>
                  <a:srgbClr val="FFC000"/>
                </a:solidFill>
                <a:latin typeface="Comic Sans MS" pitchFamily="66" charset="0"/>
              </a:rPr>
              <a:t>ατμ</a:t>
            </a:r>
            <a:r>
              <a:rPr lang="el-GR" sz="4000" b="1" smtClean="0">
                <a:solidFill>
                  <a:srgbClr val="FFC000"/>
                </a:solidFill>
                <a:latin typeface="Comic Sans MS" pitchFamily="66" charset="0"/>
              </a:rPr>
              <a:t>= ρ</a:t>
            </a:r>
            <a:r>
              <a:rPr lang="el-GR" sz="4000" baseline="-25000" smtClean="0">
                <a:solidFill>
                  <a:srgbClr val="FFC000"/>
                </a:solidFill>
                <a:latin typeface="Comic Sans MS" pitchFamily="66" charset="0"/>
              </a:rPr>
              <a:t>υδρ</a:t>
            </a:r>
            <a:r>
              <a:rPr lang="en-US" sz="4000" b="1" smtClean="0">
                <a:solidFill>
                  <a:srgbClr val="FFC000"/>
                </a:solidFill>
                <a:latin typeface="Comic Sans MS" pitchFamily="66" charset="0"/>
              </a:rPr>
              <a:t>gh</a:t>
            </a:r>
            <a:r>
              <a:rPr lang="el-GR" sz="4000" b="1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  <a:endParaRPr lang="el-GR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5661025"/>
            <a:ext cx="5940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u="sng" smtClean="0">
                <a:solidFill>
                  <a:srgbClr val="000000"/>
                </a:solidFill>
                <a:latin typeface="Arial Narrow" pitchFamily="34" charset="0"/>
              </a:rPr>
              <a:t>Μπορούμε συνεπώς να υπολογίσουμε την ατμοσφαιρική πίεση πολλαπλασιάζοντας την πυκνότητα του υδραργύρου επί την επιτάχυνση της βαρύτητας και επί το ύψος της υδραργυρικής στήλης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011863" y="549275"/>
            <a:ext cx="792162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7524750" y="2276475"/>
            <a:ext cx="129540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011863" y="1989138"/>
            <a:ext cx="792162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659563" y="1557338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smtClean="0">
                <a:solidFill>
                  <a:srgbClr val="000000"/>
                </a:solidFill>
                <a:latin typeface="Arial Narrow" pitchFamily="34" charset="0"/>
              </a:rPr>
              <a:t>Α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6659563" y="4437063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smtClean="0">
                <a:solidFill>
                  <a:srgbClr val="000000"/>
                </a:solidFill>
                <a:latin typeface="Arial Narrow" pitchFamily="34" charset="0"/>
              </a:rPr>
              <a:t>Β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432675" y="4292600"/>
            <a:ext cx="45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smtClean="0">
                <a:solidFill>
                  <a:srgbClr val="000000"/>
                </a:solidFill>
                <a:latin typeface="Arial Narrow" pitchFamily="34" charset="0"/>
              </a:rPr>
              <a:t>Γ</a:t>
            </a: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6948488" y="1557338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7596188" y="47244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6948488" y="47244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227763" y="594995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l-GR" sz="2400" baseline="-25000" smtClean="0">
                <a:solidFill>
                  <a:srgbClr val="FF0000"/>
                </a:solidFill>
                <a:latin typeface="Comic Sans MS" pitchFamily="66" charset="0"/>
              </a:rPr>
              <a:t>ατμ</a:t>
            </a:r>
            <a:r>
              <a:rPr lang="el-GR" sz="2400" smtClean="0">
                <a:solidFill>
                  <a:srgbClr val="FF0000"/>
                </a:solidFill>
                <a:latin typeface="Comic Sans MS" pitchFamily="66" charset="0"/>
              </a:rPr>
              <a:t> = 10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1.</a:t>
            </a:r>
            <a:r>
              <a:rPr lang="el-GR" sz="2400" smtClean="0">
                <a:solidFill>
                  <a:srgbClr val="FF0000"/>
                </a:solidFill>
                <a:latin typeface="Comic Sans MS" pitchFamily="66" charset="0"/>
              </a:rPr>
              <a:t>300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 Pa</a:t>
            </a:r>
            <a:endParaRPr lang="el-GR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50825" y="620713"/>
            <a:ext cx="547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l-GR" smtClean="0">
                <a:solidFill>
                  <a:srgbClr val="000000"/>
                </a:solidFill>
                <a:latin typeface="Century Gothic" pitchFamily="34" charset="0"/>
              </a:rPr>
              <a:t>ένα σημείο Α  στην κορυφή της στήλης του (κλεισμένου στον σωλήνα) υδραργύρου 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323850" y="1889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l-GR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l-GR" smtClean="0">
                <a:solidFill>
                  <a:srgbClr val="FFC000"/>
                </a:solidFill>
                <a:latin typeface="Comic Sans MS" pitchFamily="66" charset="0"/>
              </a:rPr>
              <a:t>η </a:t>
            </a:r>
            <a:r>
              <a:rPr lang="el-GR" b="1" smtClean="0">
                <a:solidFill>
                  <a:srgbClr val="FFC000"/>
                </a:solidFill>
                <a:latin typeface="Century Gothic" pitchFamily="34" charset="0"/>
              </a:rPr>
              <a:t>ΘΕΩΡΙΑ</a:t>
            </a:r>
            <a:r>
              <a:rPr lang="el-GR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323850" y="1268413"/>
            <a:ext cx="54721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l-GR" smtClean="0">
                <a:solidFill>
                  <a:srgbClr val="000000"/>
                </a:solidFill>
                <a:latin typeface="Century Gothic" pitchFamily="34" charset="0"/>
              </a:rPr>
              <a:t>ένα σημείο Β στη βάση της υδραργυρικής στήλης (</a:t>
            </a:r>
            <a:r>
              <a:rPr lang="el-GR" smtClean="0">
                <a:solidFill>
                  <a:srgbClr val="000000"/>
                </a:solidFill>
                <a:latin typeface="Arial Narrow" pitchFamily="34" charset="0"/>
              </a:rPr>
              <a:t>στο ίδιο «υψόμετρο»  με τα σημεία της ελεύθερης στον αέρα  επιφάνειας του υδραργύρου)</a:t>
            </a:r>
            <a:r>
              <a:rPr lang="el-GR" smtClean="0">
                <a:solidFill>
                  <a:srgbClr val="000000"/>
                </a:solidFill>
                <a:latin typeface="Century Gothic" pitchFamily="34" charset="0"/>
              </a:rPr>
              <a:t>  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323850" y="2205038"/>
            <a:ext cx="547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l-GR" smtClean="0">
                <a:solidFill>
                  <a:srgbClr val="000000"/>
                </a:solidFill>
                <a:latin typeface="Century Gothic" pitchFamily="34" charset="0"/>
              </a:rPr>
              <a:t>ένα σημείο Γ  στην ελεύθερη επιφάνεια του υδραργύρου την εκτεθειμένη στην ατμόσφαιρα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9" grpId="0"/>
      <p:bldP spid="9230" grpId="0"/>
      <p:bldP spid="9231" grpId="0"/>
      <p:bldP spid="9232" grpId="0" animBg="1"/>
      <p:bldP spid="9233" grpId="0" animBg="1"/>
      <p:bldP spid="9234" grpId="0" animBg="1"/>
      <p:bldP spid="9235" grpId="0"/>
      <p:bldP spid="9236" grpId="0"/>
      <p:bldP spid="9237" grpId="0"/>
      <p:bldP spid="9238" grpId="0"/>
      <p:bldP spid="92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r>
              <a:rPr lang="el-GR" smtClean="0"/>
              <a:t>Η πίεση αυτή ονομάζεται πίεση μιας ατμόσφαιρας:</a:t>
            </a:r>
          </a:p>
          <a:p>
            <a:pPr algn="ctr">
              <a:buFontTx/>
              <a:buNone/>
            </a:pPr>
            <a:r>
              <a:rPr lang="en-US" smtClean="0"/>
              <a:t>1 atm = 100.000 Pa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l-GR" smtClean="0"/>
              <a:t>Συχνά χρησιμοποιούμε και τη μονάδα </a:t>
            </a:r>
            <a:r>
              <a:rPr lang="en-US" smtClean="0"/>
              <a:t>Torr</a:t>
            </a:r>
            <a:r>
              <a:rPr lang="el-GR" smtClean="0"/>
              <a:t>:</a:t>
            </a:r>
          </a:p>
          <a:p>
            <a:pPr algn="ctr">
              <a:buFontTx/>
              <a:buNone/>
            </a:pPr>
            <a:r>
              <a:rPr lang="en-US" smtClean="0"/>
              <a:t>1 atm = 760 Torr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8313" y="185738"/>
            <a:ext cx="2374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rIns="36501" bIns="0" anchor="ctr">
            <a:spAutoFit/>
          </a:bodyPr>
          <a:lstStyle/>
          <a:p>
            <a:pPr algn="ctr">
              <a:tabLst>
                <a:tab pos="-114300" algn="l"/>
              </a:tabLst>
            </a:pPr>
            <a:r>
              <a:rPr lang="en-US" sz="2800" b="1">
                <a:latin typeface="Comic Sans MS" pitchFamily="66" charset="0"/>
              </a:rPr>
              <a:t>o</a:t>
            </a:r>
            <a:r>
              <a:rPr lang="el-GR" sz="2800" b="1">
                <a:latin typeface="Comic Sans MS" pitchFamily="66" charset="0"/>
              </a:rPr>
              <a:t>ι συνέπειες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916238" y="2708275"/>
            <a:ext cx="5327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rIns="36501" bIns="0" anchor="ctr">
            <a:spAutoFit/>
          </a:bodyPr>
          <a:lstStyle/>
          <a:p>
            <a:pPr algn="ctr">
              <a:tabLst>
                <a:tab pos="-114300" algn="l"/>
              </a:tabLst>
            </a:pPr>
            <a:r>
              <a:rPr lang="el-GR">
                <a:latin typeface="Comic Sans MS" pitchFamily="66" charset="0"/>
              </a:rPr>
              <a:t>Οι ερευνητές διέθεταν ένα όργανο για να μετρούν την ατμοσφαιρική πίεση </a:t>
            </a:r>
          </a:p>
          <a:p>
            <a:pPr algn="ctr">
              <a:tabLst>
                <a:tab pos="-114300" algn="l"/>
              </a:tabLst>
            </a:pPr>
            <a:r>
              <a:rPr lang="el-GR">
                <a:latin typeface="Comic Sans MS" pitchFamily="66" charset="0"/>
              </a:rPr>
              <a:t>και να αρχίσουν να ερευνούν την ατμόσφαιρα.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855663"/>
            <a:ext cx="88931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rIns="36501" bIns="0" anchor="ctr">
            <a:spAutoFit/>
          </a:bodyPr>
          <a:lstStyle/>
          <a:p>
            <a:pPr algn="ctr">
              <a:tabLst>
                <a:tab pos="-114300" algn="l"/>
              </a:tabLst>
            </a:pPr>
            <a:r>
              <a:rPr lang="el-GR" sz="2000">
                <a:latin typeface="Century Gothic" pitchFamily="34" charset="0"/>
              </a:rPr>
              <a:t>Το βαρόμετρο του </a:t>
            </a:r>
            <a:r>
              <a:rPr lang="en-US" sz="2000">
                <a:latin typeface="Century Gothic" pitchFamily="34" charset="0"/>
              </a:rPr>
              <a:t>Torricelli </a:t>
            </a:r>
            <a:r>
              <a:rPr lang="el-GR" sz="2000">
                <a:latin typeface="Century Gothic" pitchFamily="34" charset="0"/>
              </a:rPr>
              <a:t>και οι καινούριες θεωρήσεις στις οποίες οδηγούσε σύντομα υιοθετήθηκαν από πολλούς επιστήμονες της εποχής</a:t>
            </a:r>
            <a:endParaRPr lang="en-US" sz="2400">
              <a:latin typeface="Century Gothic" pitchFamily="34" charset="0"/>
            </a:endParaRPr>
          </a:p>
          <a:p>
            <a:pPr algn="ctr">
              <a:tabLst>
                <a:tab pos="-114300" algn="l"/>
              </a:tabLst>
            </a:pPr>
            <a:r>
              <a:rPr lang="el-GR" sz="2400">
                <a:latin typeface="Century Gothic" pitchFamily="34" charset="0"/>
              </a:rPr>
              <a:t>Οι καινούριες ιδέες για την </a:t>
            </a:r>
            <a:r>
              <a:rPr lang="el-GR" sz="2400" b="1">
                <a:latin typeface="Century Gothic" pitchFamily="34" charset="0"/>
              </a:rPr>
              <a:t>ατμοσφαιρική πίεση</a:t>
            </a:r>
            <a:r>
              <a:rPr lang="el-GR" sz="2400">
                <a:latin typeface="Century Gothic" pitchFamily="34" charset="0"/>
              </a:rPr>
              <a:t> και για το </a:t>
            </a:r>
            <a:r>
              <a:rPr lang="el-GR" sz="2400" b="1">
                <a:latin typeface="Century Gothic" pitchFamily="34" charset="0"/>
              </a:rPr>
              <a:t>κενό</a:t>
            </a:r>
            <a:r>
              <a:rPr lang="el-GR" sz="2400">
                <a:latin typeface="Century Gothic" pitchFamily="34" charset="0"/>
              </a:rPr>
              <a:t> άνοιξαν δρόμους απρόβλεπτους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24075" y="4581525"/>
            <a:ext cx="54006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rIns="36501" bIns="0" anchor="ctr">
            <a:spAutoFit/>
          </a:bodyPr>
          <a:lstStyle/>
          <a:p>
            <a:pPr algn="ctr">
              <a:tabLst>
                <a:tab pos="-114300" algn="l"/>
              </a:tabLst>
            </a:pPr>
            <a:r>
              <a:rPr lang="el-GR" sz="2000">
                <a:latin typeface="Comic Sans MS" pitchFamily="66" charset="0"/>
              </a:rPr>
              <a:t>Την επόμενη χρονιά, το έτος δηλαδή 1645, </a:t>
            </a:r>
          </a:p>
          <a:p>
            <a:pPr algn="ctr">
              <a:tabLst>
                <a:tab pos="-114300" algn="l"/>
              </a:tabLst>
            </a:pPr>
            <a:r>
              <a:rPr lang="el-GR" sz="2000">
                <a:latin typeface="Comic Sans MS" pitchFamily="66" charset="0"/>
              </a:rPr>
              <a:t>ο </a:t>
            </a:r>
            <a:r>
              <a:rPr lang="en-US" sz="2000">
                <a:latin typeface="Comic Sans MS" pitchFamily="66" charset="0"/>
              </a:rPr>
              <a:t>Blaise Pascal</a:t>
            </a:r>
            <a:r>
              <a:rPr lang="el-GR" sz="2000">
                <a:latin typeface="Comic Sans MS" pitchFamily="66" charset="0"/>
              </a:rPr>
              <a:t> κατασκεύασε ένα δικό του </a:t>
            </a:r>
          </a:p>
          <a:p>
            <a:pPr algn="ctr">
              <a:tabLst>
                <a:tab pos="-114300" algn="l"/>
              </a:tabLst>
            </a:pPr>
            <a:r>
              <a:rPr lang="el-GR" sz="2000" b="1">
                <a:latin typeface="Comic Sans MS" pitchFamily="66" charset="0"/>
              </a:rPr>
              <a:t>υδραργυρικό βαρόμετρο </a:t>
            </a:r>
          </a:p>
          <a:p>
            <a:pPr algn="ctr">
              <a:tabLst>
                <a:tab pos="-114300" algn="l"/>
              </a:tabLst>
            </a:pPr>
            <a:r>
              <a:rPr lang="el-GR" sz="2000">
                <a:latin typeface="Comic Sans MS" pitchFamily="66" charset="0"/>
              </a:rPr>
              <a:t>με το οποίο απέδειξε ότι </a:t>
            </a:r>
          </a:p>
          <a:p>
            <a:pPr algn="ctr">
              <a:tabLst>
                <a:tab pos="-114300" algn="l"/>
              </a:tabLst>
            </a:pPr>
            <a:r>
              <a:rPr lang="el-GR" sz="2000">
                <a:latin typeface="Comic Sans MS" pitchFamily="66" charset="0"/>
              </a:rPr>
              <a:t>η ατμοσφαιρική πίεση ελαττώνεται αισθητά </a:t>
            </a:r>
          </a:p>
          <a:p>
            <a:pPr algn="ctr">
              <a:tabLst>
                <a:tab pos="-114300" algn="l"/>
              </a:tabLst>
            </a:pPr>
            <a:r>
              <a:rPr lang="el-GR" sz="2000">
                <a:latin typeface="Comic Sans MS" pitchFamily="66" charset="0"/>
              </a:rPr>
              <a:t>καθώς ανεβαίνουμε στην ατμόσφαιρα</a:t>
            </a:r>
          </a:p>
        </p:txBody>
      </p:sp>
      <p:pic>
        <p:nvPicPr>
          <p:cNvPr id="10246" name="Picture 6" descr="hst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4941888"/>
            <a:ext cx="12128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a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21986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4213" y="777875"/>
            <a:ext cx="80645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rIns="36501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z="4400" smtClean="0">
                <a:solidFill>
                  <a:srgbClr val="FF3300"/>
                </a:solidFill>
                <a:latin typeface="Comic Sans MS" pitchFamily="66" charset="0"/>
              </a:rPr>
              <a:t>Κάτω από τον ουρανό είμαστε μεις τα ψάρια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z="4400" smtClean="0">
                <a:solidFill>
                  <a:srgbClr val="FF3300"/>
                </a:solidFill>
                <a:latin typeface="Comic Sans MS" pitchFamily="66" charset="0"/>
              </a:rPr>
              <a:t>και τα δέντρα είναι φύκια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492500" y="3213100"/>
            <a:ext cx="3241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rIns="36501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z="2800" smtClean="0">
                <a:solidFill>
                  <a:srgbClr val="C00000"/>
                </a:solidFill>
                <a:latin typeface="Century Gothic" pitchFamily="34" charset="0"/>
              </a:rPr>
              <a:t>Γιώργος Σεφέρης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19475" y="3933825"/>
            <a:ext cx="3241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rIns="36501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i="1" smtClean="0">
                <a:solidFill>
                  <a:srgbClr val="C00000"/>
                </a:solidFill>
                <a:latin typeface="Comic Sans MS" pitchFamily="66" charset="0"/>
              </a:rPr>
              <a:t>Σχέδια για ένα καλοκαίρι</a:t>
            </a:r>
          </a:p>
        </p:txBody>
      </p:sp>
      <p:pic>
        <p:nvPicPr>
          <p:cNvPr id="12293" name="Picture 5" descr="a POETSefer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141663"/>
            <a:ext cx="1447800" cy="20447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l-GR" sz="4000" smtClean="0"/>
              <a:t>Δυνάμεις που οφείλονται στην ατμοσφαιρική πίεση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tselentis\Τα έγγραφά μου\ΦΥΣΙΚΗ\ΦΥΣΙΚΗ Β΄Γυμνασίου\ΦΩΤΟ\AIR_PR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1733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6" name="Picture 2" descr="img"/>
          <p:cNvPicPr>
            <a:picLocks noChangeAspect="1" noChangeArrowheads="1"/>
          </p:cNvPicPr>
          <p:nvPr/>
        </p:nvPicPr>
        <p:blipFill>
          <a:blip r:embed="rId3" cstate="print"/>
          <a:srcRect l="38274" t="52262"/>
          <a:stretch>
            <a:fillRect/>
          </a:stretch>
        </p:blipFill>
        <p:spPr bwMode="auto">
          <a:xfrm>
            <a:off x="4932040" y="1700808"/>
            <a:ext cx="2601047" cy="3176565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691680" y="476672"/>
            <a:ext cx="2712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Πως λειτουργεί…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l"/>
            <a:r>
              <a:rPr lang="el-GR" sz="2000" b="1" smtClean="0">
                <a:cs typeface="Arial" charset="0"/>
              </a:rPr>
              <a:t>  Πού οφείλεται η δύναμη που συνθλίβει το κουτί;</a:t>
            </a:r>
            <a:br>
              <a:rPr lang="el-GR" sz="2000" b="1" smtClean="0">
                <a:cs typeface="Arial" charset="0"/>
              </a:rPr>
            </a:br>
            <a:r>
              <a:rPr lang="el-GR" sz="2000" b="1" smtClean="0">
                <a:cs typeface="Arial" charset="0"/>
              </a:rPr>
              <a:t>  Πού οφείλεται η δύναμη που συγκρατεί μια βεντούζα κολλημένη στον τοίχο;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2492375"/>
            <a:ext cx="3317875" cy="3789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04813"/>
            <a:ext cx="85693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rIns="36501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mtClean="0">
                <a:solidFill>
                  <a:srgbClr val="FFFFFF"/>
                </a:solidFill>
                <a:latin typeface="Century Gothic" pitchFamily="34" charset="0"/>
              </a:rPr>
              <a:t>Λίγα χρόνια μετά το πείραμα του </a:t>
            </a:r>
            <a:r>
              <a:rPr lang="en-US" smtClean="0">
                <a:solidFill>
                  <a:srgbClr val="FFFFFF"/>
                </a:solidFill>
                <a:latin typeface="Century Gothic" pitchFamily="34" charset="0"/>
              </a:rPr>
              <a:t>Torricelli </a:t>
            </a:r>
            <a:r>
              <a:rPr lang="el-GR" smtClean="0">
                <a:solidFill>
                  <a:srgbClr val="FFFFFF"/>
                </a:solidFill>
                <a:latin typeface="Century Gothic" pitchFamily="34" charset="0"/>
              </a:rPr>
              <a:t> το έτος </a:t>
            </a:r>
            <a:r>
              <a:rPr lang="el-GR" sz="2400" b="1" smtClean="0">
                <a:solidFill>
                  <a:srgbClr val="FFCC00"/>
                </a:solidFill>
                <a:latin typeface="Century Gothic" pitchFamily="34" charset="0"/>
              </a:rPr>
              <a:t>1654</a:t>
            </a:r>
            <a:r>
              <a:rPr lang="el-GR" smtClean="0">
                <a:solidFill>
                  <a:srgbClr val="FFFFFF"/>
                </a:solidFill>
                <a:latin typeface="Century Gothic" pitchFamily="34" charset="0"/>
              </a:rPr>
              <a:t>, στο Μαγδεμβούργο της  Γερμανίας,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mtClean="0">
                <a:solidFill>
                  <a:srgbClr val="FFFFFF"/>
                </a:solidFill>
                <a:latin typeface="Century Gothic" pitchFamily="34" charset="0"/>
              </a:rPr>
              <a:t>ο </a:t>
            </a:r>
            <a:r>
              <a:rPr lang="en-US" smtClean="0">
                <a:solidFill>
                  <a:srgbClr val="FFFFFF"/>
                </a:solidFill>
                <a:latin typeface="Century Gothic" pitchFamily="34" charset="0"/>
              </a:rPr>
              <a:t>Von Guericke</a:t>
            </a:r>
            <a:r>
              <a:rPr lang="el-GR" smtClean="0">
                <a:solidFill>
                  <a:srgbClr val="FFFFFF"/>
                </a:solidFill>
                <a:latin typeface="Century Gothic" pitchFamily="34" charset="0"/>
              </a:rPr>
              <a:t> κατασκεύασε την πρώτη </a:t>
            </a:r>
            <a:r>
              <a:rPr lang="el-GR" sz="2800" smtClean="0">
                <a:solidFill>
                  <a:srgbClr val="FFFFFF"/>
                </a:solidFill>
                <a:latin typeface="Century Gothic" pitchFamily="34" charset="0"/>
              </a:rPr>
              <a:t>ΑΝΤΛΙΑ ΚΕΝΟΥ</a:t>
            </a:r>
            <a:r>
              <a:rPr lang="el-GR" smtClean="0">
                <a:solidFill>
                  <a:srgbClr val="FFFFFF"/>
                </a:solidFill>
                <a:latin typeface="Century Gothic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mtClean="0">
                <a:solidFill>
                  <a:srgbClr val="FFFFFF"/>
                </a:solidFill>
                <a:latin typeface="Century Gothic" pitchFamily="34" charset="0"/>
              </a:rPr>
              <a:t>με την οποία έκανε και την περίφημη παράσταση με τα ημισφαίρια   </a:t>
            </a:r>
          </a:p>
        </p:txBody>
      </p:sp>
      <p:pic>
        <p:nvPicPr>
          <p:cNvPr id="13316" name="Picture 4" descr="otto_von_gueric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1909763" cy="2305050"/>
          </a:xfrm>
          <a:prstGeom prst="rect">
            <a:avLst/>
          </a:prstGeom>
          <a:solidFill>
            <a:srgbClr val="FFCC00"/>
          </a:solidFill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55875" y="2133600"/>
            <a:ext cx="6588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mtClean="0">
                <a:solidFill>
                  <a:srgbClr val="000000"/>
                </a:solidFill>
              </a:rPr>
              <a:t> </a:t>
            </a:r>
            <a:r>
              <a:rPr lang="el-GR" smtClean="0">
                <a:solidFill>
                  <a:srgbClr val="FFFFFF"/>
                </a:solidFill>
                <a:latin typeface="Century Gothic" pitchFamily="34" charset="0"/>
              </a:rPr>
              <a:t>έφτιαξε δύο χάλκινα κοίλα ημισφαίρια και τα συνένωσε έτσι ώστε να σχηματίζουν σφαίρα.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mtClean="0">
                <a:solidFill>
                  <a:srgbClr val="FFFFFF"/>
                </a:solidFill>
                <a:latin typeface="Century Gothic" pitchFamily="34" charset="0"/>
              </a:rPr>
              <a:t>Στο ένα από τα ημισφαίρια είχε τοποθετήσει μια στρόφιγγα από την οποία αφαίρεσε αέρα με αντλία κενού</a:t>
            </a:r>
            <a:r>
              <a:rPr lang="el-GR" smtClean="0">
                <a:solidFill>
                  <a:srgbClr val="FFFFFF"/>
                </a:solidFill>
              </a:rPr>
              <a:t>.</a:t>
            </a:r>
            <a:r>
              <a:rPr lang="el-GR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924300" y="3500438"/>
            <a:ext cx="4754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mtClean="0">
                <a:solidFill>
                  <a:srgbClr val="000000"/>
                </a:solidFill>
              </a:rPr>
              <a:t> </a:t>
            </a:r>
            <a:r>
              <a:rPr lang="el-GR" sz="2400" smtClean="0">
                <a:solidFill>
                  <a:srgbClr val="FFCC00"/>
                </a:solidFill>
              </a:rPr>
              <a:t>τα ημισφαίρια δεν μπορούσε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z="2400" smtClean="0">
                <a:solidFill>
                  <a:srgbClr val="FFCC00"/>
                </a:solidFill>
              </a:rPr>
              <a:t>να τα ανοίξει κανείς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580063" y="4941888"/>
            <a:ext cx="3348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mtClean="0">
                <a:solidFill>
                  <a:srgbClr val="000000"/>
                </a:solidFill>
              </a:rPr>
              <a:t> </a:t>
            </a:r>
            <a:r>
              <a:rPr lang="el-GR" sz="2400" smtClean="0">
                <a:solidFill>
                  <a:srgbClr val="FFCC00"/>
                </a:solidFill>
              </a:rPr>
              <a:t>ούτε και δύο ομάδες των οκτώ αλόγων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el-GR" sz="2400" smtClean="0">
                <a:solidFill>
                  <a:srgbClr val="FFCC00"/>
                </a:solidFill>
              </a:rPr>
              <a:t>από κάθε πλευρά</a:t>
            </a:r>
            <a:r>
              <a:rPr lang="el-GR" sz="16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320" name="Picture 8" descr="histPhysMadgebur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691063"/>
            <a:ext cx="396081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  <p:bldP spid="13318" grpId="0"/>
      <p:bldP spid="133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istorPhysMagdeb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867400" cy="336708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4213" y="5589588"/>
            <a:ext cx="7777162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kern="1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Century Gothic"/>
              </a:rPr>
              <a:t>σε σχέση με το ΚΕΝΟ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kern="1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Century Gothic"/>
              </a:rPr>
              <a:t> η ατμοσφαιρική πίεση είναι τρομακτική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00688" y="2286000"/>
            <a:ext cx="3000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να μετράμε την πίεση του αέρα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876800" y="3810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βαρόμετρο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64088" y="16288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χρησιμοποιείται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052513"/>
            <a:ext cx="4535487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38163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4788024" y="2924944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βαρόμετρα  μας βοηθάνε να βρούμε σε ποιο ύψος βρισκόμαστε.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Πίεση και ανθρώπινο αυτί</a:t>
            </a:r>
          </a:p>
        </p:txBody>
      </p:sp>
      <p:sp>
        <p:nvSpPr>
          <p:cNvPr id="27651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0225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l-GR" sz="2000" b="1" smtClean="0"/>
              <a:t>       Το αυτί μας δέχεται πίεση  όταν κάνουμε βουτιές στη θάλασσα λόγω της υδροστατικής πίεσης , αλλά και όταν πετάμε με αεροπλάνο σε μεγάλο ύψος. </a:t>
            </a:r>
          </a:p>
          <a:p>
            <a:pPr>
              <a:buFontTx/>
              <a:buNone/>
            </a:pPr>
            <a:r>
              <a:rPr lang="el-GR" sz="2000" b="1" smtClean="0"/>
              <a:t>        </a:t>
            </a:r>
            <a:r>
              <a:rPr lang="el-GR" sz="2000" b="1" smtClean="0">
                <a:solidFill>
                  <a:srgbClr val="FF0000"/>
                </a:solidFill>
              </a:rPr>
              <a:t>Στις απότομες μεταβολές του ύψους, η εξωτερική πίεση ελαττώνεται και η πίεση στο εσωτερικό τμήμα του τύμπανου είναι μεγάλη. </a:t>
            </a:r>
          </a:p>
          <a:p>
            <a:pPr>
              <a:buFontTx/>
              <a:buNone/>
            </a:pPr>
            <a:r>
              <a:rPr lang="el-GR" sz="2000" b="1" smtClean="0"/>
              <a:t>       Και στις δύο περιπτώσεις η πίεση πρέπει να εξισορροπηθεί. </a:t>
            </a:r>
          </a:p>
          <a:p>
            <a:pPr>
              <a:buFontTx/>
              <a:buNone/>
            </a:pPr>
            <a:r>
              <a:rPr lang="el-GR" sz="2000" b="1" smtClean="0"/>
              <a:t>       Αυτό το πετυχαίνουμε όταν καταπίνουμε. Και αυτό γιατί το εσωτερικό μέρος του αυτιού επικοινωνεί με τον φάρυγγα μέσω της ευσταχιανής σάλπιγγας. </a:t>
            </a:r>
          </a:p>
          <a:p>
            <a:pPr>
              <a:buFontTx/>
              <a:buNone/>
            </a:pPr>
            <a:r>
              <a:rPr lang="el-GR" sz="2000" b="1" smtClean="0"/>
              <a:t>        Καταπίνοντας λοιπόν, εξισορροπείται η εξωτερική με την εσωτερική πίεση και ο κίνδυνος να σπάσει το τύμπανο απομακρύνεται.</a:t>
            </a:r>
            <a:endParaRPr 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tselentis\Τα έγγραφά μου\ΦΥΣΙΚΗ\ΦΥΣΙΚΗ Β΄Γυμνασίου\ΦΩΤΟ\_1AF72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Ορθογώνιο"/>
          <p:cNvSpPr>
            <a:spLocks noChangeArrowheads="1"/>
          </p:cNvSpPr>
          <p:nvPr/>
        </p:nvSpPr>
        <p:spPr bwMode="auto">
          <a:xfrm>
            <a:off x="323528" y="1412776"/>
            <a:ext cx="56166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Εδώ βέβαια υπάρχει και ένα ερώτημα: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    </a:t>
            </a:r>
            <a:r>
              <a:rPr lang="el-GR" b="1" dirty="0"/>
              <a:t>Γιατί η ατμοσφαιρική πίεση δεν τσαλακώνει και το σώμα μας;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l-GR" b="1" dirty="0"/>
              <a:t>    Πράγματι το βάρος της ατμόσφαιρας είναι περίπου ίσο με </a:t>
            </a:r>
            <a:r>
              <a:rPr lang="el-GR" b="1" dirty="0" smtClean="0"/>
              <a:t>10 Ν (1 κιλό) για </a:t>
            </a:r>
            <a:r>
              <a:rPr lang="el-GR" b="1" dirty="0"/>
              <a:t>κάθε τετραγωνικό εκατοστό, δηλ. περίπου </a:t>
            </a:r>
            <a:r>
              <a:rPr lang="el-GR" b="1" dirty="0" smtClean="0"/>
              <a:t>1.000.000 Ν (100.000 κιλά) </a:t>
            </a:r>
            <a:r>
              <a:rPr lang="el-GR" b="1" dirty="0"/>
              <a:t>στο σώμα μας</a:t>
            </a:r>
            <a:r>
              <a:rPr lang="el-GR" b="1" dirty="0" smtClean="0"/>
              <a:t>.</a:t>
            </a:r>
          </a:p>
          <a:p>
            <a:r>
              <a:rPr lang="el-GR" b="1" dirty="0" smtClean="0"/>
              <a:t>   </a:t>
            </a:r>
            <a:r>
              <a:rPr lang="el-GR" b="1" dirty="0"/>
              <a:t>Δεν μας συντρίβει όμως </a:t>
            </a:r>
            <a:r>
              <a:rPr lang="el-GR" b="1" dirty="0">
                <a:solidFill>
                  <a:srgbClr val="FF0000"/>
                </a:solidFill>
              </a:rPr>
              <a:t>γιατί και το σώμα μας περιέχει και αυτό αέρα στο εσωτερικό του, που εξισορροπεί την εξωτερική πίεση και μας επιτρέπει να αντέχουμε</a:t>
            </a:r>
            <a:r>
              <a:rPr lang="el-GR" b="1" dirty="0"/>
              <a:t>. </a:t>
            </a:r>
            <a:endParaRPr lang="el-GR" dirty="0"/>
          </a:p>
        </p:txBody>
      </p:sp>
      <p:pic>
        <p:nvPicPr>
          <p:cNvPr id="3" name="Picture 4" descr="fig5_1"/>
          <p:cNvPicPr>
            <a:picLocks noChangeAspect="1" noChangeArrowheads="1"/>
          </p:cNvPicPr>
          <p:nvPr/>
        </p:nvPicPr>
        <p:blipFill>
          <a:blip r:embed="rId2" cstate="print"/>
          <a:srcRect l="3769" t="3474" r="52773" b="4863"/>
          <a:stretch>
            <a:fillRect/>
          </a:stretch>
        </p:blipFill>
        <p:spPr bwMode="auto">
          <a:xfrm>
            <a:off x="6156176" y="908720"/>
            <a:ext cx="2075138" cy="474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23728" y="2780928"/>
            <a:ext cx="4350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Πως πίνουμε με το καλαμάκι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0800000">
            <a:off x="5143500" y="3214688"/>
            <a:ext cx="1428750" cy="121443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 rot="12385485">
            <a:off x="6208713" y="2203450"/>
            <a:ext cx="155575" cy="225425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51450" y="2749550"/>
            <a:ext cx="928688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 flipV="1">
            <a:off x="6269037" y="2946401"/>
            <a:ext cx="322263" cy="144462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0" y="142875"/>
            <a:ext cx="4786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smtClean="0">
                <a:solidFill>
                  <a:srgbClr val="000000"/>
                </a:solidFill>
              </a:rPr>
              <a:t>Κανονικά η ατμόσφαιρα πιέζει το νερό και μέσα στο καλαμάκι και έξω από αυτό.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smtClean="0">
                <a:solidFill>
                  <a:srgbClr val="000000"/>
                </a:solidFill>
              </a:rPr>
              <a:t> Όταν ρουφάω, η πίεση μέσα στο καλαμάκι ελατώνεται και το νερό ανεβαίνει.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547781">
            <a:off x="6364288" y="2708275"/>
            <a:ext cx="1317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2" name="Trapezoid 1"/>
          <p:cNvSpPr/>
          <p:nvPr/>
        </p:nvSpPr>
        <p:spPr>
          <a:xfrm rot="10800000">
            <a:off x="5143500" y="3214688"/>
            <a:ext cx="1428750" cy="121443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 rot="12385485">
            <a:off x="6208713" y="2203450"/>
            <a:ext cx="155575" cy="225425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51450" y="2749550"/>
            <a:ext cx="928688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 flipV="1">
            <a:off x="6483350" y="2517775"/>
            <a:ext cx="322263" cy="144463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 flipV="1">
            <a:off x="6269038" y="3017838"/>
            <a:ext cx="322262" cy="144462"/>
          </a:xfrm>
          <a:prstGeom prst="straightConnector1">
            <a:avLst/>
          </a:prstGeom>
          <a:ln w="508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0" y="142875"/>
            <a:ext cx="4786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smtClean="0">
                <a:solidFill>
                  <a:srgbClr val="000000"/>
                </a:solidFill>
              </a:rPr>
              <a:t>Κανονικά η ατμόσφαιρα πιέζει το νερό και μέσα στο καλαμάκι και έξω από αυτό.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smtClean="0">
                <a:solidFill>
                  <a:srgbClr val="000000"/>
                </a:solidFill>
              </a:rPr>
              <a:t> Όταν ρουφάω, η πίεση μέσα στο καλαμάκι ελατώνεται και το νερό ανεβαίνει.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2420938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sz="3600">
                <a:latin typeface="Century Gothic" pitchFamily="34" charset="0"/>
              </a:rPr>
              <a:t>Στην ΑΤΜΟΣΦΑΙΡΙΚΗ ΠΙΕΣΗ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142852"/>
            <a:ext cx="478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u="sng" dirty="0" smtClean="0"/>
          </a:p>
          <a:p>
            <a:r>
              <a:rPr lang="en-US" sz="2400" dirty="0" smtClean="0"/>
              <a:t>T</a:t>
            </a:r>
            <a:r>
              <a:rPr lang="el-GR" sz="2400" dirty="0" smtClean="0"/>
              <a:t>ί συμβαίνει στο ποτήρι;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27" name="Trapezoid 26"/>
          <p:cNvSpPr/>
          <p:nvPr/>
        </p:nvSpPr>
        <p:spPr>
          <a:xfrm>
            <a:off x="5572132" y="1714488"/>
            <a:ext cx="1428760" cy="121444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14876" y="2928934"/>
            <a:ext cx="300039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142852"/>
            <a:ext cx="478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u="sng" dirty="0" smtClean="0"/>
          </a:p>
          <a:p>
            <a:r>
              <a:rPr lang="en-US" sz="2400" dirty="0" smtClean="0"/>
              <a:t>T</a:t>
            </a:r>
            <a:r>
              <a:rPr lang="el-GR" sz="2400" dirty="0" smtClean="0"/>
              <a:t>ί συμβαίνει στο ποτήρι;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27" name="Trapezoid 26"/>
          <p:cNvSpPr/>
          <p:nvPr/>
        </p:nvSpPr>
        <p:spPr>
          <a:xfrm>
            <a:off x="5572132" y="1714488"/>
            <a:ext cx="1428760" cy="121444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14876" y="2928934"/>
            <a:ext cx="300039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5894397" y="3106735"/>
            <a:ext cx="35719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pezoid 30"/>
          <p:cNvSpPr/>
          <p:nvPr/>
        </p:nvSpPr>
        <p:spPr>
          <a:xfrm>
            <a:off x="5572132" y="1714488"/>
            <a:ext cx="1428760" cy="121444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Straight Connector 31"/>
          <p:cNvCxnSpPr/>
          <p:nvPr/>
        </p:nvCxnSpPr>
        <p:spPr>
          <a:xfrm>
            <a:off x="4714876" y="2928934"/>
            <a:ext cx="300039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608513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894265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608777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322761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894529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180281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6037273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6323025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6608777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5751521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5465769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0" y="142852"/>
            <a:ext cx="4786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u="sng" dirty="0" smtClean="0"/>
          </a:p>
          <a:p>
            <a:r>
              <a:rPr lang="en-US" sz="2400" dirty="0" smtClean="0"/>
              <a:t>T</a:t>
            </a:r>
            <a:r>
              <a:rPr lang="el-GR" sz="2400" dirty="0" smtClean="0"/>
              <a:t>ί συμβαίνει στο ποτήρι;</a:t>
            </a:r>
          </a:p>
          <a:p>
            <a:endParaRPr lang="el-GR" sz="2400" dirty="0" smtClean="0"/>
          </a:p>
          <a:p>
            <a:r>
              <a:rPr lang="el-GR" sz="2400" dirty="0" smtClean="0"/>
              <a:t>Το χαρτί πιέζεται προς τα κάτω από το νερό στο κέντρο και από την ατμόσφαιρα περιφεριακά.</a:t>
            </a:r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894397" y="3106735"/>
            <a:ext cx="35719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5572132" y="1714488"/>
            <a:ext cx="1428760" cy="121444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" name="Straight Connector 2"/>
          <p:cNvCxnSpPr/>
          <p:nvPr/>
        </p:nvCxnSpPr>
        <p:spPr>
          <a:xfrm>
            <a:off x="4714876" y="2928934"/>
            <a:ext cx="300039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4608513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894265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608777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322761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894529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180281" y="3392487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>
            <a:off x="4322761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>
            <a:off x="4608513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>
            <a:off x="4894265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>
            <a:off x="5180017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>
            <a:off x="5465769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>
            <a:off x="5751521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>
            <a:off x="6037273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>
            <a:off x="6323025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6608777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>
            <a:off x="6894529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>
            <a:off x="7180281" y="2463793"/>
            <a:ext cx="928694" cy="1588"/>
          </a:xfrm>
          <a:prstGeom prst="straightConnector1">
            <a:avLst/>
          </a:prstGeom>
          <a:ln w="508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037273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6323025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6608777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5751521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5465769" y="3106735"/>
            <a:ext cx="357190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0" y="142852"/>
            <a:ext cx="47863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u="sng" dirty="0" smtClean="0"/>
          </a:p>
          <a:p>
            <a:r>
              <a:rPr lang="en-US" sz="2400" dirty="0" smtClean="0"/>
              <a:t>T</a:t>
            </a:r>
            <a:r>
              <a:rPr lang="el-GR" sz="2400" dirty="0" smtClean="0"/>
              <a:t>ί συμβαίνει στο ποτήρι;</a:t>
            </a:r>
          </a:p>
          <a:p>
            <a:endParaRPr lang="el-GR" sz="2400" dirty="0" smtClean="0"/>
          </a:p>
          <a:p>
            <a:r>
              <a:rPr lang="el-GR" sz="2400" dirty="0" smtClean="0"/>
              <a:t>Το χαρτί πιέζεται προς τα κάτω από το νερό στο κέντρο και από την ατμόσφαιρα περιφεριακά.</a:t>
            </a:r>
          </a:p>
          <a:p>
            <a:endParaRPr lang="el-GR" sz="2400" dirty="0" smtClean="0"/>
          </a:p>
          <a:p>
            <a:r>
              <a:rPr lang="el-GR" sz="2400" dirty="0" smtClean="0"/>
              <a:t> Το χαρτί πιέζεται προς τα πάνω από την ατμόσφαιρα σε όλη την επιφάνειά του.</a:t>
            </a:r>
          </a:p>
          <a:p>
            <a:r>
              <a:rPr lang="el-GR" sz="2400" dirty="0" smtClean="0"/>
              <a:t> </a:t>
            </a:r>
            <a:endParaRPr lang="el-GR" sz="2400" dirty="0"/>
          </a:p>
          <a:p>
            <a:r>
              <a:rPr lang="el-GR" sz="2400" dirty="0"/>
              <a:t> </a:t>
            </a:r>
            <a:r>
              <a:rPr lang="el-GR" sz="2400" dirty="0" smtClean="0"/>
              <a:t>Η δύναμη που ασκεί η ατμόσφαιρα είναι μεγαλύτερη από το βάρος του νερού.</a:t>
            </a:r>
            <a:endParaRPr lang="el-GR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5894397" y="3106735"/>
            <a:ext cx="35719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Ορθογώνιο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059113" y="2565400"/>
            <a:ext cx="269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</a:rPr>
              <a:t>ΤΟ ΤΡΥΠΙΟ ΜΠΟΥΚΑΛΙ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404664"/>
            <a:ext cx="1758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Ερωτήσεις</a:t>
            </a:r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539552" y="155679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1 (σελ. 82)</a:t>
            </a:r>
          </a:p>
          <a:p>
            <a:r>
              <a:rPr lang="el-GR" dirty="0" smtClean="0"/>
              <a:t>Συμπλήρωσε τις λέξεις που λείπουν από το παρακάτω κείμενο έτσι ώστε οι προτάσεις που προκύπτουν να είναι επιστημονικά ορθές:</a:t>
            </a:r>
          </a:p>
          <a:p>
            <a:endParaRPr lang="el-GR" dirty="0" smtClean="0"/>
          </a:p>
          <a:p>
            <a:r>
              <a:rPr lang="el-GR" dirty="0" smtClean="0"/>
              <a:t>   Η πίεση που ασκεί ένα υγρό που ισορροπεί ονομάζεται ……………………… πίεση και οφείλεται στην ……………… Η πίεση που ασκεί ο ατμοσφαιρικός αέρας ονομάζεται …………………………… πίεση και οφείλεται στο ………………… του αέρα.</a:t>
            </a:r>
            <a:br>
              <a:rPr lang="el-GR" dirty="0" smtClean="0"/>
            </a:br>
            <a:r>
              <a:rPr lang="el-GR" dirty="0" smtClean="0"/>
              <a:t>Η υδροστατική πίεση είναι ανάλογη α) του ……………… από την επιφάνεια του υγρού, β) της ……………………… του υγρού και γ) της ………………………………… της……………………………… 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54868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Εφάρμοσε τις γνώσεις σου και γράψε τεκμηριωμένες απαντήσεις για τις ερωτήσεις που ακολουθούν</a:t>
            </a:r>
            <a:endParaRPr lang="el-GR" sz="2000" dirty="0"/>
          </a:p>
        </p:txBody>
      </p:sp>
      <p:sp>
        <p:nvSpPr>
          <p:cNvPr id="3" name="2 - Ορθογώνιο"/>
          <p:cNvSpPr/>
          <p:nvPr/>
        </p:nvSpPr>
        <p:spPr>
          <a:xfrm>
            <a:off x="611560" y="2136339"/>
            <a:ext cx="453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6 (σελ. 84)</a:t>
            </a:r>
          </a:p>
          <a:p>
            <a:r>
              <a:rPr lang="el-GR" dirty="0" smtClean="0"/>
              <a:t>Το αλεύρι που φαίνεται στη διπλανή εικόνα συσκευάζεται σε «κενό» αέρος, δηλαδή από τη σακούλα αφαιρείται ο ατμοσφαιρικός αέρας και στη συνέχεια σφραγίζεται. </a:t>
            </a:r>
          </a:p>
          <a:p>
            <a:r>
              <a:rPr lang="el-GR" dirty="0" smtClean="0"/>
              <a:t>(α) Μπορείς να εξηγήσεις για ποιο λόγο το περιτύλιγμα κολλάει στο αλεύρι; </a:t>
            </a:r>
          </a:p>
          <a:p>
            <a:r>
              <a:rPr lang="el-GR" dirty="0" smtClean="0"/>
              <a:t>(β) Μπορείς να προβλέψεις τι θα συμβεί εάν με μια καρφίτσα δημιουργήσεις μια μικρή οπή στο περιτύλιγμα;</a:t>
            </a:r>
            <a:endParaRPr lang="el-GR" b="1" dirty="0"/>
          </a:p>
        </p:txBody>
      </p:sp>
      <p:pic>
        <p:nvPicPr>
          <p:cNvPr id="1026" name="Picture 2" descr="img"/>
          <p:cNvPicPr>
            <a:picLocks noChangeAspect="1" noChangeArrowheads="1"/>
          </p:cNvPicPr>
          <p:nvPr/>
        </p:nvPicPr>
        <p:blipFill>
          <a:blip r:embed="rId2" cstate="print"/>
          <a:srcRect l="10215" t="45569"/>
          <a:stretch>
            <a:fillRect/>
          </a:stretch>
        </p:blipFill>
        <p:spPr bwMode="auto">
          <a:xfrm>
            <a:off x="6084168" y="2708920"/>
            <a:ext cx="2214974" cy="204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051720" y="25649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dirty="0" smtClean="0"/>
              <a:t>Πως μπορούμε με ένα πείραμα να δείξουμε ότι ο αέρας έχει βάρος;</a:t>
            </a:r>
            <a:endParaRPr lang="el-G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περιεχομένου"/>
          <p:cNvSpPr txBox="1">
            <a:spLocks/>
          </p:cNvSpPr>
          <p:nvPr/>
        </p:nvSpPr>
        <p:spPr>
          <a:xfrm>
            <a:off x="250825" y="2565400"/>
            <a:ext cx="8642350" cy="17446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l-GR" sz="3200" kern="0" dirty="0">
                <a:solidFill>
                  <a:srgbClr val="000000"/>
                </a:solidFill>
              </a:rPr>
              <a:t>       </a:t>
            </a:r>
            <a:r>
              <a:rPr lang="el-GR" sz="2400" kern="0" dirty="0">
                <a:solidFill>
                  <a:srgbClr val="000000"/>
                </a:solidFill>
              </a:rPr>
              <a:t>Όπως η υδροστατική πίεση οφείλεται στο βάρος του υγρού, έτσι και η ατμοσφαιρική πίεση οφείλεται στο βάρος του αέρα.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3787140" cy="256032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051720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 smtClean="0"/>
              <a:t>Η ατμοσφαιρική πίεση ελαττώνεται με το ύφος, οπότε στην κορυφή του Έβερεστ είναι πολύ μικρότερη (περίπου το 1/3) απ' </a:t>
            </a:r>
            <a:r>
              <a:rPr lang="el-GR" i="1" dirty="0" err="1" smtClean="0"/>
              <a:t>ό,τι</a:t>
            </a:r>
            <a:r>
              <a:rPr lang="el-GR" i="1" dirty="0" smtClean="0"/>
              <a:t> στην επιφάνεια της θάλασσας (Ινδικός).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0825" y="1125538"/>
            <a:ext cx="88931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sz="2000">
                <a:latin typeface="Century Gothic" pitchFamily="34" charset="0"/>
              </a:rPr>
              <a:t>Από τις αρχές του 17ου αιώνα</a:t>
            </a:r>
          </a:p>
          <a:p>
            <a:pPr algn="ctr"/>
            <a:r>
              <a:rPr lang="el-GR" sz="2000">
                <a:latin typeface="Century Gothic" pitchFamily="34" charset="0"/>
              </a:rPr>
              <a:t>η ΠΡΟΘΕΣΗ των ερευνητών να μετρήσουν την πίεση του ατμοσφαιρικού αέρα υπήρχε αλλά έλειπε η ΙΔΕΑ  το «πώς» θα μπορούσε να γίνει μια  τέτοια μέτρηση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388" y="2981325"/>
            <a:ext cx="89646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sz="2000">
                <a:latin typeface="Century Gothic" pitchFamily="34" charset="0"/>
              </a:rPr>
              <a:t> μια από τις ιδέες ήταν το</a:t>
            </a:r>
          </a:p>
          <a:p>
            <a:pPr algn="ctr"/>
            <a:r>
              <a:rPr lang="el-GR" sz="2000">
                <a:latin typeface="Century Gothic" pitchFamily="34" charset="0"/>
              </a:rPr>
              <a:t>«</a:t>
            </a:r>
            <a:r>
              <a:rPr lang="el-GR" sz="2000">
                <a:latin typeface="Comic Sans MS" pitchFamily="66" charset="0"/>
              </a:rPr>
              <a:t>να μετρήσουν  πόσο μεγαλύτερη είναι </a:t>
            </a:r>
          </a:p>
          <a:p>
            <a:pPr algn="ctr"/>
            <a:r>
              <a:rPr lang="el-GR" sz="2000">
                <a:latin typeface="Comic Sans MS" pitchFamily="66" charset="0"/>
              </a:rPr>
              <a:t>η ατμοσφαιρική πίεση από την πίεση του ΚΕΝΟΥ»</a:t>
            </a:r>
          </a:p>
          <a:p>
            <a:pPr algn="ctr"/>
            <a:r>
              <a:rPr lang="el-GR" sz="2000">
                <a:latin typeface="Century Gothic" pitchFamily="34" charset="0"/>
              </a:rPr>
              <a:t>αλλά κανείς δεν είχε καταφέρει να δημιουργήσει ΚΕΝΟ </a:t>
            </a:r>
          </a:p>
          <a:p>
            <a:pPr algn="ctr"/>
            <a:r>
              <a:rPr lang="el-GR" sz="2000">
                <a:latin typeface="Century Gothic" pitchFamily="34" charset="0"/>
              </a:rPr>
              <a:t>ούτε και υπήρχε εδραιωμένη βεβαιότητα για το </a:t>
            </a:r>
          </a:p>
          <a:p>
            <a:pPr algn="ctr"/>
            <a:r>
              <a:rPr lang="el-GR" sz="2000">
                <a:latin typeface="Century Gothic" pitchFamily="34" charset="0"/>
              </a:rPr>
              <a:t>«εάν η φύση επιτρέπει τη δημιουργία ΚΕΝΟΥ»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306763"/>
            <a:ext cx="8820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smtClean="0">
                <a:solidFill>
                  <a:srgbClr val="000000"/>
                </a:solidFill>
                <a:latin typeface="Century Gothic" pitchFamily="34" charset="0"/>
              </a:rPr>
              <a:t>Στην Ιταλία, ο Γαλιλαίος είχε υποθέσει ότι η ατμοσφαιρική πίεση θα μπορούσε να κρατάει όρθια μια στήλη νερού, αλλά το ύψος μιας τέτοιας στήλης δεν μπορούσε να το μετρήσει, μολονότι το υπέθετε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4797425"/>
            <a:ext cx="8964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b="1" smtClean="0">
                <a:solidFill>
                  <a:srgbClr val="000000"/>
                </a:solidFill>
                <a:latin typeface="Century Gothic" pitchFamily="34" charset="0"/>
              </a:rPr>
              <a:t>Ήταν η στιγμή που έκανε την εμφάνισή του στο προσκήνιο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b="1" smtClean="0">
                <a:solidFill>
                  <a:srgbClr val="000000"/>
                </a:solidFill>
                <a:latin typeface="Century Gothic" pitchFamily="34" charset="0"/>
              </a:rPr>
              <a:t>ο </a:t>
            </a:r>
            <a:r>
              <a:rPr lang="en-US" b="1" smtClean="0">
                <a:solidFill>
                  <a:srgbClr val="000000"/>
                </a:solidFill>
                <a:latin typeface="Century Gothic" pitchFamily="34" charset="0"/>
              </a:rPr>
              <a:t>Evangelista Torricelli</a:t>
            </a:r>
            <a:endParaRPr lang="el-GR" b="1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95513" y="1196975"/>
            <a:ext cx="69484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entury Gothic" pitchFamily="34" charset="0"/>
              </a:rPr>
              <a:t> μια ακόμα ιδέα συμπληρωματική ήταν το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smtClean="0">
                <a:solidFill>
                  <a:srgbClr val="000000"/>
                </a:solidFill>
                <a:latin typeface="Century Gothic" pitchFamily="34" charset="0"/>
              </a:rPr>
              <a:t>«</a:t>
            </a:r>
            <a:r>
              <a:rPr lang="el-GR" sz="2800" smtClean="0">
                <a:solidFill>
                  <a:srgbClr val="000000"/>
                </a:solidFill>
                <a:latin typeface="Comic Sans MS" pitchFamily="66" charset="0"/>
              </a:rPr>
              <a:t>να συγκρίνουν την ατμοσφαιρική πίεση με την πίεση μιας στήλης ΥΓΡΟΥ»</a:t>
            </a:r>
            <a:endParaRPr lang="el-GR" sz="28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68538" y="2708275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Century Gothic" pitchFamily="34" charset="0"/>
              </a:rPr>
              <a:t> και για ΥΓΡΟ ήταν φυσικό να πηγαίνει η σκέψη στο ΝΕΡΟ </a:t>
            </a:r>
            <a:endParaRPr lang="el-GR" sz="28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4104" name="Picture 8" descr="historTorricelll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1292225" cy="2014537"/>
          </a:xfrm>
          <a:prstGeom prst="rect">
            <a:avLst/>
          </a:prstGeom>
          <a:solidFill>
            <a:srgbClr val="CC00FF"/>
          </a:solidFill>
          <a:ln w="9525">
            <a:solidFill>
              <a:srgbClr val="9933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storTorricell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1123950" cy="1684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3608" y="2276872"/>
            <a:ext cx="734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entury Gothic" pitchFamily="34" charset="0"/>
              </a:rPr>
              <a:t>Το έτος 1644, δύο χρόνια μετά τον θάνατο του Γαλιλαίου,  έγινε ο πρώτος άνθρωπος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entury Gothic" pitchFamily="34" charset="0"/>
              </a:rPr>
              <a:t>που κατάφερε να μετρήσει την ατμοσφαιρική πίεση.</a:t>
            </a:r>
            <a:r>
              <a:rPr lang="el-GR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l-GR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27584" y="3501008"/>
            <a:ext cx="417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Για να το πετύχει χρησιμοποίησε :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27584" y="414908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μια </a:t>
            </a:r>
            <a:r>
              <a:rPr lang="el-GR" sz="2400" dirty="0" smtClean="0">
                <a:solidFill>
                  <a:srgbClr val="000000"/>
                </a:solidFill>
                <a:latin typeface="Comic Sans MS" pitchFamily="66" charset="0"/>
              </a:rPr>
              <a:t>ΘΕΩΡΙΑ</a:t>
            </a:r>
            <a:r>
              <a:rPr lang="el-GR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για την ισορροπία των υγρών</a:t>
            </a:r>
            <a:r>
              <a:rPr lang="el-GR" b="1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endParaRPr lang="el-GR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835696" y="4941168"/>
            <a:ext cx="51466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Την </a:t>
            </a:r>
            <a:r>
              <a:rPr lang="el-GR" sz="2400" dirty="0" smtClean="0">
                <a:solidFill>
                  <a:srgbClr val="000000"/>
                </a:solidFill>
                <a:latin typeface="Comic Sans MS" pitchFamily="66" charset="0"/>
              </a:rPr>
              <a:t>ΙΔΕΑ</a:t>
            </a: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 ότι </a:t>
            </a:r>
            <a:r>
              <a:rPr lang="el-GR" i="1" u="sng" dirty="0" smtClean="0">
                <a:solidFill>
                  <a:srgbClr val="000000"/>
                </a:solidFill>
                <a:latin typeface="Comic Sans MS" pitchFamily="66" charset="0"/>
              </a:rPr>
              <a:t>μπορεί </a:t>
            </a: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να δημιουργήσει </a:t>
            </a:r>
            <a:r>
              <a:rPr lang="el-GR" sz="2000" dirty="0" smtClean="0">
                <a:solidFill>
                  <a:srgbClr val="000000"/>
                </a:solidFill>
                <a:latin typeface="Comic Sans MS" pitchFamily="66" charset="0"/>
              </a:rPr>
              <a:t>ΚΕΝΟ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αποδεχόμενος ότι η πίεση του κενού είναι μηδέν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115616" y="1124744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και δύο φοβερά </a:t>
            </a:r>
            <a:r>
              <a:rPr lang="el-GR" sz="2400" dirty="0" smtClean="0">
                <a:solidFill>
                  <a:srgbClr val="000000"/>
                </a:solidFill>
                <a:latin typeface="Comic Sans MS" pitchFamily="66" charset="0"/>
              </a:rPr>
              <a:t>ΥΛΙΚΑ</a:t>
            </a: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187624" y="1772816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το ένα από τα οποία ήταν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11560" y="2492896"/>
            <a:ext cx="525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dirty="0" smtClean="0">
                <a:solidFill>
                  <a:srgbClr val="000000"/>
                </a:solidFill>
                <a:latin typeface="Comic Sans MS" pitchFamily="66" charset="0"/>
              </a:rPr>
              <a:t>μια ποσότητα από το πιο βαρύ υγρό του κόσμου</a:t>
            </a:r>
            <a:r>
              <a:rPr lang="el-GR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rgbClr val="FFFFFF"/>
                </a:solidFill>
                <a:latin typeface="Comic Sans MS" pitchFamily="66" charset="0"/>
              </a:rPr>
              <a:t>   </a:t>
            </a:r>
            <a:endParaRPr lang="el-GR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940152" y="2492896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</a:pPr>
            <a:r>
              <a:rPr lang="el-GR" b="1" dirty="0" smtClean="0">
                <a:solidFill>
                  <a:srgbClr val="000000"/>
                </a:solidFill>
                <a:latin typeface="Comic Sans MS" pitchFamily="66" charset="0"/>
              </a:rPr>
              <a:t>τον </a:t>
            </a:r>
            <a:r>
              <a:rPr lang="el-GR" b="1" dirty="0" smtClean="0">
                <a:solidFill>
                  <a:srgbClr val="000000"/>
                </a:solidFill>
                <a:latin typeface="Century Gothic" pitchFamily="34" charset="0"/>
              </a:rPr>
              <a:t>ΥΔΡΑΡΓΥΡΟ</a:t>
            </a:r>
            <a:endParaRPr lang="el-GR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1328</Words>
  <Application>Microsoft Office PowerPoint</Application>
  <PresentationFormat>Προβολή στην οθόνη (4:3)</PresentationFormat>
  <Paragraphs>178</Paragraphs>
  <Slides>37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15</vt:i4>
      </vt:variant>
      <vt:variant>
        <vt:lpstr>Τίτλοι διαφανειών</vt:lpstr>
      </vt:variant>
      <vt:variant>
        <vt:i4>37</vt:i4>
      </vt:variant>
    </vt:vector>
  </HeadingPairs>
  <TitlesOfParts>
    <vt:vector size="52" baseType="lpstr">
      <vt:lpstr>Θέμα του Office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Διαφάνεια 1</vt:lpstr>
      <vt:lpstr>  Πού οφείλεται η δύναμη που συνθλίβει το κουτί;   Πού οφείλεται η δύναμη που συγκρατεί μια βεντούζα κολλημένη στον τοίχο;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Πίεση και ανθρώπινο αυτί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Το όνομα χρήστη σας</cp:lastModifiedBy>
  <cp:revision>22</cp:revision>
  <dcterms:created xsi:type="dcterms:W3CDTF">2020-01-24T17:34:55Z</dcterms:created>
  <dcterms:modified xsi:type="dcterms:W3CDTF">2020-02-04T16:57:52Z</dcterms:modified>
</cp:coreProperties>
</file>