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2"/>
  </p:notesMasterIdLst>
  <p:sldIdLst>
    <p:sldId id="272" r:id="rId4"/>
    <p:sldId id="275" r:id="rId5"/>
    <p:sldId id="259" r:id="rId6"/>
    <p:sldId id="260" r:id="rId7"/>
    <p:sldId id="276" r:id="rId8"/>
    <p:sldId id="265" r:id="rId9"/>
    <p:sldId id="266" r:id="rId10"/>
    <p:sldId id="267" r:id="rId11"/>
    <p:sldId id="269" r:id="rId12"/>
    <p:sldId id="271" r:id="rId13"/>
    <p:sldId id="270" r:id="rId14"/>
    <p:sldId id="268" r:id="rId15"/>
    <p:sldId id="261" r:id="rId16"/>
    <p:sldId id="263" r:id="rId17"/>
    <p:sldId id="262" r:id="rId18"/>
    <p:sldId id="273" r:id="rId19"/>
    <p:sldId id="264" r:id="rId20"/>
    <p:sldId id="274"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79627C-DFD9-41F1-BE7C-A3A442AC8563}" type="datetimeFigureOut">
              <a:rPr lang="el-GR" smtClean="0"/>
              <a:t>20/1/2020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88BD82-AD7A-486B-AC1B-2725FFFAF3EB}"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ΠΡΟΣΟΧΗ¨Η</a:t>
            </a:r>
            <a:r>
              <a:rPr lang="el-GR" baseline="0" dirty="0" smtClean="0"/>
              <a:t> πίεση είναι μονόμετρο μέγεθος !</a:t>
            </a:r>
            <a:endParaRPr lang="el-GR" dirty="0"/>
          </a:p>
        </p:txBody>
      </p:sp>
      <p:sp>
        <p:nvSpPr>
          <p:cNvPr id="4" name="3 - Θέση αριθμού διαφάνειας"/>
          <p:cNvSpPr>
            <a:spLocks noGrp="1"/>
          </p:cNvSpPr>
          <p:nvPr>
            <p:ph type="sldNum" sz="quarter" idx="10"/>
          </p:nvPr>
        </p:nvSpPr>
        <p:spPr/>
        <p:txBody>
          <a:bodyPr/>
          <a:lstStyle/>
          <a:p>
            <a:fld id="{B488BD82-AD7A-486B-AC1B-2725FFFAF3EB}" type="slidenum">
              <a:rPr lang="el-GR" smtClean="0"/>
              <a:t>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BA1A2F31-A972-43D4-8DF2-175597C7D5E5}" type="datetimeFigureOut">
              <a:rPr lang="el-GR" smtClean="0"/>
              <a:pPr/>
              <a:t>20/1/2020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0ADBAF6-D8E0-474D-A116-ED9A3F8B5CF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A1A2F31-A972-43D4-8DF2-175597C7D5E5}" type="datetimeFigureOut">
              <a:rPr lang="el-GR" smtClean="0"/>
              <a:pPr/>
              <a:t>20/1/2020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0ADBAF6-D8E0-474D-A116-ED9A3F8B5CF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A1A2F31-A972-43D4-8DF2-175597C7D5E5}" type="datetimeFigureOut">
              <a:rPr lang="el-GR" smtClean="0"/>
              <a:pPr/>
              <a:t>20/1/2020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0ADBAF6-D8E0-474D-A116-ED9A3F8B5CF2}"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AAADDE-9726-4F10-8E60-4F4210846280}"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AEA9A3-BAF2-472B-A25A-D18C8B638576}"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D96AE3-F2B0-4E5D-B5BF-85ADAF551CE3}"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A2033C-7172-473C-A9C3-9AACB4CA5E1C}"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7F5153E-60C4-42C8-BFA5-545FB682CBE1}"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CA2DAE-DE14-4637-BBF7-776CC589EFE1}"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DCE122-BF12-4B65-9631-214EE1E6D64A}"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A06EA8-1C79-49A4-8846-B2AADADB4409}"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A1A2F31-A972-43D4-8DF2-175597C7D5E5}" type="datetimeFigureOut">
              <a:rPr lang="el-GR" smtClean="0"/>
              <a:pPr/>
              <a:t>20/1/2020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0ADBAF6-D8E0-474D-A116-ED9A3F8B5CF2}"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F818E-A61F-4BF2-8587-27C39BF93E92}"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AD51D1-A39D-4B7C-9EE2-CE3E2F12EBD1}"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531027-8F92-45E1-841A-45E19A27AF35}"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AAADDE-9726-4F10-8E60-4F4210846280}"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AEA9A3-BAF2-472B-A25A-D18C8B638576}"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D96AE3-F2B0-4E5D-B5BF-85ADAF551CE3}"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A2033C-7172-473C-A9C3-9AACB4CA5E1C}"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7F5153E-60C4-42C8-BFA5-545FB682CBE1}"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CA2DAE-DE14-4637-BBF7-776CC589EFE1}"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DCE122-BF12-4B65-9631-214EE1E6D64A}"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A1A2F31-A972-43D4-8DF2-175597C7D5E5}" type="datetimeFigureOut">
              <a:rPr lang="el-GR" smtClean="0"/>
              <a:pPr/>
              <a:t>20/1/2020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0ADBAF6-D8E0-474D-A116-ED9A3F8B5CF2}" type="slidenum">
              <a:rPr lang="el-GR" smtClean="0"/>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A06EA8-1C79-49A4-8846-B2AADADB4409}"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F818E-A61F-4BF2-8587-27C39BF93E92}"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AD51D1-A39D-4B7C-9EE2-CE3E2F12EBD1}"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531027-8F92-45E1-841A-45E19A27AF35}"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BA1A2F31-A972-43D4-8DF2-175597C7D5E5}" type="datetimeFigureOut">
              <a:rPr lang="el-GR" smtClean="0"/>
              <a:pPr/>
              <a:t>20/1/2020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0ADBAF6-D8E0-474D-A116-ED9A3F8B5CF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BA1A2F31-A972-43D4-8DF2-175597C7D5E5}" type="datetimeFigureOut">
              <a:rPr lang="el-GR" smtClean="0"/>
              <a:pPr/>
              <a:t>20/1/2020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0ADBAF6-D8E0-474D-A116-ED9A3F8B5CF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A1A2F31-A972-43D4-8DF2-175597C7D5E5}" type="datetimeFigureOut">
              <a:rPr lang="el-GR" smtClean="0"/>
              <a:pPr/>
              <a:t>20/1/2020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0ADBAF6-D8E0-474D-A116-ED9A3F8B5CF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A1A2F31-A972-43D4-8DF2-175597C7D5E5}" type="datetimeFigureOut">
              <a:rPr lang="el-GR" smtClean="0"/>
              <a:pPr/>
              <a:t>20/1/2020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0ADBAF6-D8E0-474D-A116-ED9A3F8B5CF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A1A2F31-A972-43D4-8DF2-175597C7D5E5}" type="datetimeFigureOut">
              <a:rPr lang="el-GR" smtClean="0"/>
              <a:pPr/>
              <a:t>20/1/2020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0ADBAF6-D8E0-474D-A116-ED9A3F8B5CF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A1A2F31-A972-43D4-8DF2-175597C7D5E5}" type="datetimeFigureOut">
              <a:rPr lang="el-GR" smtClean="0"/>
              <a:pPr/>
              <a:t>20/1/2020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0ADBAF6-D8E0-474D-A116-ED9A3F8B5CF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A2F31-A972-43D4-8DF2-175597C7D5E5}" type="datetimeFigureOut">
              <a:rPr lang="el-GR" smtClean="0"/>
              <a:pPr/>
              <a:t>20/1/2020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DBAF6-D8E0-474D-A116-ED9A3F8B5CF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05985C9F-3400-46E2-9653-7794B9E03E01}" type="slidenum">
              <a:rPr lang="el-GR">
                <a:solidFill>
                  <a:srgbClr val="000000"/>
                </a:solidFill>
              </a:rPr>
              <a:pPr fontAlgn="base">
                <a:spcBef>
                  <a:spcPct val="0"/>
                </a:spcBef>
                <a:spcAft>
                  <a:spcPct val="0"/>
                </a:spcAft>
                <a:defRPr/>
              </a:pPr>
              <a:t>‹#›</a:t>
            </a:fld>
            <a:endParaRPr lang="el-GR">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05985C9F-3400-46E2-9653-7794B9E03E01}" type="slidenum">
              <a:rPr lang="el-GR">
                <a:solidFill>
                  <a:srgbClr val="000000"/>
                </a:solidFill>
              </a:rPr>
              <a:pPr fontAlgn="base">
                <a:spcBef>
                  <a:spcPct val="0"/>
                </a:spcBef>
                <a:spcAft>
                  <a:spcPct val="0"/>
                </a:spcAft>
                <a:defRPr/>
              </a:pPr>
              <a:t>‹#›</a:t>
            </a:fld>
            <a:endParaRPr lang="el-GR">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oleObject1.bin"/><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971600" y="2564904"/>
            <a:ext cx="7272808" cy="461665"/>
          </a:xfrm>
          <a:prstGeom prst="rect">
            <a:avLst/>
          </a:prstGeom>
        </p:spPr>
        <p:txBody>
          <a:bodyPr wrap="square">
            <a:spAutoFit/>
          </a:bodyPr>
          <a:lstStyle/>
          <a:p>
            <a:r>
              <a:rPr lang="el-GR" sz="2400" b="1" dirty="0" smtClean="0"/>
              <a:t>ΠΙΕΣΗ ΚΑΙ ΔΥΝΑΜΗ: ΔΥΟ ΔΙΑΦΟΡΕΤΙΚΕΣ ΕΝΝΟΙΕΣ</a:t>
            </a:r>
            <a:endParaRPr lang="el-GR"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ΦΥΣΙΚΗ\ΚΟΛΛΕΓΙΟ\ΦΟΡΤΗΓΑ.emf"/>
          <p:cNvPicPr>
            <a:picLocks noChangeAspect="1" noChangeArrowheads="1"/>
          </p:cNvPicPr>
          <p:nvPr/>
        </p:nvPicPr>
        <p:blipFill>
          <a:blip r:embed="rId2" cstate="print"/>
          <a:srcRect/>
          <a:stretch>
            <a:fillRect/>
          </a:stretch>
        </p:blipFill>
        <p:spPr bwMode="auto">
          <a:xfrm>
            <a:off x="2051050" y="188913"/>
            <a:ext cx="5534025" cy="6340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tselentis\Επιφάνεια εργασίας\nike-mercurial-victory-iii-cr7-sg-no-8-9-9-5-10-10-5-11-12[1].jpg"/>
          <p:cNvPicPr>
            <a:picLocks noChangeAspect="1" noChangeArrowheads="1"/>
          </p:cNvPicPr>
          <p:nvPr/>
        </p:nvPicPr>
        <p:blipFill>
          <a:blip r:embed="rId2" cstate="print"/>
          <a:srcRect/>
          <a:stretch>
            <a:fillRect/>
          </a:stretch>
        </p:blipFill>
        <p:spPr bwMode="auto">
          <a:xfrm>
            <a:off x="2771800" y="2420888"/>
            <a:ext cx="3371850" cy="3819525"/>
          </a:xfrm>
          <a:prstGeom prst="rect">
            <a:avLst/>
          </a:prstGeom>
          <a:noFill/>
          <a:ln w="9525">
            <a:noFill/>
            <a:miter lim="800000"/>
            <a:headEnd/>
            <a:tailEnd/>
          </a:ln>
        </p:spPr>
      </p:pic>
      <p:sp>
        <p:nvSpPr>
          <p:cNvPr id="5" name="4 - Ορθογώνιο"/>
          <p:cNvSpPr/>
          <p:nvPr/>
        </p:nvSpPr>
        <p:spPr>
          <a:xfrm>
            <a:off x="1331640" y="692696"/>
            <a:ext cx="6840760" cy="830997"/>
          </a:xfrm>
          <a:prstGeom prst="rect">
            <a:avLst/>
          </a:prstGeom>
        </p:spPr>
        <p:txBody>
          <a:bodyPr wrap="square">
            <a:spAutoFit/>
          </a:bodyPr>
          <a:lstStyle/>
          <a:p>
            <a:r>
              <a:rPr lang="el-GR" dirty="0" smtClean="0"/>
              <a:t> </a:t>
            </a:r>
            <a:r>
              <a:rPr lang="el-GR" sz="2400" dirty="0" smtClean="0"/>
              <a:t>Τα παπούτσια των ποδοσφαιριστών έχουν «καρφιά» στα πέλματα.</a:t>
            </a:r>
            <a:endParaRPr lang="el-GR"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tselentis\Επιφάνεια εργασίας\ΠΙΕΣΗ[1].png"/>
          <p:cNvPicPr>
            <a:picLocks noChangeAspect="1" noChangeArrowheads="1"/>
          </p:cNvPicPr>
          <p:nvPr/>
        </p:nvPicPr>
        <p:blipFill>
          <a:blip r:embed="rId2" cstate="print"/>
          <a:srcRect/>
          <a:stretch>
            <a:fillRect/>
          </a:stretch>
        </p:blipFill>
        <p:spPr bwMode="auto">
          <a:xfrm>
            <a:off x="1476375" y="1417638"/>
            <a:ext cx="6191250" cy="402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p:txBody>
          <a:bodyPr/>
          <a:lstStyle/>
          <a:p>
            <a:r>
              <a:rPr lang="en-US" sz="2400" b="1" smtClean="0">
                <a:solidFill>
                  <a:srgbClr val="FF0000"/>
                </a:solidFill>
              </a:rPr>
              <a:t/>
            </a:r>
            <a:br>
              <a:rPr lang="en-US" sz="2400" b="1" smtClean="0">
                <a:solidFill>
                  <a:srgbClr val="FF0000"/>
                </a:solidFill>
              </a:rPr>
            </a:br>
            <a:r>
              <a:rPr lang="el-GR" sz="2400" b="1" smtClean="0">
                <a:solidFill>
                  <a:srgbClr val="FF0000"/>
                </a:solidFill>
              </a:rPr>
              <a:t>Χρησιμοποίησε και εφάρμοσε τις έννοιες που έμαθες:</a:t>
            </a:r>
            <a:r>
              <a:rPr lang="el-GR" sz="2400" smtClean="0">
                <a:solidFill>
                  <a:srgbClr val="FF0000"/>
                </a:solidFill>
              </a:rPr>
              <a:t/>
            </a:r>
            <a:br>
              <a:rPr lang="el-GR" sz="2400" smtClean="0">
                <a:solidFill>
                  <a:srgbClr val="FF0000"/>
                </a:solidFill>
              </a:rPr>
            </a:br>
            <a:endParaRPr lang="el-GR" sz="2400" smtClean="0">
              <a:solidFill>
                <a:srgbClr val="FF0000"/>
              </a:solidFill>
            </a:endParaRPr>
          </a:p>
        </p:txBody>
      </p:sp>
      <p:sp>
        <p:nvSpPr>
          <p:cNvPr id="10243" name="2 - Θέση περιεχομένου"/>
          <p:cNvSpPr>
            <a:spLocks noGrp="1"/>
          </p:cNvSpPr>
          <p:nvPr>
            <p:ph idx="1"/>
          </p:nvPr>
        </p:nvSpPr>
        <p:spPr/>
        <p:txBody>
          <a:bodyPr/>
          <a:lstStyle/>
          <a:p>
            <a:pPr>
              <a:buFontTx/>
              <a:buNone/>
            </a:pPr>
            <a:r>
              <a:rPr lang="en-US" dirty="0" smtClean="0"/>
              <a:t>  </a:t>
            </a:r>
            <a:r>
              <a:rPr lang="el-GR" sz="2000" dirty="0" smtClean="0"/>
              <a:t>1α (σελ. 82)</a:t>
            </a:r>
          </a:p>
          <a:p>
            <a:pPr>
              <a:buFontTx/>
              <a:buNone/>
            </a:pPr>
            <a:r>
              <a:rPr lang="el-GR" sz="2000" dirty="0" smtClean="0"/>
              <a:t>     </a:t>
            </a:r>
            <a:r>
              <a:rPr lang="en-US" sz="2000" dirty="0" smtClean="0"/>
              <a:t> </a:t>
            </a:r>
            <a:r>
              <a:rPr lang="el-GR" sz="2000" dirty="0" smtClean="0"/>
              <a:t>Συμπλήρωσε τις λέξεις που λείπουν από το παρακάτω κείμενο έτσι ώστε οι προτάσεις που προκύπτουν να είναι επιστημονικά ορθές:</a:t>
            </a:r>
            <a:endParaRPr lang="en-US" sz="2000" dirty="0" smtClean="0"/>
          </a:p>
          <a:p>
            <a:pPr>
              <a:buFontTx/>
              <a:buNone/>
            </a:pPr>
            <a:r>
              <a:rPr lang="el-GR" sz="2000" dirty="0" smtClean="0"/>
              <a:t/>
            </a:r>
            <a:br>
              <a:rPr lang="el-GR" sz="2000" dirty="0" smtClean="0"/>
            </a:br>
            <a:r>
              <a:rPr lang="en-US" sz="2000" dirty="0" smtClean="0"/>
              <a:t>    </a:t>
            </a:r>
            <a:r>
              <a:rPr lang="el-GR" sz="2000" dirty="0" smtClean="0"/>
              <a:t>Πίεση ονομάζουμε το ……………… της δύναμης που ασκείται ………… σε μια επιφάνεια προς το …………… της επιφάνειας αυτής. Μονάδα της πίεσης στο SI είναι ……………… και ονομάζεται …………………………</a:t>
            </a:r>
          </a:p>
          <a:p>
            <a:endParaRPr lang="el-GR" sz="2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 Θέση περιεχομένου"/>
          <p:cNvSpPr>
            <a:spLocks noGrp="1"/>
          </p:cNvSpPr>
          <p:nvPr>
            <p:ph idx="1"/>
          </p:nvPr>
        </p:nvSpPr>
        <p:spPr>
          <a:xfrm>
            <a:off x="457200" y="620713"/>
            <a:ext cx="8229600" cy="5505450"/>
          </a:xfrm>
        </p:spPr>
        <p:txBody>
          <a:bodyPr/>
          <a:lstStyle/>
          <a:p>
            <a:pPr>
              <a:buFontTx/>
              <a:buNone/>
            </a:pPr>
            <a:r>
              <a:rPr lang="en-US" sz="2000" dirty="0" smtClean="0"/>
              <a:t>       2</a:t>
            </a:r>
            <a:r>
              <a:rPr lang="el-GR" sz="2000" dirty="0" smtClean="0"/>
              <a:t> (σελ. 82)</a:t>
            </a:r>
          </a:p>
          <a:p>
            <a:pPr>
              <a:buFontTx/>
              <a:buNone/>
            </a:pPr>
            <a:r>
              <a:rPr lang="el-GR" sz="2000" b="1" dirty="0" smtClean="0"/>
              <a:t>     </a:t>
            </a:r>
            <a:r>
              <a:rPr lang="en-US" sz="2000" b="1" dirty="0" smtClean="0"/>
              <a:t>  </a:t>
            </a:r>
            <a:r>
              <a:rPr lang="el-GR" sz="2000" dirty="0" smtClean="0"/>
              <a:t>Μαζί με το μεγαλύτερο αδελφό σου θέλετε να βαδίσετε πάνω σε μια λασπώδη επιφάνεια. Να χαρακτηρίσεις με Σ τις προτάσεις των οποίων το περιεχόμενο είναι επιστημονικά ορθό και με Λ αυτές που το περιεχόμενο τους είναι επιστημονικά λανθασμένο. </a:t>
            </a:r>
            <a:endParaRPr lang="en-US" sz="2000" dirty="0" smtClean="0"/>
          </a:p>
          <a:p>
            <a:pPr lvl="1">
              <a:buFontTx/>
              <a:buNone/>
            </a:pPr>
            <a:r>
              <a:rPr lang="en-US" sz="2000" dirty="0" smtClean="0"/>
              <a:t>     </a:t>
            </a:r>
            <a:r>
              <a:rPr lang="el-GR" sz="2000" dirty="0" smtClean="0"/>
              <a:t>Ο αδελφός σου επιμένει να τοποθετήσετε φαρδιές σανίδες πάνω στις οποίες να βαδίσετε. Η άποψή του: </a:t>
            </a:r>
            <a:endParaRPr lang="en-US" sz="2000" dirty="0" smtClean="0"/>
          </a:p>
          <a:p>
            <a:pPr lvl="1">
              <a:buFontTx/>
              <a:buNone/>
            </a:pPr>
            <a:r>
              <a:rPr lang="el-GR" sz="2000" dirty="0" smtClean="0"/>
              <a:t>(α) Είναι σωστή, διότι έτσι δε θα γεμίσουν λάσπες τα παπούτσια σας. </a:t>
            </a:r>
            <a:endParaRPr lang="en-US" sz="2000" dirty="0" smtClean="0"/>
          </a:p>
          <a:p>
            <a:pPr lvl="1">
              <a:buFontTx/>
              <a:buNone/>
            </a:pPr>
            <a:r>
              <a:rPr lang="el-GR" sz="2000" dirty="0" smtClean="0"/>
              <a:t>(β) Είναι λάθος, διότι οι σανίδες έχουν μεγάλο βάρος και έτσι θα βουλιάξετε ευκολότερα στη λάσπη.</a:t>
            </a:r>
            <a:endParaRPr lang="en-US" sz="2000" dirty="0" smtClean="0"/>
          </a:p>
          <a:p>
            <a:pPr lvl="1">
              <a:buFontTx/>
              <a:buNone/>
            </a:pPr>
            <a:r>
              <a:rPr lang="el-GR" sz="2000" dirty="0" smtClean="0"/>
              <a:t> (γ) Είναι σωστή, διότι με αυτό τον τρόπο μειώνετε την πίεση στο έδαφος και έτσι δε θα βουλιάξετε σε αυτό. </a:t>
            </a:r>
            <a:endParaRPr lang="en-US" sz="2000" dirty="0" smtClean="0"/>
          </a:p>
          <a:p>
            <a:pPr lvl="1">
              <a:buFontTx/>
              <a:buNone/>
            </a:pPr>
            <a:r>
              <a:rPr lang="el-GR" sz="2000" dirty="0" smtClean="0"/>
              <a:t>(δ) Είναι λάθος, διότι με αυτό τον τρόπο αυξάνετε την πίεση στο έδαφος και έτσι θα βουλιάξετε σε αυτό. </a:t>
            </a:r>
            <a:endParaRPr lang="en-US" sz="2000" dirty="0" smtClean="0"/>
          </a:p>
          <a:p>
            <a:pPr lvl="1">
              <a:buFontTx/>
              <a:buNone/>
            </a:pPr>
            <a:r>
              <a:rPr lang="el-GR" sz="2000" dirty="0" smtClean="0"/>
              <a:t>(ε) Τίποτε από όλα αυτά.</a:t>
            </a:r>
          </a:p>
          <a:p>
            <a:endParaRPr lang="el-GR"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tselentis\Επιφάνεια εργασίας\IMG_1549[1].jpg"/>
          <p:cNvPicPr>
            <a:picLocks noChangeAspect="1" noChangeArrowheads="1"/>
          </p:cNvPicPr>
          <p:nvPr/>
        </p:nvPicPr>
        <p:blipFill>
          <a:blip r:embed="rId2" cstate="print"/>
          <a:srcRect/>
          <a:stretch>
            <a:fillRect/>
          </a:stretch>
        </p:blipFill>
        <p:spPr bwMode="auto">
          <a:xfrm>
            <a:off x="0" y="-1443038"/>
            <a:ext cx="9324975" cy="97440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 Θέση περιεχομένου"/>
          <p:cNvSpPr>
            <a:spLocks noGrp="1"/>
          </p:cNvSpPr>
          <p:nvPr>
            <p:ph idx="1"/>
          </p:nvPr>
        </p:nvSpPr>
        <p:spPr>
          <a:xfrm>
            <a:off x="457200" y="620713"/>
            <a:ext cx="8229600" cy="5505450"/>
          </a:xfrm>
        </p:spPr>
        <p:txBody>
          <a:bodyPr/>
          <a:lstStyle/>
          <a:p>
            <a:pPr>
              <a:buFontTx/>
              <a:buNone/>
            </a:pPr>
            <a:r>
              <a:rPr lang="en-US" sz="2000" dirty="0" smtClean="0"/>
              <a:t>       2</a:t>
            </a:r>
            <a:r>
              <a:rPr lang="el-GR" sz="2000" dirty="0" smtClean="0"/>
              <a:t> (σελ. 82)</a:t>
            </a:r>
          </a:p>
          <a:p>
            <a:pPr>
              <a:buFontTx/>
              <a:buNone/>
            </a:pPr>
            <a:r>
              <a:rPr lang="el-GR" sz="2000" b="1" dirty="0" smtClean="0"/>
              <a:t>     </a:t>
            </a:r>
            <a:r>
              <a:rPr lang="en-US" sz="2000" b="1" dirty="0" smtClean="0"/>
              <a:t>  </a:t>
            </a:r>
            <a:r>
              <a:rPr lang="el-GR" sz="2000" dirty="0" smtClean="0"/>
              <a:t>Μαζί με το μεγαλύτερο αδελφό σου θέλετε να βαδίσετε πάνω σε μια λασπώδη επιφάνεια. Να χαρακτηρίσεις με Σ τις προτάσεις των οποίων το περιεχόμενο είναι επιστημονικά ορθό και με Λ αυτές που το περιεχόμενο τους είναι επιστημονικά λανθασμένο. </a:t>
            </a:r>
            <a:endParaRPr lang="en-US" sz="2000" dirty="0" smtClean="0"/>
          </a:p>
          <a:p>
            <a:pPr lvl="1">
              <a:buFontTx/>
              <a:buNone/>
            </a:pPr>
            <a:r>
              <a:rPr lang="en-US" sz="2000" dirty="0" smtClean="0"/>
              <a:t>     </a:t>
            </a:r>
            <a:r>
              <a:rPr lang="el-GR" sz="2000" dirty="0" smtClean="0"/>
              <a:t>Ο αδελφός σου επιμένει να τοποθετήσετε φαρδιές σανίδες πάνω στις οποίες να βαδίσετε. Η άποψή του: </a:t>
            </a:r>
            <a:endParaRPr lang="en-US" sz="2000" dirty="0" smtClean="0"/>
          </a:p>
          <a:p>
            <a:pPr lvl="1">
              <a:buFontTx/>
              <a:buNone/>
            </a:pPr>
            <a:r>
              <a:rPr lang="el-GR" sz="2000" dirty="0" smtClean="0"/>
              <a:t>(α) Είναι σωστή, διότι έτσι δε θα γεμίσουν λάσπες τα παπούτσια σας. </a:t>
            </a:r>
            <a:endParaRPr lang="en-US" sz="2000" dirty="0" smtClean="0"/>
          </a:p>
          <a:p>
            <a:pPr lvl="1">
              <a:buFontTx/>
              <a:buNone/>
            </a:pPr>
            <a:r>
              <a:rPr lang="el-GR" sz="2000" dirty="0" smtClean="0"/>
              <a:t>(β) Είναι λάθος, διότι οι σανίδες έχουν μεγάλο βάρος και έτσι θα βουλιάξετε ευκολότερα στη λάσπη.</a:t>
            </a:r>
            <a:endParaRPr lang="en-US" sz="2000" dirty="0" smtClean="0"/>
          </a:p>
          <a:p>
            <a:pPr lvl="1">
              <a:buFontTx/>
              <a:buNone/>
            </a:pPr>
            <a:r>
              <a:rPr lang="el-GR" sz="2000" b="1" dirty="0" smtClean="0">
                <a:solidFill>
                  <a:srgbClr val="FF0000"/>
                </a:solidFill>
              </a:rPr>
              <a:t> (γ) Είναι σωστή, διότι με αυτό τον τρόπο μειώνετε την πίεση στο έδαφος και έτσι δε θα βουλιάξετε σε αυτό. </a:t>
            </a:r>
            <a:endParaRPr lang="en-US" sz="2000" b="1" dirty="0" smtClean="0">
              <a:solidFill>
                <a:srgbClr val="FF0000"/>
              </a:solidFill>
            </a:endParaRPr>
          </a:p>
          <a:p>
            <a:pPr lvl="1">
              <a:buFontTx/>
              <a:buNone/>
            </a:pPr>
            <a:r>
              <a:rPr lang="el-GR" sz="2000" dirty="0" smtClean="0"/>
              <a:t>(δ) Είναι λάθος, διότι με αυτό τον τρόπο αυξάνετε την πίεση στο έδαφος και έτσι θα βουλιάξετε σε αυτό. </a:t>
            </a:r>
            <a:endParaRPr lang="en-US" sz="2000" dirty="0" smtClean="0"/>
          </a:p>
          <a:p>
            <a:pPr lvl="1">
              <a:buFontTx/>
              <a:buNone/>
            </a:pPr>
            <a:r>
              <a:rPr lang="el-GR" sz="2000" dirty="0" smtClean="0"/>
              <a:t>(ε) Τίποτε από όλα αυτά.</a:t>
            </a:r>
          </a:p>
          <a:p>
            <a:endParaRPr lang="el-GR"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lstStyle/>
          <a:p>
            <a:r>
              <a:rPr lang="en-US" sz="2400" b="1" smtClean="0">
                <a:solidFill>
                  <a:srgbClr val="FF0000"/>
                </a:solidFill>
              </a:rPr>
              <a:t/>
            </a:r>
            <a:br>
              <a:rPr lang="en-US" sz="2400" b="1" smtClean="0">
                <a:solidFill>
                  <a:srgbClr val="FF0000"/>
                </a:solidFill>
              </a:rPr>
            </a:br>
            <a:r>
              <a:rPr lang="en-US" sz="2400" b="1" smtClean="0">
                <a:solidFill>
                  <a:srgbClr val="FF0000"/>
                </a:solidFill>
              </a:rPr>
              <a:t/>
            </a:r>
            <a:br>
              <a:rPr lang="en-US" sz="2400" b="1" smtClean="0">
                <a:solidFill>
                  <a:srgbClr val="FF0000"/>
                </a:solidFill>
              </a:rPr>
            </a:br>
            <a:r>
              <a:rPr lang="el-GR" sz="2400" b="1" smtClean="0">
                <a:solidFill>
                  <a:srgbClr val="FF0000"/>
                </a:solidFill>
              </a:rPr>
              <a:t>Εφάρμοσε τις γνώσεις σου και γράψε τεκμηριωμένες απαντήσεις για τις ερωτήσεις που ακολουθούν </a:t>
            </a:r>
            <a:r>
              <a:rPr lang="el-GR" smtClean="0"/>
              <a:t/>
            </a:r>
            <a:br>
              <a:rPr lang="el-GR" smtClean="0"/>
            </a:br>
            <a:endParaRPr lang="el-GR" smtClean="0"/>
          </a:p>
        </p:txBody>
      </p:sp>
      <p:sp>
        <p:nvSpPr>
          <p:cNvPr id="13315" name="2 - Θέση περιεχομένου"/>
          <p:cNvSpPr>
            <a:spLocks noGrp="1"/>
          </p:cNvSpPr>
          <p:nvPr>
            <p:ph idx="1"/>
          </p:nvPr>
        </p:nvSpPr>
        <p:spPr>
          <a:xfrm>
            <a:off x="395536" y="1484784"/>
            <a:ext cx="8229600" cy="4525962"/>
          </a:xfrm>
        </p:spPr>
        <p:txBody>
          <a:bodyPr/>
          <a:lstStyle/>
          <a:p>
            <a:pPr>
              <a:buFontTx/>
              <a:buNone/>
            </a:pPr>
            <a:r>
              <a:rPr lang="en-US" sz="2000" dirty="0" smtClean="0"/>
              <a:t> 1</a:t>
            </a:r>
            <a:r>
              <a:rPr lang="el-GR" sz="2000" dirty="0" smtClean="0"/>
              <a:t> (σελ. 83)</a:t>
            </a:r>
          </a:p>
          <a:p>
            <a:pPr>
              <a:buFontTx/>
              <a:buNone/>
            </a:pPr>
            <a:r>
              <a:rPr lang="el-GR" sz="2000" dirty="0" smtClean="0"/>
              <a:t>    </a:t>
            </a:r>
            <a:r>
              <a:rPr lang="en-US" sz="2000" dirty="0" smtClean="0"/>
              <a:t> </a:t>
            </a:r>
            <a:r>
              <a:rPr lang="el-GR" sz="2000" dirty="0" smtClean="0"/>
              <a:t>Σε μια επιφάνεια που έχει καλυφθεί από πλαστελίνη τοποθετούμε ένα ορθογώνιο σιδερένιο κουτί ώστε να ακουμπά στην πλαστελίνη με δυο τρόπους: </a:t>
            </a:r>
            <a:endParaRPr lang="en-US" sz="2000" dirty="0" smtClean="0"/>
          </a:p>
          <a:p>
            <a:pPr>
              <a:buFontTx/>
              <a:buNone/>
            </a:pPr>
            <a:r>
              <a:rPr lang="el-GR" sz="2000" dirty="0" smtClean="0"/>
              <a:t>(α) με τη μεγάλη επιφάνεια και </a:t>
            </a:r>
            <a:endParaRPr lang="en-US" sz="2000" dirty="0" smtClean="0"/>
          </a:p>
          <a:p>
            <a:pPr>
              <a:buFontTx/>
              <a:buNone/>
            </a:pPr>
            <a:r>
              <a:rPr lang="el-GR" sz="2000" dirty="0" smtClean="0"/>
              <a:t>(β) με τη μικρή επιφάνεια.</a:t>
            </a:r>
            <a:endParaRPr lang="en-US" sz="2000" dirty="0" smtClean="0"/>
          </a:p>
          <a:p>
            <a:pPr>
              <a:buFontTx/>
              <a:buNone/>
            </a:pPr>
            <a:r>
              <a:rPr lang="en-US" sz="2000" dirty="0" smtClean="0"/>
              <a:t>   </a:t>
            </a:r>
            <a:r>
              <a:rPr lang="el-GR" sz="2000" dirty="0" smtClean="0"/>
              <a:t> Σε ποια περίπτωση το κουτί θα βουλιάξει περισσότερο στην πλαστελίνη; Να εξηγήσεις την επιλογή σου.</a:t>
            </a:r>
          </a:p>
          <a:p>
            <a:pPr>
              <a:buFontTx/>
              <a:buNone/>
            </a:pPr>
            <a:endParaRPr lang="el-GR"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55576" y="476672"/>
            <a:ext cx="1415772" cy="400110"/>
          </a:xfrm>
          <a:prstGeom prst="rect">
            <a:avLst/>
          </a:prstGeom>
        </p:spPr>
        <p:txBody>
          <a:bodyPr wrap="none">
            <a:spAutoFit/>
          </a:bodyPr>
          <a:lstStyle/>
          <a:p>
            <a:r>
              <a:rPr lang="el-GR" sz="2000" b="1" dirty="0" smtClean="0"/>
              <a:t>Ασκήσεις </a:t>
            </a:r>
            <a:endParaRPr lang="el-GR" sz="2000" dirty="0"/>
          </a:p>
        </p:txBody>
      </p:sp>
      <p:sp>
        <p:nvSpPr>
          <p:cNvPr id="3" name="2 - Ορθογώνιο"/>
          <p:cNvSpPr/>
          <p:nvPr/>
        </p:nvSpPr>
        <p:spPr>
          <a:xfrm>
            <a:off x="395536" y="1340768"/>
            <a:ext cx="8280920" cy="1477328"/>
          </a:xfrm>
          <a:prstGeom prst="rect">
            <a:avLst/>
          </a:prstGeom>
        </p:spPr>
        <p:txBody>
          <a:bodyPr wrap="square">
            <a:spAutoFit/>
          </a:bodyPr>
          <a:lstStyle/>
          <a:p>
            <a:r>
              <a:rPr lang="el-GR" dirty="0" smtClean="0"/>
              <a:t>2 (σελ. 85)</a:t>
            </a:r>
          </a:p>
          <a:p>
            <a:r>
              <a:rPr lang="el-GR" dirty="0" smtClean="0"/>
              <a:t>Ένας μαθητής σπρώχνει με το δάκτυλο του το μολύβι του στη σελίδα του τετραδίου του ασκώντας δύναμη 10 Ν. Εάν το εμβαδόν της επιφάνειας της μύτης του μολυβιού είναι 0,08 mm</a:t>
            </a:r>
            <a:r>
              <a:rPr lang="el-GR" baseline="30000" dirty="0" smtClean="0"/>
              <a:t>2</a:t>
            </a:r>
            <a:r>
              <a:rPr lang="el-GR" dirty="0" smtClean="0"/>
              <a:t>, να βρεθεί η πίεση που ασκεί η μύτη του μολυβιού στη σελίδα του τετραδίου σε </a:t>
            </a:r>
            <a:r>
              <a:rPr lang="el-GR" dirty="0" err="1" smtClean="0"/>
              <a:t>P</a:t>
            </a:r>
            <a:r>
              <a:rPr lang="el-GR" baseline="-25000" dirty="0" err="1" smtClean="0"/>
              <a:t>a</a:t>
            </a:r>
            <a:r>
              <a:rPr lang="el-GR" dirty="0" smtClean="0"/>
              <a:t>.</a:t>
            </a:r>
            <a:endParaRPr lang="el-GR"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500063" y="1143000"/>
            <a:ext cx="7772400" cy="1470025"/>
          </a:xfrm>
        </p:spPr>
        <p:txBody>
          <a:bodyPr/>
          <a:lstStyle/>
          <a:p>
            <a:pPr eaLnBrk="1" hangingPunct="1"/>
            <a:r>
              <a:rPr lang="el-GR" smtClean="0">
                <a:latin typeface="Comic Sans MS" pitchFamily="66" charset="0"/>
              </a:rPr>
              <a:t>Πίεση</a:t>
            </a:r>
            <a:endParaRPr lang="en-US" smtClean="0">
              <a:latin typeface="Comic Sans MS" pitchFamily="66" charset="0"/>
            </a:endParaRPr>
          </a:p>
        </p:txBody>
      </p:sp>
      <p:pic>
        <p:nvPicPr>
          <p:cNvPr id="7171" name="Picture 6"/>
          <p:cNvPicPr>
            <a:picLocks noChangeAspect="1" noChangeArrowheads="1"/>
          </p:cNvPicPr>
          <p:nvPr/>
        </p:nvPicPr>
        <p:blipFill>
          <a:blip r:embed="rId2" cstate="print"/>
          <a:srcRect/>
          <a:stretch>
            <a:fillRect/>
          </a:stretch>
        </p:blipFill>
        <p:spPr bwMode="auto">
          <a:xfrm>
            <a:off x="2071688" y="2786063"/>
            <a:ext cx="4867275" cy="333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4098" name="AutoShape 2"/>
          <p:cNvSpPr>
            <a:spLocks noChangeArrowheads="1"/>
          </p:cNvSpPr>
          <p:nvPr/>
        </p:nvSpPr>
        <p:spPr bwMode="auto">
          <a:xfrm>
            <a:off x="5651500" y="3357563"/>
            <a:ext cx="2376488" cy="576262"/>
          </a:xfrm>
          <a:prstGeom prst="parallelogram">
            <a:avLst>
              <a:gd name="adj" fmla="val 89658"/>
            </a:avLst>
          </a:prstGeom>
          <a:solidFill>
            <a:srgbClr val="969696"/>
          </a:solidFill>
          <a:ln w="9525">
            <a:solidFill>
              <a:schemeClr val="tx1"/>
            </a:solid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4099" name="AutoShape 3"/>
          <p:cNvSpPr>
            <a:spLocks noChangeArrowheads="1"/>
          </p:cNvSpPr>
          <p:nvPr/>
        </p:nvSpPr>
        <p:spPr bwMode="auto">
          <a:xfrm rot="5400000">
            <a:off x="6334920" y="4114006"/>
            <a:ext cx="1008062" cy="358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352 h 21600"/>
              <a:gd name="T14" fmla="*/ 17861 w 21600"/>
              <a:gd name="T15" fmla="*/ 16248 h 21600"/>
            </a:gdLst>
            <a:ahLst/>
            <a:cxnLst>
              <a:cxn ang="T8">
                <a:pos x="T0" y="T1"/>
              </a:cxn>
              <a:cxn ang="T9">
                <a:pos x="T2" y="T3"/>
              </a:cxn>
              <a:cxn ang="T10">
                <a:pos x="T4" y="T5"/>
              </a:cxn>
              <a:cxn ang="T11">
                <a:pos x="T6" y="T7"/>
              </a:cxn>
            </a:cxnLst>
            <a:rect l="T12" t="T13" r="T14" b="T15"/>
            <a:pathLst>
              <a:path w="21600" h="21600">
                <a:moveTo>
                  <a:pt x="14188" y="0"/>
                </a:moveTo>
                <a:lnTo>
                  <a:pt x="14188" y="5352"/>
                </a:lnTo>
                <a:lnTo>
                  <a:pt x="3375" y="5352"/>
                </a:lnTo>
                <a:lnTo>
                  <a:pt x="3375" y="16248"/>
                </a:lnTo>
                <a:lnTo>
                  <a:pt x="14188" y="16248"/>
                </a:lnTo>
                <a:lnTo>
                  <a:pt x="14188" y="21600"/>
                </a:lnTo>
                <a:lnTo>
                  <a:pt x="21600" y="10800"/>
                </a:lnTo>
                <a:close/>
              </a:path>
              <a:path w="21600" h="21600">
                <a:moveTo>
                  <a:pt x="1350" y="5352"/>
                </a:moveTo>
                <a:lnTo>
                  <a:pt x="1350" y="16248"/>
                </a:lnTo>
                <a:lnTo>
                  <a:pt x="2700" y="16248"/>
                </a:lnTo>
                <a:lnTo>
                  <a:pt x="2700" y="5352"/>
                </a:lnTo>
                <a:close/>
              </a:path>
              <a:path w="21600" h="21600">
                <a:moveTo>
                  <a:pt x="0" y="5352"/>
                </a:moveTo>
                <a:lnTo>
                  <a:pt x="0" y="16248"/>
                </a:lnTo>
                <a:lnTo>
                  <a:pt x="675" y="16248"/>
                </a:lnTo>
                <a:lnTo>
                  <a:pt x="675" y="5352"/>
                </a:lnTo>
                <a:close/>
              </a:path>
            </a:pathLst>
          </a:custGeom>
          <a:solidFill>
            <a:srgbClr val="00CC00"/>
          </a:solidFill>
          <a:ln w="9525">
            <a:solidFill>
              <a:schemeClr val="tx1"/>
            </a:solid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4100" name="Rectangle 4"/>
          <p:cNvSpPr>
            <a:spLocks noChangeArrowheads="1"/>
          </p:cNvSpPr>
          <p:nvPr/>
        </p:nvSpPr>
        <p:spPr bwMode="auto">
          <a:xfrm>
            <a:off x="395288" y="327025"/>
            <a:ext cx="3240087" cy="1344613"/>
          </a:xfrm>
          <a:prstGeom prst="rect">
            <a:avLst/>
          </a:prstGeom>
          <a:noFill/>
          <a:ln w="9525">
            <a:noFill/>
            <a:miter lim="800000"/>
            <a:headEnd/>
            <a:tailEnd/>
          </a:ln>
        </p:spPr>
        <p:txBody>
          <a:bodyPr anchor="ctr">
            <a:spAutoFit/>
          </a:bodyPr>
          <a:lstStyle/>
          <a:p>
            <a:pPr algn="ctr" fontAlgn="base">
              <a:spcBef>
                <a:spcPct val="0"/>
              </a:spcBef>
              <a:spcAft>
                <a:spcPct val="0"/>
              </a:spcAft>
            </a:pPr>
            <a:r>
              <a:rPr lang="el-GR" smtClean="0">
                <a:solidFill>
                  <a:srgbClr val="000000"/>
                </a:solidFill>
                <a:latin typeface="Comic Sans MS" pitchFamily="66" charset="0"/>
              </a:rPr>
              <a:t>η </a:t>
            </a:r>
            <a:r>
              <a:rPr lang="el-GR" sz="1600" smtClean="0">
                <a:solidFill>
                  <a:srgbClr val="000000"/>
                </a:solidFill>
                <a:latin typeface="Comic Sans MS" pitchFamily="66" charset="0"/>
              </a:rPr>
              <a:t>έννοια ΠΙΕΣΗ σχετίζεται ΜΟΝΟ </a:t>
            </a:r>
          </a:p>
          <a:p>
            <a:pPr algn="ctr" fontAlgn="base">
              <a:spcBef>
                <a:spcPct val="0"/>
              </a:spcBef>
              <a:spcAft>
                <a:spcPct val="0"/>
              </a:spcAft>
            </a:pPr>
            <a:r>
              <a:rPr lang="el-GR" sz="1600" smtClean="0">
                <a:solidFill>
                  <a:srgbClr val="000000"/>
                </a:solidFill>
                <a:latin typeface="Comic Sans MS" pitchFamily="66" charset="0"/>
              </a:rPr>
              <a:t>με δυνάμεις  που περιγράφουν </a:t>
            </a:r>
          </a:p>
          <a:p>
            <a:pPr algn="ctr" fontAlgn="base">
              <a:spcBef>
                <a:spcPct val="0"/>
              </a:spcBef>
              <a:spcAft>
                <a:spcPct val="0"/>
              </a:spcAft>
            </a:pPr>
            <a:r>
              <a:rPr lang="el-GR" sz="1600" smtClean="0">
                <a:solidFill>
                  <a:srgbClr val="000000"/>
                </a:solidFill>
                <a:latin typeface="Comic Sans MS" pitchFamily="66" charset="0"/>
              </a:rPr>
              <a:t>το «σπρώχνω»,  το «πιέζω» </a:t>
            </a:r>
          </a:p>
          <a:p>
            <a:pPr algn="ctr" fontAlgn="base">
              <a:spcBef>
                <a:spcPct val="0"/>
              </a:spcBef>
              <a:spcAft>
                <a:spcPct val="0"/>
              </a:spcAft>
            </a:pPr>
            <a:r>
              <a:rPr lang="el-GR" sz="1600" smtClean="0">
                <a:solidFill>
                  <a:srgbClr val="000000"/>
                </a:solidFill>
                <a:latin typeface="Comic Sans MS" pitchFamily="66" charset="0"/>
              </a:rPr>
              <a:t>και το «συμπιέζομαι».</a:t>
            </a:r>
          </a:p>
        </p:txBody>
      </p:sp>
      <p:sp>
        <p:nvSpPr>
          <p:cNvPr id="4101" name="Rectangle 5"/>
          <p:cNvSpPr>
            <a:spLocks noChangeArrowheads="1"/>
          </p:cNvSpPr>
          <p:nvPr/>
        </p:nvSpPr>
        <p:spPr bwMode="auto">
          <a:xfrm>
            <a:off x="250825" y="4197350"/>
            <a:ext cx="2881313" cy="2047875"/>
          </a:xfrm>
          <a:prstGeom prst="rect">
            <a:avLst/>
          </a:prstGeom>
          <a:noFill/>
          <a:ln w="9525">
            <a:noFill/>
            <a:miter lim="800000"/>
            <a:headEnd/>
            <a:tailEnd/>
          </a:ln>
        </p:spPr>
        <p:txBody>
          <a:bodyPr anchor="ctr">
            <a:spAutoFit/>
          </a:bodyPr>
          <a:lstStyle/>
          <a:p>
            <a:pPr algn="ctr" fontAlgn="base">
              <a:spcBef>
                <a:spcPct val="0"/>
              </a:spcBef>
              <a:spcAft>
                <a:spcPct val="0"/>
              </a:spcAft>
            </a:pPr>
            <a:r>
              <a:rPr lang="el-GR" sz="1600" smtClean="0">
                <a:solidFill>
                  <a:srgbClr val="000000"/>
                </a:solidFill>
                <a:latin typeface="Comic Sans MS" pitchFamily="66" charset="0"/>
              </a:rPr>
              <a:t>Δεν έχει δηλαδή σχέση με δυνάμεις όπως η τριβή, ή όπως η δύναμη του τεντωμένου νήματος σε ένα αντικείμενο και περιγράφει το γεγονός ότι </a:t>
            </a:r>
          </a:p>
          <a:p>
            <a:pPr algn="ctr" fontAlgn="base">
              <a:spcBef>
                <a:spcPct val="0"/>
              </a:spcBef>
              <a:spcAft>
                <a:spcPct val="0"/>
              </a:spcAft>
            </a:pPr>
            <a:r>
              <a:rPr lang="el-GR" sz="1600" smtClean="0">
                <a:solidFill>
                  <a:srgbClr val="000000"/>
                </a:solidFill>
                <a:latin typeface="Comic Sans MS" pitchFamily="66" charset="0"/>
              </a:rPr>
              <a:t>το νήμα τραβάει το αντικείμενο</a:t>
            </a:r>
          </a:p>
        </p:txBody>
      </p:sp>
      <p:sp>
        <p:nvSpPr>
          <p:cNvPr id="4102" name="Rectangle 6"/>
          <p:cNvSpPr>
            <a:spLocks noChangeArrowheads="1"/>
          </p:cNvSpPr>
          <p:nvPr/>
        </p:nvSpPr>
        <p:spPr bwMode="auto">
          <a:xfrm>
            <a:off x="2555875" y="5661025"/>
            <a:ext cx="4103688" cy="915988"/>
          </a:xfrm>
          <a:prstGeom prst="rect">
            <a:avLst/>
          </a:prstGeom>
          <a:noFill/>
          <a:ln w="9525">
            <a:noFill/>
            <a:miter lim="800000"/>
            <a:headEnd/>
            <a:tailEnd/>
          </a:ln>
        </p:spPr>
        <p:txBody>
          <a:bodyPr anchor="ctr">
            <a:spAutoFit/>
          </a:bodyPr>
          <a:lstStyle/>
          <a:p>
            <a:pPr algn="ctr" fontAlgn="base">
              <a:spcBef>
                <a:spcPct val="0"/>
              </a:spcBef>
              <a:spcAft>
                <a:spcPct val="0"/>
              </a:spcAft>
            </a:pPr>
            <a:r>
              <a:rPr lang="el-GR" smtClean="0">
                <a:solidFill>
                  <a:srgbClr val="000000"/>
                </a:solidFill>
              </a:rPr>
              <a:t> </a:t>
            </a:r>
            <a:r>
              <a:rPr lang="el-GR" smtClean="0">
                <a:solidFill>
                  <a:srgbClr val="000000"/>
                </a:solidFill>
                <a:latin typeface="Comic Sans MS" pitchFamily="66" charset="0"/>
              </a:rPr>
              <a:t>Όλες οι «πιεστικές» αυτές δυνάμεις παριστάνονται με ένα διάνυσμα </a:t>
            </a:r>
            <a:r>
              <a:rPr lang="el-GR" u="sng" smtClean="0">
                <a:solidFill>
                  <a:srgbClr val="000000"/>
                </a:solidFill>
                <a:latin typeface="Comic Sans MS" pitchFamily="66" charset="0"/>
              </a:rPr>
              <a:t>ΚΑΘΕΤΟ</a:t>
            </a:r>
            <a:r>
              <a:rPr lang="el-GR" smtClean="0">
                <a:solidFill>
                  <a:srgbClr val="000000"/>
                </a:solidFill>
                <a:latin typeface="Comic Sans MS" pitchFamily="66" charset="0"/>
              </a:rPr>
              <a:t> στην αντίστοιχη επιφάνεια</a:t>
            </a:r>
            <a:r>
              <a:rPr lang="el-GR" smtClean="0">
                <a:solidFill>
                  <a:srgbClr val="000000"/>
                </a:solidFill>
              </a:rPr>
              <a:t> </a:t>
            </a:r>
          </a:p>
        </p:txBody>
      </p:sp>
      <p:sp>
        <p:nvSpPr>
          <p:cNvPr id="4103" name="Rectangle 7"/>
          <p:cNvSpPr>
            <a:spLocks noChangeArrowheads="1"/>
          </p:cNvSpPr>
          <p:nvPr/>
        </p:nvSpPr>
        <p:spPr bwMode="auto">
          <a:xfrm>
            <a:off x="179388" y="2060575"/>
            <a:ext cx="3960812" cy="581025"/>
          </a:xfrm>
          <a:prstGeom prst="rect">
            <a:avLst/>
          </a:prstGeom>
          <a:noFill/>
          <a:ln w="9525">
            <a:noFill/>
            <a:miter lim="800000"/>
            <a:headEnd/>
            <a:tailEnd/>
          </a:ln>
        </p:spPr>
        <p:txBody>
          <a:bodyPr>
            <a:spAutoFit/>
          </a:bodyPr>
          <a:lstStyle/>
          <a:p>
            <a:pPr algn="ctr" fontAlgn="base">
              <a:spcBef>
                <a:spcPct val="0"/>
              </a:spcBef>
              <a:spcAft>
                <a:spcPct val="0"/>
              </a:spcAft>
            </a:pPr>
            <a:r>
              <a:rPr lang="el-GR" sz="1600" smtClean="0">
                <a:solidFill>
                  <a:srgbClr val="000000"/>
                </a:solidFill>
                <a:latin typeface="Comic Sans MS" pitchFamily="66" charset="0"/>
              </a:rPr>
              <a:t>όπως η κάθετη δύναμη που ασκεί το τραπέζι στο βιβλίο καθώς το στηρίζει</a:t>
            </a:r>
          </a:p>
        </p:txBody>
      </p:sp>
      <p:sp>
        <p:nvSpPr>
          <p:cNvPr id="4104" name="AutoShape 8"/>
          <p:cNvSpPr>
            <a:spLocks noChangeArrowheads="1"/>
          </p:cNvSpPr>
          <p:nvPr/>
        </p:nvSpPr>
        <p:spPr bwMode="auto">
          <a:xfrm>
            <a:off x="2627313" y="3357563"/>
            <a:ext cx="2376487" cy="503237"/>
          </a:xfrm>
          <a:prstGeom prst="parallelogram">
            <a:avLst>
              <a:gd name="adj" fmla="val 102668"/>
            </a:avLst>
          </a:prstGeom>
          <a:solidFill>
            <a:srgbClr val="969696"/>
          </a:solidFill>
          <a:ln w="9525">
            <a:solidFill>
              <a:schemeClr val="tx1"/>
            </a:solid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4105" name="AutoShape 9"/>
          <p:cNvSpPr>
            <a:spLocks noChangeArrowheads="1"/>
          </p:cNvSpPr>
          <p:nvPr/>
        </p:nvSpPr>
        <p:spPr bwMode="auto">
          <a:xfrm>
            <a:off x="3059113" y="3500438"/>
            <a:ext cx="1439862" cy="287337"/>
          </a:xfrm>
          <a:prstGeom prst="cube">
            <a:avLst>
              <a:gd name="adj" fmla="val 78856"/>
            </a:avLst>
          </a:prstGeom>
          <a:solidFill>
            <a:srgbClr val="CC0000"/>
          </a:solidFill>
          <a:ln w="9525">
            <a:solidFill>
              <a:schemeClr val="tx1"/>
            </a:solid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4106" name="AutoShape 10"/>
          <p:cNvSpPr>
            <a:spLocks noChangeArrowheads="1"/>
          </p:cNvSpPr>
          <p:nvPr/>
        </p:nvSpPr>
        <p:spPr bwMode="auto">
          <a:xfrm>
            <a:off x="3492500" y="2781300"/>
            <a:ext cx="358775" cy="863600"/>
          </a:xfrm>
          <a:prstGeom prst="upArrow">
            <a:avLst>
              <a:gd name="adj1" fmla="val 50000"/>
              <a:gd name="adj2" fmla="val 60177"/>
            </a:avLst>
          </a:prstGeom>
          <a:solidFill>
            <a:srgbClr val="00CC00"/>
          </a:solidFill>
          <a:ln w="9525">
            <a:solidFill>
              <a:schemeClr val="tx1"/>
            </a:solid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4107" name="AutoShape 11"/>
          <p:cNvSpPr>
            <a:spLocks noChangeArrowheads="1"/>
          </p:cNvSpPr>
          <p:nvPr/>
        </p:nvSpPr>
        <p:spPr bwMode="auto">
          <a:xfrm>
            <a:off x="6084888" y="3500438"/>
            <a:ext cx="1439862" cy="287337"/>
          </a:xfrm>
          <a:prstGeom prst="cube">
            <a:avLst>
              <a:gd name="adj" fmla="val 78856"/>
            </a:avLst>
          </a:prstGeom>
          <a:solidFill>
            <a:srgbClr val="CC0000"/>
          </a:solidFill>
          <a:ln w="9525">
            <a:solidFill>
              <a:schemeClr val="tx1"/>
            </a:solidFill>
            <a:miter lim="800000"/>
            <a:headEnd/>
            <a:tailEnd/>
          </a:ln>
        </p:spPr>
        <p:txBody>
          <a:bodyPr wrap="none" anchor="ctr"/>
          <a:lstStyle/>
          <a:p>
            <a:pPr fontAlgn="base">
              <a:spcBef>
                <a:spcPct val="0"/>
              </a:spcBef>
              <a:spcAft>
                <a:spcPct val="0"/>
              </a:spcAft>
            </a:pPr>
            <a:endParaRPr lang="el-GR" smtClean="0">
              <a:solidFill>
                <a:srgbClr val="000000"/>
              </a:solidFill>
            </a:endParaRPr>
          </a:p>
        </p:txBody>
      </p:sp>
      <p:pic>
        <p:nvPicPr>
          <p:cNvPr id="4108" name="Picture 12" descr="brickone"/>
          <p:cNvPicPr>
            <a:picLocks noChangeAspect="1" noChangeArrowheads="1"/>
          </p:cNvPicPr>
          <p:nvPr/>
        </p:nvPicPr>
        <p:blipFill>
          <a:blip r:embed="rId2" cstate="print"/>
          <a:srcRect l="12769" t="58568" r="31921"/>
          <a:stretch>
            <a:fillRect/>
          </a:stretch>
        </p:blipFill>
        <p:spPr bwMode="auto">
          <a:xfrm>
            <a:off x="6877050" y="333375"/>
            <a:ext cx="1727200" cy="976313"/>
          </a:xfrm>
          <a:prstGeom prst="rect">
            <a:avLst/>
          </a:prstGeom>
          <a:noFill/>
          <a:ln w="9525">
            <a:solidFill>
              <a:srgbClr val="003300"/>
            </a:solidFill>
            <a:miter lim="800000"/>
            <a:headEnd/>
            <a:tailEnd/>
          </a:ln>
        </p:spPr>
      </p:pic>
      <p:sp>
        <p:nvSpPr>
          <p:cNvPr id="4109" name="Rectangle 13"/>
          <p:cNvSpPr>
            <a:spLocks noChangeArrowheads="1"/>
          </p:cNvSpPr>
          <p:nvPr/>
        </p:nvSpPr>
        <p:spPr bwMode="auto">
          <a:xfrm>
            <a:off x="4716463" y="2205038"/>
            <a:ext cx="3960812" cy="581025"/>
          </a:xfrm>
          <a:prstGeom prst="rect">
            <a:avLst/>
          </a:prstGeom>
          <a:noFill/>
          <a:ln w="9525">
            <a:noFill/>
            <a:miter lim="800000"/>
            <a:headEnd/>
            <a:tailEnd/>
          </a:ln>
        </p:spPr>
        <p:txBody>
          <a:bodyPr>
            <a:spAutoFit/>
          </a:bodyPr>
          <a:lstStyle/>
          <a:p>
            <a:pPr algn="ctr" fontAlgn="base">
              <a:spcBef>
                <a:spcPct val="0"/>
              </a:spcBef>
              <a:spcAft>
                <a:spcPct val="0"/>
              </a:spcAft>
            </a:pPr>
            <a:r>
              <a:rPr lang="el-GR" sz="1600" smtClean="0">
                <a:solidFill>
                  <a:srgbClr val="000000"/>
                </a:solidFill>
                <a:latin typeface="Comic Sans MS" pitchFamily="66" charset="0"/>
              </a:rPr>
              <a:t>ή η αντίδρασή της την οποία ασκεί το βιβλίο στο τραπέζι</a:t>
            </a:r>
          </a:p>
        </p:txBody>
      </p:sp>
      <p:sp>
        <p:nvSpPr>
          <p:cNvPr id="4110" name="AutoShape 14"/>
          <p:cNvSpPr>
            <a:spLocks noChangeArrowheads="1"/>
          </p:cNvSpPr>
          <p:nvPr/>
        </p:nvSpPr>
        <p:spPr bwMode="auto">
          <a:xfrm>
            <a:off x="3708400" y="4652963"/>
            <a:ext cx="1079500" cy="6477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DDDDDD"/>
              </a:gs>
              <a:gs pos="100000">
                <a:srgbClr val="666666"/>
              </a:gs>
            </a:gsLst>
            <a:lin ang="0" scaled="1"/>
          </a:gradFill>
          <a:ln w="9525">
            <a:solidFill>
              <a:schemeClr val="tx1"/>
            </a:solid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4111" name="Line 15"/>
          <p:cNvSpPr>
            <a:spLocks noChangeShapeType="1"/>
          </p:cNvSpPr>
          <p:nvPr/>
        </p:nvSpPr>
        <p:spPr bwMode="auto">
          <a:xfrm flipH="1" flipV="1">
            <a:off x="3492500" y="4149725"/>
            <a:ext cx="215900" cy="503238"/>
          </a:xfrm>
          <a:prstGeom prst="line">
            <a:avLst/>
          </a:prstGeom>
          <a:noFill/>
          <a:ln w="9525">
            <a:solidFill>
              <a:schemeClr val="tx1"/>
            </a:solidFill>
            <a:round/>
            <a:headEnd/>
            <a:tailEnd/>
          </a:ln>
        </p:spPr>
        <p:txBody>
          <a:bodyPr/>
          <a:lstStyle/>
          <a:p>
            <a:pPr fontAlgn="base">
              <a:spcBef>
                <a:spcPct val="0"/>
              </a:spcBef>
              <a:spcAft>
                <a:spcPct val="0"/>
              </a:spcAft>
            </a:pPr>
            <a:endParaRPr lang="el-GR" smtClean="0">
              <a:solidFill>
                <a:srgbClr val="000000"/>
              </a:solidFill>
            </a:endParaRPr>
          </a:p>
        </p:txBody>
      </p:sp>
      <p:sp>
        <p:nvSpPr>
          <p:cNvPr id="4112" name="Line 16"/>
          <p:cNvSpPr>
            <a:spLocks noChangeShapeType="1"/>
          </p:cNvSpPr>
          <p:nvPr/>
        </p:nvSpPr>
        <p:spPr bwMode="auto">
          <a:xfrm flipV="1">
            <a:off x="4787900" y="4149725"/>
            <a:ext cx="215900" cy="503238"/>
          </a:xfrm>
          <a:prstGeom prst="line">
            <a:avLst/>
          </a:prstGeom>
          <a:noFill/>
          <a:ln w="9525">
            <a:solidFill>
              <a:schemeClr val="tx1"/>
            </a:solidFill>
            <a:round/>
            <a:headEnd/>
            <a:tailEnd/>
          </a:ln>
        </p:spPr>
        <p:txBody>
          <a:bodyPr/>
          <a:lstStyle/>
          <a:p>
            <a:pPr fontAlgn="base">
              <a:spcBef>
                <a:spcPct val="0"/>
              </a:spcBef>
              <a:spcAft>
                <a:spcPct val="0"/>
              </a:spcAft>
            </a:pPr>
            <a:endParaRPr lang="el-GR" smtClean="0">
              <a:solidFill>
                <a:srgbClr val="000000"/>
              </a:solidFill>
            </a:endParaRPr>
          </a:p>
        </p:txBody>
      </p:sp>
      <p:sp>
        <p:nvSpPr>
          <p:cNvPr id="4113" name="AutoShape 17"/>
          <p:cNvSpPr>
            <a:spLocks noChangeArrowheads="1"/>
          </p:cNvSpPr>
          <p:nvPr/>
        </p:nvSpPr>
        <p:spPr bwMode="auto">
          <a:xfrm rot="1368058">
            <a:off x="4660900" y="4937125"/>
            <a:ext cx="576263" cy="219075"/>
          </a:xfrm>
          <a:prstGeom prst="rightArrow">
            <a:avLst>
              <a:gd name="adj1" fmla="val 50000"/>
              <a:gd name="adj2" fmla="val 65761"/>
            </a:avLst>
          </a:prstGeom>
          <a:solidFill>
            <a:srgbClr val="00CC00"/>
          </a:solidFill>
          <a:ln w="9525">
            <a:solidFill>
              <a:schemeClr val="tx1"/>
            </a:solid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4114" name="Rectangle 18"/>
          <p:cNvSpPr>
            <a:spLocks noChangeArrowheads="1"/>
          </p:cNvSpPr>
          <p:nvPr/>
        </p:nvSpPr>
        <p:spPr bwMode="auto">
          <a:xfrm>
            <a:off x="5435600" y="4868863"/>
            <a:ext cx="3708400" cy="825500"/>
          </a:xfrm>
          <a:prstGeom prst="rect">
            <a:avLst/>
          </a:prstGeom>
          <a:noFill/>
          <a:ln w="9525">
            <a:noFill/>
            <a:miter lim="800000"/>
            <a:headEnd/>
            <a:tailEnd/>
          </a:ln>
        </p:spPr>
        <p:txBody>
          <a:bodyPr>
            <a:spAutoFit/>
          </a:bodyPr>
          <a:lstStyle/>
          <a:p>
            <a:pPr algn="ctr" fontAlgn="base">
              <a:spcBef>
                <a:spcPct val="0"/>
              </a:spcBef>
              <a:spcAft>
                <a:spcPct val="0"/>
              </a:spcAft>
            </a:pPr>
            <a:r>
              <a:rPr lang="el-GR" sz="1600" smtClean="0">
                <a:solidFill>
                  <a:srgbClr val="000000"/>
                </a:solidFill>
                <a:latin typeface="Comic Sans MS" pitchFamily="66" charset="0"/>
              </a:rPr>
              <a:t>ή η δύναμη που περιγράφει το γεγονός </a:t>
            </a:r>
          </a:p>
          <a:p>
            <a:pPr algn="ctr" fontAlgn="base">
              <a:spcBef>
                <a:spcPct val="0"/>
              </a:spcBef>
              <a:spcAft>
                <a:spcPct val="0"/>
              </a:spcAft>
            </a:pPr>
            <a:r>
              <a:rPr lang="el-GR" sz="1600" smtClean="0">
                <a:solidFill>
                  <a:srgbClr val="000000"/>
                </a:solidFill>
                <a:latin typeface="Comic Sans MS" pitchFamily="66" charset="0"/>
              </a:rPr>
              <a:t>ότι το νερό σπρώχνει </a:t>
            </a:r>
          </a:p>
          <a:p>
            <a:pPr algn="ctr" fontAlgn="base">
              <a:spcBef>
                <a:spcPct val="0"/>
              </a:spcBef>
              <a:spcAft>
                <a:spcPct val="0"/>
              </a:spcAft>
            </a:pPr>
            <a:r>
              <a:rPr lang="el-GR" sz="1600" smtClean="0">
                <a:solidFill>
                  <a:srgbClr val="000000"/>
                </a:solidFill>
                <a:latin typeface="Comic Sans MS" pitchFamily="66" charset="0"/>
              </a:rPr>
              <a:t>το τοίχωμα του δοχείου</a:t>
            </a:r>
          </a:p>
        </p:txBody>
      </p:sp>
      <p:sp>
        <p:nvSpPr>
          <p:cNvPr id="4116" name="AutoShape 20"/>
          <p:cNvSpPr>
            <a:spLocks noChangeArrowheads="1"/>
          </p:cNvSpPr>
          <p:nvPr/>
        </p:nvSpPr>
        <p:spPr bwMode="auto">
          <a:xfrm>
            <a:off x="7451725" y="765175"/>
            <a:ext cx="792163" cy="287338"/>
          </a:xfrm>
          <a:prstGeom prst="rightArrow">
            <a:avLst>
              <a:gd name="adj1" fmla="val 50000"/>
              <a:gd name="adj2" fmla="val 68923"/>
            </a:avLst>
          </a:prstGeom>
          <a:solidFill>
            <a:srgbClr val="33CC33"/>
          </a:solidFill>
          <a:ln w="9525">
            <a:solidFill>
              <a:schemeClr val="tx1"/>
            </a:solid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ircle(in)">
                                      <p:cBhvr>
                                        <p:cTn id="7" dur="20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108"/>
                                        </p:tgtEl>
                                        <p:attrNameLst>
                                          <p:attrName>style.visibility</p:attrName>
                                        </p:attrNameLst>
                                      </p:cBhvr>
                                      <p:to>
                                        <p:strVal val="visible"/>
                                      </p:to>
                                    </p:set>
                                    <p:animEffect transition="in" filter="circle(in)">
                                      <p:cBhvr>
                                        <p:cTn id="12" dur="2000"/>
                                        <p:tgtEl>
                                          <p:spTgt spid="410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104"/>
                                        </p:tgtEl>
                                        <p:attrNameLst>
                                          <p:attrName>style.visibility</p:attrName>
                                        </p:attrNameLst>
                                      </p:cBhvr>
                                      <p:to>
                                        <p:strVal val="visible"/>
                                      </p:to>
                                    </p:set>
                                    <p:animEffect transition="in" filter="circle(in)">
                                      <p:cBhvr>
                                        <p:cTn id="21" dur="2000"/>
                                        <p:tgtEl>
                                          <p:spTgt spid="410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4105"/>
                                        </p:tgtEl>
                                        <p:attrNameLst>
                                          <p:attrName>style.visibility</p:attrName>
                                        </p:attrNameLst>
                                      </p:cBhvr>
                                      <p:to>
                                        <p:strVal val="visible"/>
                                      </p:to>
                                    </p:set>
                                    <p:animEffect transition="in" filter="circle(in)">
                                      <p:cBhvr>
                                        <p:cTn id="26" dur="2000"/>
                                        <p:tgtEl>
                                          <p:spTgt spid="410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4106"/>
                                        </p:tgtEl>
                                        <p:attrNameLst>
                                          <p:attrName>style.visibility</p:attrName>
                                        </p:attrNameLst>
                                      </p:cBhvr>
                                      <p:to>
                                        <p:strVal val="visible"/>
                                      </p:to>
                                    </p:set>
                                    <p:animEffect transition="in" filter="circle(in)">
                                      <p:cBhvr>
                                        <p:cTn id="31" dur="2000"/>
                                        <p:tgtEl>
                                          <p:spTgt spid="4106"/>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4103"/>
                                        </p:tgtEl>
                                        <p:attrNameLst>
                                          <p:attrName>style.visibility</p:attrName>
                                        </p:attrNameLst>
                                      </p:cBhvr>
                                      <p:to>
                                        <p:strVal val="visible"/>
                                      </p:to>
                                    </p:set>
                                    <p:animEffect transition="in" filter="circle(in)">
                                      <p:cBhvr>
                                        <p:cTn id="36" dur="2000"/>
                                        <p:tgtEl>
                                          <p:spTgt spid="4103"/>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4098"/>
                                        </p:tgtEl>
                                        <p:attrNameLst>
                                          <p:attrName>style.visibility</p:attrName>
                                        </p:attrNameLst>
                                      </p:cBhvr>
                                      <p:to>
                                        <p:strVal val="visible"/>
                                      </p:to>
                                    </p:set>
                                    <p:animEffect transition="in" filter="circle(in)">
                                      <p:cBhvr>
                                        <p:cTn id="41" dur="2000"/>
                                        <p:tgtEl>
                                          <p:spTgt spid="4098"/>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4107"/>
                                        </p:tgtEl>
                                        <p:attrNameLst>
                                          <p:attrName>style.visibility</p:attrName>
                                        </p:attrNameLst>
                                      </p:cBhvr>
                                      <p:to>
                                        <p:strVal val="visible"/>
                                      </p:to>
                                    </p:set>
                                    <p:animEffect transition="in" filter="circle(in)">
                                      <p:cBhvr>
                                        <p:cTn id="46" dur="2000"/>
                                        <p:tgtEl>
                                          <p:spTgt spid="4107"/>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4109"/>
                                        </p:tgtEl>
                                        <p:attrNameLst>
                                          <p:attrName>style.visibility</p:attrName>
                                        </p:attrNameLst>
                                      </p:cBhvr>
                                      <p:to>
                                        <p:strVal val="visible"/>
                                      </p:to>
                                    </p:set>
                                    <p:animEffect transition="in" filter="circle(in)">
                                      <p:cBhvr>
                                        <p:cTn id="51" dur="2000"/>
                                        <p:tgtEl>
                                          <p:spTgt spid="4109"/>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4099"/>
                                        </p:tgtEl>
                                        <p:attrNameLst>
                                          <p:attrName>style.visibility</p:attrName>
                                        </p:attrNameLst>
                                      </p:cBhvr>
                                      <p:to>
                                        <p:strVal val="visible"/>
                                      </p:to>
                                    </p:set>
                                    <p:animEffect transition="in" filter="circle(in)">
                                      <p:cBhvr>
                                        <p:cTn id="56" dur="2000"/>
                                        <p:tgtEl>
                                          <p:spTgt spid="4099"/>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4110"/>
                                        </p:tgtEl>
                                        <p:attrNameLst>
                                          <p:attrName>style.visibility</p:attrName>
                                        </p:attrNameLst>
                                      </p:cBhvr>
                                      <p:to>
                                        <p:strVal val="visible"/>
                                      </p:to>
                                    </p:set>
                                    <p:animEffect transition="in" filter="circle(in)">
                                      <p:cBhvr>
                                        <p:cTn id="61" dur="2000"/>
                                        <p:tgtEl>
                                          <p:spTgt spid="4110"/>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4112"/>
                                        </p:tgtEl>
                                        <p:attrNameLst>
                                          <p:attrName>style.visibility</p:attrName>
                                        </p:attrNameLst>
                                      </p:cBhvr>
                                      <p:to>
                                        <p:strVal val="visible"/>
                                      </p:to>
                                    </p:set>
                                    <p:animEffect transition="in" filter="circle(in)">
                                      <p:cBhvr>
                                        <p:cTn id="66" dur="2000"/>
                                        <p:tgtEl>
                                          <p:spTgt spid="4112"/>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4111"/>
                                        </p:tgtEl>
                                        <p:attrNameLst>
                                          <p:attrName>style.visibility</p:attrName>
                                        </p:attrNameLst>
                                      </p:cBhvr>
                                      <p:to>
                                        <p:strVal val="visible"/>
                                      </p:to>
                                    </p:set>
                                    <p:animEffect transition="in" filter="circle(in)">
                                      <p:cBhvr>
                                        <p:cTn id="71" dur="2000"/>
                                        <p:tgtEl>
                                          <p:spTgt spid="4111"/>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4114"/>
                                        </p:tgtEl>
                                        <p:attrNameLst>
                                          <p:attrName>style.visibility</p:attrName>
                                        </p:attrNameLst>
                                      </p:cBhvr>
                                      <p:to>
                                        <p:strVal val="visible"/>
                                      </p:to>
                                    </p:set>
                                    <p:animEffect transition="in" filter="circle(in)">
                                      <p:cBhvr>
                                        <p:cTn id="76" dur="2000"/>
                                        <p:tgtEl>
                                          <p:spTgt spid="4114"/>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4113"/>
                                        </p:tgtEl>
                                        <p:attrNameLst>
                                          <p:attrName>style.visibility</p:attrName>
                                        </p:attrNameLst>
                                      </p:cBhvr>
                                      <p:to>
                                        <p:strVal val="visible"/>
                                      </p:to>
                                    </p:set>
                                    <p:animEffect transition="in" filter="circle(in)">
                                      <p:cBhvr>
                                        <p:cTn id="81" dur="2000"/>
                                        <p:tgtEl>
                                          <p:spTgt spid="4113"/>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grpId="0" nodeType="clickEffect">
                                  <p:stCondLst>
                                    <p:cond delay="0"/>
                                  </p:stCondLst>
                                  <p:childTnLst>
                                    <p:set>
                                      <p:cBhvr>
                                        <p:cTn id="85" dur="1" fill="hold">
                                          <p:stCondLst>
                                            <p:cond delay="0"/>
                                          </p:stCondLst>
                                        </p:cTn>
                                        <p:tgtEl>
                                          <p:spTgt spid="4101"/>
                                        </p:tgtEl>
                                        <p:attrNameLst>
                                          <p:attrName>style.visibility</p:attrName>
                                        </p:attrNameLst>
                                      </p:cBhvr>
                                      <p:to>
                                        <p:strVal val="visible"/>
                                      </p:to>
                                    </p:set>
                                    <p:animEffect transition="in" filter="circle(in)">
                                      <p:cBhvr>
                                        <p:cTn id="86" dur="2000"/>
                                        <p:tgtEl>
                                          <p:spTgt spid="4101"/>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grpId="0" nodeType="clickEffect">
                                  <p:stCondLst>
                                    <p:cond delay="0"/>
                                  </p:stCondLst>
                                  <p:childTnLst>
                                    <p:set>
                                      <p:cBhvr>
                                        <p:cTn id="90" dur="1" fill="hold">
                                          <p:stCondLst>
                                            <p:cond delay="0"/>
                                          </p:stCondLst>
                                        </p:cTn>
                                        <p:tgtEl>
                                          <p:spTgt spid="4102"/>
                                        </p:tgtEl>
                                        <p:attrNameLst>
                                          <p:attrName>style.visibility</p:attrName>
                                        </p:attrNameLst>
                                      </p:cBhvr>
                                      <p:to>
                                        <p:strVal val="visible"/>
                                      </p:to>
                                    </p:set>
                                    <p:animEffect transition="in" filter="circle(in)">
                                      <p:cBhvr>
                                        <p:cTn id="91" dur="2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9" grpId="0" animBg="1"/>
      <p:bldP spid="4100" grpId="0"/>
      <p:bldP spid="4101" grpId="0"/>
      <p:bldP spid="4102" grpId="0"/>
      <p:bldP spid="4103" grpId="0"/>
      <p:bldP spid="4104" grpId="0" animBg="1"/>
      <p:bldP spid="4105" grpId="0" animBg="1"/>
      <p:bldP spid="4106" grpId="0" animBg="1"/>
      <p:bldP spid="4107" grpId="0" animBg="1"/>
      <p:bldP spid="4109" grpId="0"/>
      <p:bldP spid="4110" grpId="0" animBg="1"/>
      <p:bldP spid="4111" grpId="0" animBg="1"/>
      <p:bldP spid="4112" grpId="0" animBg="1"/>
      <p:bldP spid="4113" grpId="0" animBg="1"/>
      <p:bldP spid="4114" grpId="0"/>
      <p:bldP spid="41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AEFC3"/>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50825" y="6032500"/>
            <a:ext cx="3168650" cy="825500"/>
          </a:xfrm>
          <a:prstGeom prst="rect">
            <a:avLst/>
          </a:prstGeom>
          <a:noFill/>
          <a:ln w="9525">
            <a:noFill/>
            <a:miter lim="800000"/>
            <a:headEnd/>
            <a:tailEnd/>
          </a:ln>
        </p:spPr>
        <p:txBody>
          <a:bodyPr>
            <a:spAutoFit/>
          </a:bodyPr>
          <a:lstStyle/>
          <a:p>
            <a:pPr algn="ctr" fontAlgn="base">
              <a:spcBef>
                <a:spcPct val="0"/>
              </a:spcBef>
              <a:spcAft>
                <a:spcPct val="0"/>
              </a:spcAft>
            </a:pPr>
            <a:r>
              <a:rPr lang="el-GR" sz="1600" smtClean="0">
                <a:solidFill>
                  <a:srgbClr val="000000"/>
                </a:solidFill>
                <a:latin typeface="Comic Sans MS" pitchFamily="66" charset="0"/>
              </a:rPr>
              <a:t>σε κάθε περίπτωση η πιεστική δύναμη εκδηλώνεται σε μία ορισμένη επιφάνεια</a:t>
            </a:r>
          </a:p>
        </p:txBody>
      </p:sp>
      <p:sp>
        <p:nvSpPr>
          <p:cNvPr id="6147" name="Rectangle 3"/>
          <p:cNvSpPr>
            <a:spLocks noChangeArrowheads="1"/>
          </p:cNvSpPr>
          <p:nvPr/>
        </p:nvSpPr>
        <p:spPr bwMode="auto">
          <a:xfrm>
            <a:off x="4859338" y="765175"/>
            <a:ext cx="792162" cy="1006475"/>
          </a:xfrm>
          <a:prstGeom prst="rect">
            <a:avLst/>
          </a:prstGeom>
          <a:noFill/>
          <a:ln w="9525">
            <a:noFill/>
            <a:miter lim="800000"/>
            <a:headEnd/>
            <a:tailEnd/>
          </a:ln>
        </p:spPr>
        <p:txBody>
          <a:bodyPr>
            <a:spAutoFit/>
          </a:bodyPr>
          <a:lstStyle/>
          <a:p>
            <a:pPr algn="ctr" fontAlgn="base">
              <a:spcBef>
                <a:spcPct val="0"/>
              </a:spcBef>
              <a:spcAft>
                <a:spcPct val="0"/>
              </a:spcAft>
            </a:pPr>
            <a:r>
              <a:rPr lang="en-US" sz="6000" smtClean="0">
                <a:solidFill>
                  <a:srgbClr val="000000"/>
                </a:solidFill>
                <a:latin typeface="Century Gothic" pitchFamily="34" charset="0"/>
              </a:rPr>
              <a:t>p</a:t>
            </a:r>
            <a:endParaRPr lang="el-GR" sz="6000" smtClean="0">
              <a:solidFill>
                <a:srgbClr val="000000"/>
              </a:solidFill>
              <a:latin typeface="Century Gothic" pitchFamily="34" charset="0"/>
            </a:endParaRPr>
          </a:p>
        </p:txBody>
      </p:sp>
      <p:sp>
        <p:nvSpPr>
          <p:cNvPr id="6148" name="Rectangle 4"/>
          <p:cNvSpPr>
            <a:spLocks noChangeArrowheads="1"/>
          </p:cNvSpPr>
          <p:nvPr/>
        </p:nvSpPr>
        <p:spPr bwMode="auto">
          <a:xfrm>
            <a:off x="6227763" y="333375"/>
            <a:ext cx="792162" cy="1006475"/>
          </a:xfrm>
          <a:prstGeom prst="rect">
            <a:avLst/>
          </a:prstGeom>
          <a:noFill/>
          <a:ln w="9525">
            <a:noFill/>
            <a:miter lim="800000"/>
            <a:headEnd/>
            <a:tailEnd/>
          </a:ln>
        </p:spPr>
        <p:txBody>
          <a:bodyPr>
            <a:spAutoFit/>
          </a:bodyPr>
          <a:lstStyle/>
          <a:p>
            <a:pPr algn="ctr" fontAlgn="base">
              <a:spcBef>
                <a:spcPct val="0"/>
              </a:spcBef>
              <a:spcAft>
                <a:spcPct val="0"/>
              </a:spcAft>
            </a:pPr>
            <a:r>
              <a:rPr lang="en-US" sz="6000" smtClean="0">
                <a:solidFill>
                  <a:srgbClr val="000000"/>
                </a:solidFill>
                <a:latin typeface="Century Gothic" pitchFamily="34" charset="0"/>
              </a:rPr>
              <a:t>F</a:t>
            </a:r>
            <a:endParaRPr lang="el-GR" sz="6000" smtClean="0">
              <a:solidFill>
                <a:srgbClr val="000000"/>
              </a:solidFill>
              <a:latin typeface="Century Gothic" pitchFamily="34" charset="0"/>
            </a:endParaRPr>
          </a:p>
        </p:txBody>
      </p:sp>
      <p:sp>
        <p:nvSpPr>
          <p:cNvPr id="6149" name="Rectangle 5"/>
          <p:cNvSpPr>
            <a:spLocks noChangeArrowheads="1"/>
          </p:cNvSpPr>
          <p:nvPr/>
        </p:nvSpPr>
        <p:spPr bwMode="auto">
          <a:xfrm>
            <a:off x="5508625" y="765175"/>
            <a:ext cx="792163" cy="1006475"/>
          </a:xfrm>
          <a:prstGeom prst="rect">
            <a:avLst/>
          </a:prstGeom>
          <a:noFill/>
          <a:ln w="9525">
            <a:noFill/>
            <a:miter lim="800000"/>
            <a:headEnd/>
            <a:tailEnd/>
          </a:ln>
        </p:spPr>
        <p:txBody>
          <a:bodyPr>
            <a:spAutoFit/>
          </a:bodyPr>
          <a:lstStyle/>
          <a:p>
            <a:pPr algn="ctr" fontAlgn="base">
              <a:spcBef>
                <a:spcPct val="0"/>
              </a:spcBef>
              <a:spcAft>
                <a:spcPct val="0"/>
              </a:spcAft>
            </a:pPr>
            <a:r>
              <a:rPr lang="en-US" sz="6000" smtClean="0">
                <a:solidFill>
                  <a:srgbClr val="000000"/>
                </a:solidFill>
                <a:latin typeface="Century Gothic" pitchFamily="34" charset="0"/>
              </a:rPr>
              <a:t>=</a:t>
            </a:r>
            <a:endParaRPr lang="el-GR" sz="6000" smtClean="0">
              <a:solidFill>
                <a:srgbClr val="000000"/>
              </a:solidFill>
              <a:latin typeface="Century Gothic" pitchFamily="34" charset="0"/>
            </a:endParaRPr>
          </a:p>
        </p:txBody>
      </p:sp>
      <p:sp>
        <p:nvSpPr>
          <p:cNvPr id="6150" name="Rectangle 6"/>
          <p:cNvSpPr>
            <a:spLocks noChangeArrowheads="1"/>
          </p:cNvSpPr>
          <p:nvPr/>
        </p:nvSpPr>
        <p:spPr bwMode="auto">
          <a:xfrm>
            <a:off x="6156325" y="1196975"/>
            <a:ext cx="792163" cy="1006475"/>
          </a:xfrm>
          <a:prstGeom prst="rect">
            <a:avLst/>
          </a:prstGeom>
          <a:noFill/>
          <a:ln w="9525">
            <a:noFill/>
            <a:miter lim="800000"/>
            <a:headEnd/>
            <a:tailEnd/>
          </a:ln>
        </p:spPr>
        <p:txBody>
          <a:bodyPr>
            <a:spAutoFit/>
          </a:bodyPr>
          <a:lstStyle/>
          <a:p>
            <a:pPr algn="ctr" fontAlgn="base">
              <a:spcBef>
                <a:spcPct val="0"/>
              </a:spcBef>
              <a:spcAft>
                <a:spcPct val="0"/>
              </a:spcAft>
            </a:pPr>
            <a:r>
              <a:rPr lang="en-US" sz="6000" smtClean="0">
                <a:solidFill>
                  <a:srgbClr val="000000"/>
                </a:solidFill>
                <a:latin typeface="Century Gothic" pitchFamily="34" charset="0"/>
              </a:rPr>
              <a:t>A</a:t>
            </a:r>
            <a:endParaRPr lang="el-GR" sz="6000" smtClean="0">
              <a:solidFill>
                <a:srgbClr val="000000"/>
              </a:solidFill>
              <a:latin typeface="Century Gothic" pitchFamily="34" charset="0"/>
            </a:endParaRPr>
          </a:p>
        </p:txBody>
      </p:sp>
      <p:sp>
        <p:nvSpPr>
          <p:cNvPr id="6151" name="Rectangle 7" descr="Parchment"/>
          <p:cNvSpPr>
            <a:spLocks noChangeArrowheads="1"/>
          </p:cNvSpPr>
          <p:nvPr/>
        </p:nvSpPr>
        <p:spPr bwMode="auto">
          <a:xfrm>
            <a:off x="4427538" y="2205038"/>
            <a:ext cx="2598737" cy="1200150"/>
          </a:xfrm>
          <a:prstGeom prst="rect">
            <a:avLst/>
          </a:prstGeom>
          <a:blipFill dpi="0" rotWithShape="1">
            <a:blip r:embed="rId2" cstate="print"/>
            <a:srcRect/>
            <a:tile tx="0" ty="0" sx="100000" sy="100000" flip="none" algn="tl"/>
          </a:blipFill>
          <a:ln w="9525">
            <a:solidFill>
              <a:schemeClr val="bg2"/>
            </a:solidFill>
            <a:miter lim="800000"/>
            <a:headEnd/>
            <a:tailEnd/>
          </a:ln>
        </p:spPr>
        <p:txBody>
          <a:bodyPr wrap="none" anchor="ctr">
            <a:spAutoFit/>
          </a:bodyPr>
          <a:lstStyle/>
          <a:p>
            <a:pPr algn="ctr" fontAlgn="base">
              <a:spcBef>
                <a:spcPct val="0"/>
              </a:spcBef>
              <a:spcAft>
                <a:spcPct val="0"/>
              </a:spcAft>
            </a:pPr>
            <a:r>
              <a:rPr lang="el-GR" sz="1600" smtClean="0">
                <a:solidFill>
                  <a:srgbClr val="000000"/>
                </a:solidFill>
                <a:latin typeface="Comic Sans MS" pitchFamily="66" charset="0"/>
              </a:rPr>
              <a:t>η μονάδα μέτρησης είναι </a:t>
            </a:r>
            <a:endParaRPr lang="en-US" sz="1600" smtClean="0">
              <a:solidFill>
                <a:srgbClr val="000000"/>
              </a:solidFill>
              <a:latin typeface="Comic Sans MS" pitchFamily="66" charset="0"/>
            </a:endParaRPr>
          </a:p>
          <a:p>
            <a:pPr algn="ctr" fontAlgn="base">
              <a:spcBef>
                <a:spcPct val="0"/>
              </a:spcBef>
              <a:spcAft>
                <a:spcPct val="0"/>
              </a:spcAft>
            </a:pPr>
            <a:r>
              <a:rPr lang="el-GR" sz="1600" smtClean="0">
                <a:solidFill>
                  <a:srgbClr val="000000"/>
                </a:solidFill>
                <a:latin typeface="Comic Sans MS" pitchFamily="66" charset="0"/>
              </a:rPr>
              <a:t>το 1 </a:t>
            </a:r>
            <a:r>
              <a:rPr lang="en-US" sz="1600" smtClean="0">
                <a:solidFill>
                  <a:srgbClr val="000000"/>
                </a:solidFill>
                <a:latin typeface="Comic Sans MS" pitchFamily="66" charset="0"/>
              </a:rPr>
              <a:t>N</a:t>
            </a:r>
            <a:r>
              <a:rPr lang="el-GR" sz="1600" smtClean="0">
                <a:solidFill>
                  <a:srgbClr val="000000"/>
                </a:solidFill>
                <a:latin typeface="Comic Sans MS" pitchFamily="66" charset="0"/>
              </a:rPr>
              <a:t>/</a:t>
            </a:r>
            <a:r>
              <a:rPr lang="en-US" sz="1600" smtClean="0">
                <a:solidFill>
                  <a:srgbClr val="000000"/>
                </a:solidFill>
                <a:latin typeface="Comic Sans MS" pitchFamily="66" charset="0"/>
              </a:rPr>
              <a:t>m</a:t>
            </a:r>
            <a:r>
              <a:rPr lang="el-GR" sz="1600" baseline="30000" smtClean="0">
                <a:solidFill>
                  <a:srgbClr val="000000"/>
                </a:solidFill>
                <a:latin typeface="Comic Sans MS" pitchFamily="66" charset="0"/>
              </a:rPr>
              <a:t>2</a:t>
            </a:r>
            <a:r>
              <a:rPr lang="el-GR" sz="1600" smtClean="0">
                <a:solidFill>
                  <a:srgbClr val="000000"/>
                </a:solidFill>
                <a:latin typeface="Comic Sans MS" pitchFamily="66" charset="0"/>
              </a:rPr>
              <a:t> </a:t>
            </a:r>
          </a:p>
          <a:p>
            <a:pPr algn="ctr" fontAlgn="base">
              <a:spcBef>
                <a:spcPct val="0"/>
              </a:spcBef>
              <a:spcAft>
                <a:spcPct val="0"/>
              </a:spcAft>
            </a:pPr>
            <a:r>
              <a:rPr lang="el-GR" sz="1600" smtClean="0">
                <a:solidFill>
                  <a:srgbClr val="000000"/>
                </a:solidFill>
                <a:latin typeface="Comic Sans MS" pitchFamily="66" charset="0"/>
              </a:rPr>
              <a:t>το οποίο λέγεται και </a:t>
            </a:r>
            <a:endParaRPr lang="en-US" sz="1600" smtClean="0">
              <a:solidFill>
                <a:srgbClr val="000000"/>
              </a:solidFill>
              <a:latin typeface="Comic Sans MS" pitchFamily="66" charset="0"/>
            </a:endParaRPr>
          </a:p>
          <a:p>
            <a:pPr algn="ctr" fontAlgn="base">
              <a:spcBef>
                <a:spcPct val="0"/>
              </a:spcBef>
              <a:spcAft>
                <a:spcPct val="0"/>
              </a:spcAft>
            </a:pPr>
            <a:r>
              <a:rPr lang="el-GR" sz="2400" smtClean="0">
                <a:solidFill>
                  <a:srgbClr val="000000"/>
                </a:solidFill>
                <a:latin typeface="Comic Sans MS" pitchFamily="66" charset="0"/>
              </a:rPr>
              <a:t>ένα πασκάλ, 1 </a:t>
            </a:r>
            <a:r>
              <a:rPr lang="en-US" sz="2400" smtClean="0">
                <a:solidFill>
                  <a:srgbClr val="000000"/>
                </a:solidFill>
                <a:latin typeface="Comic Sans MS" pitchFamily="66" charset="0"/>
              </a:rPr>
              <a:t>Pa </a:t>
            </a:r>
            <a:r>
              <a:rPr lang="el-GR" sz="1600" smtClean="0">
                <a:solidFill>
                  <a:srgbClr val="000000"/>
                </a:solidFill>
                <a:latin typeface="Comic Sans MS" pitchFamily="66" charset="0"/>
              </a:rPr>
              <a:t> </a:t>
            </a:r>
          </a:p>
        </p:txBody>
      </p:sp>
      <p:sp>
        <p:nvSpPr>
          <p:cNvPr id="6152" name="Rectangle 8"/>
          <p:cNvSpPr>
            <a:spLocks noChangeArrowheads="1"/>
          </p:cNvSpPr>
          <p:nvPr/>
        </p:nvSpPr>
        <p:spPr bwMode="auto">
          <a:xfrm>
            <a:off x="7235825" y="0"/>
            <a:ext cx="1908175" cy="825500"/>
          </a:xfrm>
          <a:prstGeom prst="rect">
            <a:avLst/>
          </a:prstGeom>
          <a:noFill/>
          <a:ln w="9525">
            <a:noFill/>
            <a:miter lim="800000"/>
            <a:headEnd/>
            <a:tailEnd/>
          </a:ln>
        </p:spPr>
        <p:txBody>
          <a:bodyPr>
            <a:spAutoFit/>
          </a:bodyPr>
          <a:lstStyle/>
          <a:p>
            <a:pPr algn="ctr" fontAlgn="base">
              <a:spcBef>
                <a:spcPct val="0"/>
              </a:spcBef>
              <a:spcAft>
                <a:spcPct val="0"/>
              </a:spcAft>
            </a:pPr>
            <a:r>
              <a:rPr lang="el-GR" sz="1600" smtClean="0">
                <a:solidFill>
                  <a:srgbClr val="000000"/>
                </a:solidFill>
                <a:latin typeface="Comic Sans MS" pitchFamily="66" charset="0"/>
              </a:rPr>
              <a:t>και η τιμή της ΠΙΕΣΗΣ </a:t>
            </a:r>
          </a:p>
          <a:p>
            <a:pPr algn="ctr" fontAlgn="base">
              <a:spcBef>
                <a:spcPct val="0"/>
              </a:spcBef>
              <a:spcAft>
                <a:spcPct val="0"/>
              </a:spcAft>
            </a:pPr>
            <a:r>
              <a:rPr lang="el-GR" sz="1600" u="sng" smtClean="0">
                <a:solidFill>
                  <a:srgbClr val="000000"/>
                </a:solidFill>
                <a:latin typeface="Comic Sans MS" pitchFamily="66" charset="0"/>
              </a:rPr>
              <a:t>ορίζεται</a:t>
            </a:r>
            <a:r>
              <a:rPr lang="el-GR" sz="1600" smtClean="0">
                <a:solidFill>
                  <a:srgbClr val="000000"/>
                </a:solidFill>
                <a:latin typeface="Comic Sans MS" pitchFamily="66" charset="0"/>
              </a:rPr>
              <a:t> </a:t>
            </a:r>
            <a:endParaRPr lang="en-US" sz="1600" smtClean="0">
              <a:solidFill>
                <a:srgbClr val="000000"/>
              </a:solidFill>
              <a:latin typeface="Comic Sans MS" pitchFamily="66" charset="0"/>
            </a:endParaRPr>
          </a:p>
        </p:txBody>
      </p:sp>
      <p:sp>
        <p:nvSpPr>
          <p:cNvPr id="6153" name="Rectangle 9"/>
          <p:cNvSpPr>
            <a:spLocks noChangeArrowheads="1"/>
          </p:cNvSpPr>
          <p:nvPr/>
        </p:nvSpPr>
        <p:spPr bwMode="auto">
          <a:xfrm>
            <a:off x="0" y="0"/>
            <a:ext cx="4787900" cy="1314450"/>
          </a:xfrm>
          <a:prstGeom prst="rect">
            <a:avLst/>
          </a:prstGeom>
          <a:noFill/>
          <a:ln w="9525">
            <a:noFill/>
            <a:miter lim="800000"/>
            <a:headEnd/>
            <a:tailEnd/>
          </a:ln>
        </p:spPr>
        <p:txBody>
          <a:bodyPr>
            <a:spAutoFit/>
          </a:bodyPr>
          <a:lstStyle/>
          <a:p>
            <a:pPr algn="ctr" fontAlgn="base">
              <a:spcBef>
                <a:spcPct val="0"/>
              </a:spcBef>
              <a:spcAft>
                <a:spcPct val="0"/>
              </a:spcAft>
            </a:pPr>
            <a:r>
              <a:rPr lang="el-GR" sz="1600" smtClean="0">
                <a:solidFill>
                  <a:srgbClr val="000000"/>
                </a:solidFill>
                <a:latin typeface="Comic Sans MS" pitchFamily="66" charset="0"/>
              </a:rPr>
              <a:t>η δασκάλα μας η Εμπειρία μας διδάσκει ότι αντικείμενα, όπως  οι σουγιάδες, τα τσεκούρια, τα πιρούνια, τα καρφιά, τα νύχια της γάτας,  οι γόβες στιλέτο</a:t>
            </a:r>
            <a:r>
              <a:rPr lang="en-US" sz="1600" smtClean="0">
                <a:solidFill>
                  <a:srgbClr val="000000"/>
                </a:solidFill>
                <a:latin typeface="Comic Sans MS" pitchFamily="66" charset="0"/>
              </a:rPr>
              <a:t>,</a:t>
            </a:r>
            <a:r>
              <a:rPr lang="el-GR" sz="1600" smtClean="0">
                <a:solidFill>
                  <a:srgbClr val="000000"/>
                </a:solidFill>
                <a:latin typeface="Comic Sans MS" pitchFamily="66" charset="0"/>
              </a:rPr>
              <a:t> οι καρφίτσες,  τα σπαθιά,  κόβουν και τρυπάνε επειδή είναι ΑΙΧΜΗΡΑ </a:t>
            </a:r>
          </a:p>
        </p:txBody>
      </p:sp>
      <p:sp>
        <p:nvSpPr>
          <p:cNvPr id="6154" name="Rectangle 10"/>
          <p:cNvSpPr>
            <a:spLocks noChangeArrowheads="1"/>
          </p:cNvSpPr>
          <p:nvPr/>
        </p:nvSpPr>
        <p:spPr bwMode="auto">
          <a:xfrm>
            <a:off x="0" y="4076700"/>
            <a:ext cx="3708400" cy="1803400"/>
          </a:xfrm>
          <a:prstGeom prst="rect">
            <a:avLst/>
          </a:prstGeom>
          <a:noFill/>
          <a:ln w="9525">
            <a:noFill/>
            <a:miter lim="800000"/>
            <a:headEnd/>
            <a:tailEnd/>
          </a:ln>
        </p:spPr>
        <p:txBody>
          <a:bodyPr>
            <a:spAutoFit/>
          </a:bodyPr>
          <a:lstStyle/>
          <a:p>
            <a:pPr algn="ctr" fontAlgn="base">
              <a:spcBef>
                <a:spcPct val="0"/>
              </a:spcBef>
              <a:spcAft>
                <a:spcPct val="0"/>
              </a:spcAft>
            </a:pPr>
            <a:r>
              <a:rPr lang="el-GR" sz="1600" smtClean="0">
                <a:solidFill>
                  <a:srgbClr val="000000"/>
                </a:solidFill>
                <a:latin typeface="Comic Sans MS" pitchFamily="66" charset="0"/>
              </a:rPr>
              <a:t>η Φυσική το «ΑΙΧΜΗΡΑ» το μεταφράζει σε «έχουν μικρή ΕΠΙΦΑΝΕΙΑ » επινοεί την έννοια ΠΙΕΣΗ και την οικοδομεί έτσι ώστε κατά τη δράση μιας ορισμένης δύναμης,  όταν η επιφάνεια είναι μικρή</a:t>
            </a:r>
          </a:p>
          <a:p>
            <a:pPr algn="ctr" fontAlgn="base">
              <a:spcBef>
                <a:spcPct val="0"/>
              </a:spcBef>
              <a:spcAft>
                <a:spcPct val="0"/>
              </a:spcAft>
            </a:pPr>
            <a:r>
              <a:rPr lang="el-GR" sz="1600" smtClean="0">
                <a:solidFill>
                  <a:srgbClr val="000000"/>
                </a:solidFill>
                <a:latin typeface="Comic Sans MS" pitchFamily="66" charset="0"/>
              </a:rPr>
              <a:t> η πίεση να είναι μεγάλη </a:t>
            </a:r>
          </a:p>
        </p:txBody>
      </p:sp>
      <p:sp>
        <p:nvSpPr>
          <p:cNvPr id="6155" name="Rectangle 11"/>
          <p:cNvSpPr>
            <a:spLocks noChangeArrowheads="1"/>
          </p:cNvSpPr>
          <p:nvPr/>
        </p:nvSpPr>
        <p:spPr bwMode="auto">
          <a:xfrm>
            <a:off x="3779838" y="5373688"/>
            <a:ext cx="576262" cy="457200"/>
          </a:xfrm>
          <a:prstGeom prst="rect">
            <a:avLst/>
          </a:prstGeom>
          <a:noFill/>
          <a:ln w="9525">
            <a:noFill/>
            <a:miter lim="800000"/>
            <a:headEnd/>
            <a:tailEnd/>
          </a:ln>
        </p:spPr>
        <p:txBody>
          <a:bodyPr>
            <a:spAutoFit/>
          </a:bodyPr>
          <a:lstStyle/>
          <a:p>
            <a:pPr algn="ctr" fontAlgn="base">
              <a:spcBef>
                <a:spcPct val="0"/>
              </a:spcBef>
              <a:spcAft>
                <a:spcPct val="0"/>
              </a:spcAft>
            </a:pPr>
            <a:r>
              <a:rPr lang="en-US" sz="2400" b="1" smtClean="0">
                <a:solidFill>
                  <a:srgbClr val="000000"/>
                </a:solidFill>
                <a:latin typeface="Century Gothic" pitchFamily="34" charset="0"/>
              </a:rPr>
              <a:t>p</a:t>
            </a:r>
            <a:endParaRPr lang="el-GR" sz="2400" b="1" smtClean="0">
              <a:solidFill>
                <a:srgbClr val="000000"/>
              </a:solidFill>
              <a:latin typeface="Century Gothic" pitchFamily="34" charset="0"/>
            </a:endParaRPr>
          </a:p>
        </p:txBody>
      </p:sp>
      <p:sp>
        <p:nvSpPr>
          <p:cNvPr id="6156" name="Rectangle 12"/>
          <p:cNvSpPr>
            <a:spLocks noChangeArrowheads="1"/>
          </p:cNvSpPr>
          <p:nvPr/>
        </p:nvSpPr>
        <p:spPr bwMode="auto">
          <a:xfrm>
            <a:off x="4211638" y="5300663"/>
            <a:ext cx="574675" cy="641350"/>
          </a:xfrm>
          <a:prstGeom prst="rect">
            <a:avLst/>
          </a:prstGeom>
          <a:noFill/>
          <a:ln w="9525">
            <a:noFill/>
            <a:miter lim="800000"/>
            <a:headEnd/>
            <a:tailEnd/>
          </a:ln>
        </p:spPr>
        <p:txBody>
          <a:bodyPr>
            <a:spAutoFit/>
          </a:bodyPr>
          <a:lstStyle/>
          <a:p>
            <a:pPr algn="ctr" fontAlgn="base">
              <a:spcBef>
                <a:spcPct val="0"/>
              </a:spcBef>
              <a:spcAft>
                <a:spcPct val="0"/>
              </a:spcAft>
            </a:pPr>
            <a:r>
              <a:rPr lang="en-US" sz="3600" smtClean="0">
                <a:solidFill>
                  <a:srgbClr val="000000"/>
                </a:solidFill>
                <a:latin typeface="Century Gothic" pitchFamily="34" charset="0"/>
              </a:rPr>
              <a:t>=</a:t>
            </a:r>
            <a:endParaRPr lang="el-GR" sz="3600" smtClean="0">
              <a:solidFill>
                <a:srgbClr val="000000"/>
              </a:solidFill>
              <a:latin typeface="Century Gothic" pitchFamily="34" charset="0"/>
            </a:endParaRPr>
          </a:p>
        </p:txBody>
      </p:sp>
      <p:sp>
        <p:nvSpPr>
          <p:cNvPr id="6157" name="Rectangle 13"/>
          <p:cNvSpPr>
            <a:spLocks noChangeArrowheads="1"/>
          </p:cNvSpPr>
          <p:nvPr/>
        </p:nvSpPr>
        <p:spPr bwMode="auto">
          <a:xfrm>
            <a:off x="4572000" y="5302250"/>
            <a:ext cx="1152525" cy="1555750"/>
          </a:xfrm>
          <a:prstGeom prst="rect">
            <a:avLst/>
          </a:prstGeom>
          <a:noFill/>
          <a:ln w="9525">
            <a:noFill/>
            <a:miter lim="800000"/>
            <a:headEnd/>
            <a:tailEnd/>
          </a:ln>
        </p:spPr>
        <p:txBody>
          <a:bodyPr>
            <a:spAutoFit/>
          </a:bodyPr>
          <a:lstStyle/>
          <a:p>
            <a:pPr algn="ctr" fontAlgn="base">
              <a:spcBef>
                <a:spcPct val="0"/>
              </a:spcBef>
              <a:spcAft>
                <a:spcPct val="0"/>
              </a:spcAft>
            </a:pPr>
            <a:r>
              <a:rPr lang="el-GR" sz="9600" smtClean="0">
                <a:solidFill>
                  <a:srgbClr val="000000"/>
                </a:solidFill>
                <a:latin typeface="Century Gothic" pitchFamily="34" charset="0"/>
              </a:rPr>
              <a:t>Α</a:t>
            </a:r>
          </a:p>
        </p:txBody>
      </p:sp>
      <p:sp>
        <p:nvSpPr>
          <p:cNvPr id="6158" name="Rectangle 14"/>
          <p:cNvSpPr>
            <a:spLocks noChangeArrowheads="1"/>
          </p:cNvSpPr>
          <p:nvPr/>
        </p:nvSpPr>
        <p:spPr bwMode="auto">
          <a:xfrm>
            <a:off x="4787900" y="4868863"/>
            <a:ext cx="792163" cy="701675"/>
          </a:xfrm>
          <a:prstGeom prst="rect">
            <a:avLst/>
          </a:prstGeom>
          <a:noFill/>
          <a:ln w="9525">
            <a:noFill/>
            <a:miter lim="800000"/>
            <a:headEnd/>
            <a:tailEnd/>
          </a:ln>
        </p:spPr>
        <p:txBody>
          <a:bodyPr>
            <a:spAutoFit/>
          </a:bodyPr>
          <a:lstStyle/>
          <a:p>
            <a:pPr algn="ctr" fontAlgn="base">
              <a:spcBef>
                <a:spcPct val="0"/>
              </a:spcBef>
              <a:spcAft>
                <a:spcPct val="0"/>
              </a:spcAft>
            </a:pPr>
            <a:r>
              <a:rPr lang="en-US" sz="4000" b="1" smtClean="0">
                <a:solidFill>
                  <a:srgbClr val="000000"/>
                </a:solidFill>
                <a:latin typeface="Century Gothic" pitchFamily="34" charset="0"/>
              </a:rPr>
              <a:t>F</a:t>
            </a:r>
            <a:endParaRPr lang="el-GR" sz="4000" b="1" smtClean="0">
              <a:solidFill>
                <a:srgbClr val="000000"/>
              </a:solidFill>
              <a:latin typeface="Century Gothic" pitchFamily="34" charset="0"/>
            </a:endParaRPr>
          </a:p>
        </p:txBody>
      </p:sp>
      <p:sp>
        <p:nvSpPr>
          <p:cNvPr id="6159" name="Rectangle 15"/>
          <p:cNvSpPr>
            <a:spLocks noChangeArrowheads="1"/>
          </p:cNvSpPr>
          <p:nvPr/>
        </p:nvSpPr>
        <p:spPr bwMode="auto">
          <a:xfrm>
            <a:off x="6300788" y="4508500"/>
            <a:ext cx="1079500" cy="1874838"/>
          </a:xfrm>
          <a:prstGeom prst="rect">
            <a:avLst/>
          </a:prstGeom>
          <a:noFill/>
          <a:ln w="9525">
            <a:noFill/>
            <a:miter lim="800000"/>
            <a:headEnd/>
            <a:tailEnd/>
          </a:ln>
        </p:spPr>
        <p:txBody>
          <a:bodyPr>
            <a:spAutoFit/>
          </a:bodyPr>
          <a:lstStyle/>
          <a:p>
            <a:pPr algn="ctr" fontAlgn="base">
              <a:spcBef>
                <a:spcPct val="0"/>
              </a:spcBef>
              <a:spcAft>
                <a:spcPct val="0"/>
              </a:spcAft>
            </a:pPr>
            <a:r>
              <a:rPr lang="en-US" sz="11700" smtClean="0">
                <a:solidFill>
                  <a:srgbClr val="000000"/>
                </a:solidFill>
                <a:latin typeface="Century Gothic" pitchFamily="34" charset="0"/>
              </a:rPr>
              <a:t>p</a:t>
            </a:r>
            <a:endParaRPr lang="el-GR" sz="11700" smtClean="0">
              <a:solidFill>
                <a:srgbClr val="000000"/>
              </a:solidFill>
              <a:latin typeface="Century Gothic" pitchFamily="34" charset="0"/>
            </a:endParaRPr>
          </a:p>
        </p:txBody>
      </p:sp>
      <p:sp>
        <p:nvSpPr>
          <p:cNvPr id="6160" name="Rectangle 16"/>
          <p:cNvSpPr>
            <a:spLocks noChangeArrowheads="1"/>
          </p:cNvSpPr>
          <p:nvPr/>
        </p:nvSpPr>
        <p:spPr bwMode="auto">
          <a:xfrm>
            <a:off x="7524750" y="5229225"/>
            <a:ext cx="576263" cy="641350"/>
          </a:xfrm>
          <a:prstGeom prst="rect">
            <a:avLst/>
          </a:prstGeom>
          <a:noFill/>
          <a:ln w="9525">
            <a:noFill/>
            <a:miter lim="800000"/>
            <a:headEnd/>
            <a:tailEnd/>
          </a:ln>
        </p:spPr>
        <p:txBody>
          <a:bodyPr>
            <a:spAutoFit/>
          </a:bodyPr>
          <a:lstStyle/>
          <a:p>
            <a:pPr algn="ctr" fontAlgn="base">
              <a:spcBef>
                <a:spcPct val="0"/>
              </a:spcBef>
              <a:spcAft>
                <a:spcPct val="0"/>
              </a:spcAft>
            </a:pPr>
            <a:r>
              <a:rPr lang="en-US" sz="3600" smtClean="0">
                <a:solidFill>
                  <a:srgbClr val="000000"/>
                </a:solidFill>
                <a:latin typeface="Century Gothic" pitchFamily="34" charset="0"/>
              </a:rPr>
              <a:t>=</a:t>
            </a:r>
            <a:endParaRPr lang="el-GR" sz="3600" smtClean="0">
              <a:solidFill>
                <a:srgbClr val="000000"/>
              </a:solidFill>
              <a:latin typeface="Century Gothic" pitchFamily="34" charset="0"/>
            </a:endParaRPr>
          </a:p>
        </p:txBody>
      </p:sp>
      <p:sp>
        <p:nvSpPr>
          <p:cNvPr id="6161" name="Rectangle 17"/>
          <p:cNvSpPr>
            <a:spLocks noChangeArrowheads="1"/>
          </p:cNvSpPr>
          <p:nvPr/>
        </p:nvSpPr>
        <p:spPr bwMode="auto">
          <a:xfrm>
            <a:off x="7956550" y="4797425"/>
            <a:ext cx="792163" cy="701675"/>
          </a:xfrm>
          <a:prstGeom prst="rect">
            <a:avLst/>
          </a:prstGeom>
          <a:noFill/>
          <a:ln w="9525">
            <a:noFill/>
            <a:miter lim="800000"/>
            <a:headEnd/>
            <a:tailEnd/>
          </a:ln>
        </p:spPr>
        <p:txBody>
          <a:bodyPr>
            <a:spAutoFit/>
          </a:bodyPr>
          <a:lstStyle/>
          <a:p>
            <a:pPr algn="ctr" fontAlgn="base">
              <a:spcBef>
                <a:spcPct val="0"/>
              </a:spcBef>
              <a:spcAft>
                <a:spcPct val="0"/>
              </a:spcAft>
            </a:pPr>
            <a:r>
              <a:rPr lang="en-US" sz="4000" b="1" smtClean="0">
                <a:solidFill>
                  <a:srgbClr val="000000"/>
                </a:solidFill>
                <a:latin typeface="Century Gothic" pitchFamily="34" charset="0"/>
              </a:rPr>
              <a:t>F</a:t>
            </a:r>
            <a:endParaRPr lang="el-GR" sz="4000" b="1" smtClean="0">
              <a:solidFill>
                <a:srgbClr val="000000"/>
              </a:solidFill>
              <a:latin typeface="Century Gothic" pitchFamily="34" charset="0"/>
            </a:endParaRPr>
          </a:p>
        </p:txBody>
      </p:sp>
      <p:sp>
        <p:nvSpPr>
          <p:cNvPr id="6162" name="Rectangle 18"/>
          <p:cNvSpPr>
            <a:spLocks noChangeArrowheads="1"/>
          </p:cNvSpPr>
          <p:nvPr/>
        </p:nvSpPr>
        <p:spPr bwMode="auto">
          <a:xfrm>
            <a:off x="7956550" y="5589588"/>
            <a:ext cx="792163" cy="304800"/>
          </a:xfrm>
          <a:prstGeom prst="rect">
            <a:avLst/>
          </a:prstGeom>
          <a:noFill/>
          <a:ln w="9525">
            <a:noFill/>
            <a:miter lim="800000"/>
            <a:headEnd/>
            <a:tailEnd/>
          </a:ln>
        </p:spPr>
        <p:txBody>
          <a:bodyPr>
            <a:spAutoFit/>
          </a:bodyPr>
          <a:lstStyle/>
          <a:p>
            <a:pPr algn="ctr" fontAlgn="base">
              <a:spcBef>
                <a:spcPct val="0"/>
              </a:spcBef>
              <a:spcAft>
                <a:spcPct val="0"/>
              </a:spcAft>
            </a:pPr>
            <a:r>
              <a:rPr lang="en-US" sz="1400" b="1" smtClean="0">
                <a:solidFill>
                  <a:srgbClr val="000000"/>
                </a:solidFill>
                <a:latin typeface="Century Gothic" pitchFamily="34" charset="0"/>
              </a:rPr>
              <a:t>A</a:t>
            </a:r>
            <a:endParaRPr lang="el-GR" sz="1400" b="1" smtClean="0">
              <a:solidFill>
                <a:srgbClr val="000000"/>
              </a:solidFill>
              <a:latin typeface="Century Gothic" pitchFamily="34" charset="0"/>
            </a:endParaRPr>
          </a:p>
        </p:txBody>
      </p:sp>
      <p:sp>
        <p:nvSpPr>
          <p:cNvPr id="6163" name="Line 19"/>
          <p:cNvSpPr>
            <a:spLocks noChangeShapeType="1"/>
          </p:cNvSpPr>
          <p:nvPr/>
        </p:nvSpPr>
        <p:spPr bwMode="auto">
          <a:xfrm>
            <a:off x="6227763" y="1268413"/>
            <a:ext cx="720725" cy="0"/>
          </a:xfrm>
          <a:prstGeom prst="line">
            <a:avLst/>
          </a:prstGeom>
          <a:noFill/>
          <a:ln w="38100">
            <a:solidFill>
              <a:schemeClr val="tx1"/>
            </a:solidFill>
            <a:round/>
            <a:headEnd/>
            <a:tailEnd/>
          </a:ln>
        </p:spPr>
        <p:txBody>
          <a:bodyPr/>
          <a:lstStyle/>
          <a:p>
            <a:pPr fontAlgn="base">
              <a:spcBef>
                <a:spcPct val="0"/>
              </a:spcBef>
              <a:spcAft>
                <a:spcPct val="0"/>
              </a:spcAft>
            </a:pPr>
            <a:endParaRPr lang="el-GR" smtClean="0">
              <a:solidFill>
                <a:srgbClr val="000000"/>
              </a:solidFill>
            </a:endParaRPr>
          </a:p>
        </p:txBody>
      </p:sp>
      <p:sp>
        <p:nvSpPr>
          <p:cNvPr id="6164" name="Line 20"/>
          <p:cNvSpPr>
            <a:spLocks noChangeShapeType="1"/>
          </p:cNvSpPr>
          <p:nvPr/>
        </p:nvSpPr>
        <p:spPr bwMode="auto">
          <a:xfrm>
            <a:off x="8027988" y="5516563"/>
            <a:ext cx="720725" cy="0"/>
          </a:xfrm>
          <a:prstGeom prst="line">
            <a:avLst/>
          </a:prstGeom>
          <a:noFill/>
          <a:ln w="38100">
            <a:solidFill>
              <a:schemeClr val="tx1"/>
            </a:solidFill>
            <a:round/>
            <a:headEnd/>
            <a:tailEnd/>
          </a:ln>
        </p:spPr>
        <p:txBody>
          <a:bodyPr/>
          <a:lstStyle/>
          <a:p>
            <a:pPr fontAlgn="base">
              <a:spcBef>
                <a:spcPct val="0"/>
              </a:spcBef>
              <a:spcAft>
                <a:spcPct val="0"/>
              </a:spcAft>
            </a:pPr>
            <a:endParaRPr lang="el-GR" smtClean="0">
              <a:solidFill>
                <a:srgbClr val="000000"/>
              </a:solidFill>
            </a:endParaRPr>
          </a:p>
        </p:txBody>
      </p:sp>
      <p:sp>
        <p:nvSpPr>
          <p:cNvPr id="6165" name="Line 21"/>
          <p:cNvSpPr>
            <a:spLocks noChangeShapeType="1"/>
          </p:cNvSpPr>
          <p:nvPr/>
        </p:nvSpPr>
        <p:spPr bwMode="auto">
          <a:xfrm>
            <a:off x="4787900" y="5589588"/>
            <a:ext cx="720725" cy="0"/>
          </a:xfrm>
          <a:prstGeom prst="line">
            <a:avLst/>
          </a:prstGeom>
          <a:noFill/>
          <a:ln w="38100">
            <a:solidFill>
              <a:schemeClr val="tx1"/>
            </a:solidFill>
            <a:round/>
            <a:headEnd/>
            <a:tailEnd/>
          </a:ln>
        </p:spPr>
        <p:txBody>
          <a:bodyPr/>
          <a:lstStyle/>
          <a:p>
            <a:pPr fontAlgn="base">
              <a:spcBef>
                <a:spcPct val="0"/>
              </a:spcBef>
              <a:spcAft>
                <a:spcPct val="0"/>
              </a:spcAft>
            </a:pPr>
            <a:endParaRPr lang="el-GR" smtClean="0">
              <a:solidFill>
                <a:srgbClr val="000000"/>
              </a:solidFill>
            </a:endParaRPr>
          </a:p>
        </p:txBody>
      </p:sp>
      <p:sp>
        <p:nvSpPr>
          <p:cNvPr id="6166" name="AutoShape 22"/>
          <p:cNvSpPr>
            <a:spLocks noChangeArrowheads="1"/>
          </p:cNvSpPr>
          <p:nvPr/>
        </p:nvSpPr>
        <p:spPr bwMode="auto">
          <a:xfrm>
            <a:off x="4427538" y="3789363"/>
            <a:ext cx="2376487" cy="361950"/>
          </a:xfrm>
          <a:prstGeom prst="parallelogram">
            <a:avLst>
              <a:gd name="adj" fmla="val 164145"/>
            </a:avLst>
          </a:prstGeom>
          <a:solidFill>
            <a:srgbClr val="DDDDDD"/>
          </a:solidFill>
          <a:ln w="9525">
            <a:solidFill>
              <a:schemeClr val="tx1"/>
            </a:solid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6167" name="AutoShape 23"/>
          <p:cNvSpPr>
            <a:spLocks noChangeArrowheads="1"/>
          </p:cNvSpPr>
          <p:nvPr/>
        </p:nvSpPr>
        <p:spPr bwMode="auto">
          <a:xfrm>
            <a:off x="5219700" y="3860800"/>
            <a:ext cx="863600" cy="214313"/>
          </a:xfrm>
          <a:prstGeom prst="cube">
            <a:avLst>
              <a:gd name="adj" fmla="val 25000"/>
            </a:avLst>
          </a:pr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6168" name="AutoShape 24"/>
          <p:cNvSpPr>
            <a:spLocks noChangeArrowheads="1"/>
          </p:cNvSpPr>
          <p:nvPr/>
        </p:nvSpPr>
        <p:spPr bwMode="auto">
          <a:xfrm>
            <a:off x="6588125" y="3860800"/>
            <a:ext cx="2087563" cy="287338"/>
          </a:xfrm>
          <a:prstGeom prst="parallelogram">
            <a:avLst>
              <a:gd name="adj" fmla="val 157715"/>
            </a:avLst>
          </a:prstGeom>
          <a:solidFill>
            <a:srgbClr val="DDDDDD"/>
          </a:solidFill>
          <a:ln w="9525">
            <a:solidFill>
              <a:schemeClr val="tx1"/>
            </a:solid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6169" name="AutoShape 25"/>
          <p:cNvSpPr>
            <a:spLocks noChangeArrowheads="1"/>
          </p:cNvSpPr>
          <p:nvPr/>
        </p:nvSpPr>
        <p:spPr bwMode="auto">
          <a:xfrm rot="5400000" flipH="1">
            <a:off x="7127875" y="3465513"/>
            <a:ext cx="863600" cy="215900"/>
          </a:xfrm>
          <a:prstGeom prst="cube">
            <a:avLst>
              <a:gd name="adj" fmla="val 25000"/>
            </a:avLst>
          </a:pr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l-GR" smtClean="0">
              <a:solidFill>
                <a:srgbClr val="000000"/>
              </a:solidFill>
            </a:endParaRPr>
          </a:p>
        </p:txBody>
      </p:sp>
      <p:pic>
        <p:nvPicPr>
          <p:cNvPr id="6170" name="Picture 26" descr="suspension"/>
          <p:cNvPicPr>
            <a:picLocks noChangeAspect="1" noChangeArrowheads="1"/>
          </p:cNvPicPr>
          <p:nvPr/>
        </p:nvPicPr>
        <p:blipFill>
          <a:blip r:embed="rId3" cstate="print"/>
          <a:srcRect t="5284" r="3526" b="5284"/>
          <a:stretch>
            <a:fillRect/>
          </a:stretch>
        </p:blipFill>
        <p:spPr bwMode="auto">
          <a:xfrm>
            <a:off x="323850" y="1546225"/>
            <a:ext cx="3656013" cy="2262188"/>
          </a:xfrm>
          <a:prstGeom prst="rect">
            <a:avLst/>
          </a:prstGeom>
          <a:noFill/>
          <a:ln w="28575">
            <a:solidFill>
              <a:srgbClr val="996600"/>
            </a:solidFill>
            <a:miter lim="800000"/>
            <a:headEnd/>
            <a:tailEnd/>
          </a:ln>
        </p:spPr>
      </p:pic>
      <p:sp>
        <p:nvSpPr>
          <p:cNvPr id="6171" name="AutoShape 27"/>
          <p:cNvSpPr>
            <a:spLocks noChangeArrowheads="1"/>
          </p:cNvSpPr>
          <p:nvPr/>
        </p:nvSpPr>
        <p:spPr bwMode="auto">
          <a:xfrm rot="5400000">
            <a:off x="7235825" y="4221163"/>
            <a:ext cx="647700" cy="2159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352 h 21600"/>
              <a:gd name="T14" fmla="*/ 17861 w 21600"/>
              <a:gd name="T15" fmla="*/ 16248 h 21600"/>
            </a:gdLst>
            <a:ahLst/>
            <a:cxnLst>
              <a:cxn ang="T8">
                <a:pos x="T0" y="T1"/>
              </a:cxn>
              <a:cxn ang="T9">
                <a:pos x="T2" y="T3"/>
              </a:cxn>
              <a:cxn ang="T10">
                <a:pos x="T4" y="T5"/>
              </a:cxn>
              <a:cxn ang="T11">
                <a:pos x="T6" y="T7"/>
              </a:cxn>
            </a:cxnLst>
            <a:rect l="T12" t="T13" r="T14" b="T15"/>
            <a:pathLst>
              <a:path w="21600" h="21600">
                <a:moveTo>
                  <a:pt x="14188" y="0"/>
                </a:moveTo>
                <a:lnTo>
                  <a:pt x="14188" y="5352"/>
                </a:lnTo>
                <a:lnTo>
                  <a:pt x="3375" y="5352"/>
                </a:lnTo>
                <a:lnTo>
                  <a:pt x="3375" y="16248"/>
                </a:lnTo>
                <a:lnTo>
                  <a:pt x="14188" y="16248"/>
                </a:lnTo>
                <a:lnTo>
                  <a:pt x="14188" y="21600"/>
                </a:lnTo>
                <a:lnTo>
                  <a:pt x="21600" y="10800"/>
                </a:lnTo>
                <a:close/>
              </a:path>
              <a:path w="21600" h="21600">
                <a:moveTo>
                  <a:pt x="1350" y="5352"/>
                </a:moveTo>
                <a:lnTo>
                  <a:pt x="1350" y="16248"/>
                </a:lnTo>
                <a:lnTo>
                  <a:pt x="2700" y="16248"/>
                </a:lnTo>
                <a:lnTo>
                  <a:pt x="2700" y="5352"/>
                </a:lnTo>
                <a:close/>
              </a:path>
              <a:path w="21600" h="21600">
                <a:moveTo>
                  <a:pt x="0" y="5352"/>
                </a:moveTo>
                <a:lnTo>
                  <a:pt x="0" y="16248"/>
                </a:lnTo>
                <a:lnTo>
                  <a:pt x="675" y="16248"/>
                </a:lnTo>
                <a:lnTo>
                  <a:pt x="675" y="5352"/>
                </a:lnTo>
                <a:close/>
              </a:path>
            </a:pathLst>
          </a:custGeom>
          <a:solidFill>
            <a:srgbClr val="00CC00"/>
          </a:solidFill>
          <a:ln w="9525">
            <a:solidFill>
              <a:schemeClr val="tx1"/>
            </a:solid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6172" name="AutoShape 28"/>
          <p:cNvSpPr>
            <a:spLocks noChangeArrowheads="1"/>
          </p:cNvSpPr>
          <p:nvPr/>
        </p:nvSpPr>
        <p:spPr bwMode="auto">
          <a:xfrm rot="5400000">
            <a:off x="5292725" y="4292600"/>
            <a:ext cx="647700" cy="2159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352 h 21600"/>
              <a:gd name="T14" fmla="*/ 17861 w 21600"/>
              <a:gd name="T15" fmla="*/ 16248 h 21600"/>
            </a:gdLst>
            <a:ahLst/>
            <a:cxnLst>
              <a:cxn ang="T8">
                <a:pos x="T0" y="T1"/>
              </a:cxn>
              <a:cxn ang="T9">
                <a:pos x="T2" y="T3"/>
              </a:cxn>
              <a:cxn ang="T10">
                <a:pos x="T4" y="T5"/>
              </a:cxn>
              <a:cxn ang="T11">
                <a:pos x="T6" y="T7"/>
              </a:cxn>
            </a:cxnLst>
            <a:rect l="T12" t="T13" r="T14" b="T15"/>
            <a:pathLst>
              <a:path w="21600" h="21600">
                <a:moveTo>
                  <a:pt x="14188" y="0"/>
                </a:moveTo>
                <a:lnTo>
                  <a:pt x="14188" y="5352"/>
                </a:lnTo>
                <a:lnTo>
                  <a:pt x="3375" y="5352"/>
                </a:lnTo>
                <a:lnTo>
                  <a:pt x="3375" y="16248"/>
                </a:lnTo>
                <a:lnTo>
                  <a:pt x="14188" y="16248"/>
                </a:lnTo>
                <a:lnTo>
                  <a:pt x="14188" y="21600"/>
                </a:lnTo>
                <a:lnTo>
                  <a:pt x="21600" y="10800"/>
                </a:lnTo>
                <a:close/>
              </a:path>
              <a:path w="21600" h="21600">
                <a:moveTo>
                  <a:pt x="1350" y="5352"/>
                </a:moveTo>
                <a:lnTo>
                  <a:pt x="1350" y="16248"/>
                </a:lnTo>
                <a:lnTo>
                  <a:pt x="2700" y="16248"/>
                </a:lnTo>
                <a:lnTo>
                  <a:pt x="2700" y="5352"/>
                </a:lnTo>
                <a:close/>
              </a:path>
              <a:path w="21600" h="21600">
                <a:moveTo>
                  <a:pt x="0" y="5352"/>
                </a:moveTo>
                <a:lnTo>
                  <a:pt x="0" y="16248"/>
                </a:lnTo>
                <a:lnTo>
                  <a:pt x="675" y="16248"/>
                </a:lnTo>
                <a:lnTo>
                  <a:pt x="675" y="5352"/>
                </a:lnTo>
                <a:close/>
              </a:path>
            </a:pathLst>
          </a:custGeom>
          <a:solidFill>
            <a:srgbClr val="00CC00"/>
          </a:solidFill>
          <a:ln w="9525">
            <a:solidFill>
              <a:schemeClr val="tx1"/>
            </a:solid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6173" name="Rectangle 29"/>
          <p:cNvSpPr>
            <a:spLocks noChangeArrowheads="1"/>
          </p:cNvSpPr>
          <p:nvPr/>
        </p:nvSpPr>
        <p:spPr bwMode="auto">
          <a:xfrm>
            <a:off x="7235825" y="836613"/>
            <a:ext cx="1908175" cy="1558925"/>
          </a:xfrm>
          <a:prstGeom prst="rect">
            <a:avLst/>
          </a:prstGeom>
          <a:noFill/>
          <a:ln w="9525">
            <a:noFill/>
            <a:miter lim="800000"/>
            <a:headEnd/>
            <a:tailEnd/>
          </a:ln>
        </p:spPr>
        <p:txBody>
          <a:bodyPr>
            <a:spAutoFit/>
          </a:bodyPr>
          <a:lstStyle/>
          <a:p>
            <a:pPr algn="ctr" fontAlgn="base">
              <a:spcBef>
                <a:spcPct val="0"/>
              </a:spcBef>
              <a:spcAft>
                <a:spcPct val="0"/>
              </a:spcAft>
            </a:pPr>
            <a:r>
              <a:rPr lang="el-GR" sz="1600" smtClean="0">
                <a:solidFill>
                  <a:srgbClr val="000000"/>
                </a:solidFill>
                <a:latin typeface="Comic Sans MS" pitchFamily="66" charset="0"/>
              </a:rPr>
              <a:t>από το πηλίκο </a:t>
            </a:r>
          </a:p>
          <a:p>
            <a:pPr algn="ctr" fontAlgn="base">
              <a:spcBef>
                <a:spcPct val="0"/>
              </a:spcBef>
              <a:spcAft>
                <a:spcPct val="0"/>
              </a:spcAft>
            </a:pPr>
            <a:r>
              <a:rPr lang="el-GR" sz="1600" smtClean="0">
                <a:solidFill>
                  <a:srgbClr val="000000"/>
                </a:solidFill>
                <a:latin typeface="Comic Sans MS" pitchFamily="66" charset="0"/>
              </a:rPr>
              <a:t>που προκύπτει  </a:t>
            </a:r>
          </a:p>
          <a:p>
            <a:pPr algn="ctr" fontAlgn="base">
              <a:spcBef>
                <a:spcPct val="0"/>
              </a:spcBef>
              <a:spcAft>
                <a:spcPct val="0"/>
              </a:spcAft>
            </a:pPr>
            <a:r>
              <a:rPr lang="el-GR" sz="1600" smtClean="0">
                <a:solidFill>
                  <a:srgbClr val="000000"/>
                </a:solidFill>
                <a:latin typeface="Comic Sans MS" pitchFamily="66" charset="0"/>
              </a:rPr>
              <a:t>αν διαιρέσουμε </a:t>
            </a:r>
          </a:p>
          <a:p>
            <a:pPr algn="ctr" fontAlgn="base">
              <a:spcBef>
                <a:spcPct val="0"/>
              </a:spcBef>
              <a:spcAft>
                <a:spcPct val="0"/>
              </a:spcAft>
            </a:pPr>
            <a:r>
              <a:rPr lang="el-GR" sz="1600" smtClean="0">
                <a:solidFill>
                  <a:srgbClr val="000000"/>
                </a:solidFill>
                <a:latin typeface="Comic Sans MS" pitchFamily="66" charset="0"/>
              </a:rPr>
              <a:t>την τιμή  </a:t>
            </a:r>
            <a:r>
              <a:rPr lang="en-US" sz="1600" smtClean="0">
                <a:solidFill>
                  <a:srgbClr val="000000"/>
                </a:solidFill>
                <a:latin typeface="Comic Sans MS" pitchFamily="66" charset="0"/>
              </a:rPr>
              <a:t>F </a:t>
            </a:r>
            <a:endParaRPr lang="el-GR" sz="1600" smtClean="0">
              <a:solidFill>
                <a:srgbClr val="000000"/>
              </a:solidFill>
              <a:latin typeface="Comic Sans MS" pitchFamily="66" charset="0"/>
            </a:endParaRPr>
          </a:p>
          <a:p>
            <a:pPr algn="ctr" fontAlgn="base">
              <a:spcBef>
                <a:spcPct val="0"/>
              </a:spcBef>
              <a:spcAft>
                <a:spcPct val="0"/>
              </a:spcAft>
            </a:pPr>
            <a:r>
              <a:rPr lang="el-GR" sz="1600" smtClean="0">
                <a:solidFill>
                  <a:srgbClr val="000000"/>
                </a:solidFill>
                <a:latin typeface="Comic Sans MS" pitchFamily="66" charset="0"/>
              </a:rPr>
              <a:t>της πιεστικής δύναμης </a:t>
            </a:r>
          </a:p>
        </p:txBody>
      </p:sp>
      <p:sp>
        <p:nvSpPr>
          <p:cNvPr id="6174" name="Rectangle 30"/>
          <p:cNvSpPr>
            <a:spLocks noChangeArrowheads="1"/>
          </p:cNvSpPr>
          <p:nvPr/>
        </p:nvSpPr>
        <p:spPr bwMode="auto">
          <a:xfrm>
            <a:off x="7235825" y="2349500"/>
            <a:ext cx="1908175" cy="581025"/>
          </a:xfrm>
          <a:prstGeom prst="rect">
            <a:avLst/>
          </a:prstGeom>
          <a:noFill/>
          <a:ln w="9525">
            <a:noFill/>
            <a:miter lim="800000"/>
            <a:headEnd/>
            <a:tailEnd/>
          </a:ln>
        </p:spPr>
        <p:txBody>
          <a:bodyPr>
            <a:spAutoFit/>
          </a:bodyPr>
          <a:lstStyle/>
          <a:p>
            <a:pPr algn="ctr" fontAlgn="base">
              <a:spcBef>
                <a:spcPct val="0"/>
              </a:spcBef>
              <a:spcAft>
                <a:spcPct val="0"/>
              </a:spcAft>
            </a:pPr>
            <a:r>
              <a:rPr lang="el-GR" sz="1600" smtClean="0">
                <a:solidFill>
                  <a:srgbClr val="000000"/>
                </a:solidFill>
                <a:latin typeface="Comic Sans MS" pitchFamily="66" charset="0"/>
              </a:rPr>
              <a:t>με το εμβαδόν Α </a:t>
            </a:r>
          </a:p>
          <a:p>
            <a:pPr algn="ctr" fontAlgn="base">
              <a:spcBef>
                <a:spcPct val="0"/>
              </a:spcBef>
              <a:spcAft>
                <a:spcPct val="0"/>
              </a:spcAft>
            </a:pPr>
            <a:r>
              <a:rPr lang="el-GR" sz="1600" smtClean="0">
                <a:solidFill>
                  <a:srgbClr val="000000"/>
                </a:solidFill>
                <a:latin typeface="Comic Sans MS" pitchFamily="66" charset="0"/>
              </a:rPr>
              <a:t>της επιφάνειας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17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1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1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1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17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15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16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15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15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15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16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16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17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16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16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16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616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615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p:bldP spid="6149" grpId="0"/>
      <p:bldP spid="6150" grpId="0"/>
      <p:bldP spid="6151" grpId="0" animBg="1"/>
      <p:bldP spid="6152" grpId="0"/>
      <p:bldP spid="6153" grpId="0"/>
      <p:bldP spid="6154" grpId="0"/>
      <p:bldP spid="6155" grpId="0"/>
      <p:bldP spid="6156" grpId="0"/>
      <p:bldP spid="6157" grpId="0"/>
      <p:bldP spid="6158" grpId="0"/>
      <p:bldP spid="6159" grpId="0"/>
      <p:bldP spid="6160" grpId="0"/>
      <p:bldP spid="6161" grpId="0"/>
      <p:bldP spid="6162" grpId="0"/>
      <p:bldP spid="6163" grpId="0" animBg="1"/>
      <p:bldP spid="6164" grpId="0" animBg="1"/>
      <p:bldP spid="6165" grpId="0" animBg="1"/>
      <p:bldP spid="6166" grpId="0" animBg="1"/>
      <p:bldP spid="6167" grpId="0" animBg="1"/>
      <p:bldP spid="6168" grpId="0" animBg="1"/>
      <p:bldP spid="6169" grpId="0" animBg="1"/>
      <p:bldP spid="6171" grpId="0" animBg="1"/>
      <p:bldP spid="6172" grpId="0" animBg="1"/>
      <p:bldP spid="6173" grpId="0"/>
      <p:bldP spid="61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0" y="908720"/>
            <a:ext cx="4140200" cy="646331"/>
          </a:xfrm>
          <a:prstGeom prst="rect">
            <a:avLst/>
          </a:prstGeom>
          <a:noFill/>
          <a:ln w="9525">
            <a:noFill/>
            <a:miter lim="800000"/>
            <a:headEnd/>
            <a:tailEnd/>
          </a:ln>
        </p:spPr>
        <p:txBody>
          <a:bodyPr>
            <a:spAutoFit/>
          </a:bodyPr>
          <a:lstStyle/>
          <a:p>
            <a:r>
              <a:rPr lang="el-GR" b="1" dirty="0" smtClean="0"/>
              <a:t>Όσο </a:t>
            </a:r>
            <a:r>
              <a:rPr lang="el-GR" b="1" dirty="0"/>
              <a:t>μεγαλώνει το εμβαδόν, τόσο μικραίνει η πίεση</a:t>
            </a:r>
          </a:p>
        </p:txBody>
      </p:sp>
      <p:pic>
        <p:nvPicPr>
          <p:cNvPr id="1028" name="Picture 7"/>
          <p:cNvPicPr>
            <a:picLocks noChangeAspect="1" noChangeArrowheads="1"/>
          </p:cNvPicPr>
          <p:nvPr/>
        </p:nvPicPr>
        <p:blipFill>
          <a:blip r:embed="rId4" cstate="print"/>
          <a:srcRect/>
          <a:stretch>
            <a:fillRect/>
          </a:stretch>
        </p:blipFill>
        <p:spPr bwMode="auto">
          <a:xfrm>
            <a:off x="4071938" y="357188"/>
            <a:ext cx="4859337" cy="3743325"/>
          </a:xfrm>
          <a:prstGeom prst="rect">
            <a:avLst/>
          </a:prstGeom>
          <a:noFill/>
          <a:ln w="9525">
            <a:noFill/>
            <a:miter lim="800000"/>
            <a:headEnd/>
            <a:tailEnd/>
          </a:ln>
        </p:spPr>
      </p:pic>
      <p:graphicFrame>
        <p:nvGraphicFramePr>
          <p:cNvPr id="12299" name="Object 11"/>
          <p:cNvGraphicFramePr>
            <a:graphicFrameLocks noChangeAspect="1"/>
          </p:cNvGraphicFramePr>
          <p:nvPr>
            <p:ph sz="half" idx="1"/>
          </p:nvPr>
        </p:nvGraphicFramePr>
        <p:xfrm>
          <a:off x="1403350" y="2060575"/>
          <a:ext cx="1557338" cy="1419225"/>
        </p:xfrm>
        <a:graphic>
          <a:graphicData uri="http://schemas.openxmlformats.org/presentationml/2006/ole">
            <p:oleObj spid="_x0000_s1026" name="Εξίσωση" r:id="rId5" imgW="431640" imgH="393480" progId="Equation.3">
              <p:embed/>
            </p:oleObj>
          </a:graphicData>
        </a:graphic>
      </p:graphicFrame>
      <p:sp>
        <p:nvSpPr>
          <p:cNvPr id="12300" name="Rectangle 12"/>
          <p:cNvSpPr>
            <a:spLocks noChangeArrowheads="1"/>
          </p:cNvSpPr>
          <p:nvPr/>
        </p:nvSpPr>
        <p:spPr bwMode="auto">
          <a:xfrm>
            <a:off x="395288" y="3644900"/>
            <a:ext cx="3754437" cy="2206625"/>
          </a:xfrm>
          <a:prstGeom prst="rect">
            <a:avLst/>
          </a:prstGeom>
          <a:noFill/>
          <a:ln w="9525">
            <a:noFill/>
            <a:miter lim="800000"/>
            <a:headEnd/>
            <a:tailEnd/>
          </a:ln>
        </p:spPr>
        <p:txBody>
          <a:bodyPr/>
          <a:lstStyle/>
          <a:p>
            <a:pPr marL="342900" indent="-342900">
              <a:spcBef>
                <a:spcPct val="20000"/>
              </a:spcBef>
              <a:buClr>
                <a:srgbClr val="0033CC"/>
              </a:buClr>
              <a:buFontTx/>
              <a:buChar char="•"/>
            </a:pPr>
            <a:r>
              <a:rPr lang="en-US" sz="2000" b="1" i="1" dirty="0"/>
              <a:t>P</a:t>
            </a:r>
            <a:r>
              <a:rPr lang="en-US" sz="2000" b="1" dirty="0"/>
              <a:t> </a:t>
            </a:r>
            <a:r>
              <a:rPr lang="el-GR" sz="2000" b="1" dirty="0"/>
              <a:t>η πίεση, </a:t>
            </a:r>
            <a:r>
              <a:rPr lang="en-US" sz="2000" b="1" i="1" dirty="0"/>
              <a:t>F</a:t>
            </a:r>
            <a:r>
              <a:rPr lang="en-US" sz="2000" b="1" dirty="0"/>
              <a:t> </a:t>
            </a:r>
            <a:r>
              <a:rPr lang="el-GR" sz="2000" b="1" dirty="0"/>
              <a:t>η</a:t>
            </a:r>
            <a:r>
              <a:rPr lang="en-US" sz="2000" b="1" dirty="0"/>
              <a:t> </a:t>
            </a:r>
            <a:r>
              <a:rPr lang="el-GR" sz="2000" b="1" dirty="0"/>
              <a:t>κάθετη δύναμη και </a:t>
            </a:r>
            <a:r>
              <a:rPr lang="el-GR" sz="2000" b="1" i="1" dirty="0"/>
              <a:t>Α </a:t>
            </a:r>
            <a:r>
              <a:rPr lang="el-GR" sz="2000" b="1" dirty="0"/>
              <a:t>το εμβαδόν πάνω στο οποίο ασκείται η δύναμη</a:t>
            </a:r>
          </a:p>
        </p:txBody>
      </p:sp>
      <p:pic>
        <p:nvPicPr>
          <p:cNvPr id="1030" name="Picture 6"/>
          <p:cNvPicPr>
            <a:picLocks noChangeAspect="1" noChangeArrowheads="1"/>
          </p:cNvPicPr>
          <p:nvPr/>
        </p:nvPicPr>
        <p:blipFill>
          <a:blip r:embed="rId6" cstate="print"/>
          <a:srcRect/>
          <a:stretch>
            <a:fillRect/>
          </a:stretch>
        </p:blipFill>
        <p:spPr bwMode="auto">
          <a:xfrm>
            <a:off x="4572000" y="3962400"/>
            <a:ext cx="4429125" cy="2895600"/>
          </a:xfrm>
          <a:prstGeom prst="rect">
            <a:avLst/>
          </a:prstGeom>
          <a:noFill/>
          <a:ln w="9525">
            <a:noFill/>
            <a:miter lim="800000"/>
            <a:headEnd/>
            <a:tailEnd/>
          </a:ln>
        </p:spPr>
      </p:pic>
      <p:sp>
        <p:nvSpPr>
          <p:cNvPr id="7" name="6 - Ορθογώνιο"/>
          <p:cNvSpPr/>
          <p:nvPr/>
        </p:nvSpPr>
        <p:spPr>
          <a:xfrm>
            <a:off x="395536" y="5445224"/>
            <a:ext cx="4572000" cy="646331"/>
          </a:xfrm>
          <a:prstGeom prst="rect">
            <a:avLst/>
          </a:prstGeom>
        </p:spPr>
        <p:txBody>
          <a:bodyPr>
            <a:spAutoFit/>
          </a:bodyPr>
          <a:lstStyle/>
          <a:p>
            <a:r>
              <a:rPr lang="el-GR" b="1" dirty="0" smtClean="0">
                <a:solidFill>
                  <a:srgbClr val="FF0000"/>
                </a:solidFill>
              </a:rPr>
              <a:t>ΠΡΟΣΟΧΗ :</a:t>
            </a:r>
          </a:p>
          <a:p>
            <a:r>
              <a:rPr lang="el-GR" b="1" dirty="0" smtClean="0">
                <a:solidFill>
                  <a:srgbClr val="FF0000"/>
                </a:solidFill>
              </a:rPr>
              <a:t>Η πίεση </a:t>
            </a:r>
            <a:r>
              <a:rPr lang="el-GR" b="1" dirty="0" smtClean="0">
                <a:solidFill>
                  <a:srgbClr val="FF0000"/>
                </a:solidFill>
              </a:rPr>
              <a:t>είναι μονόμετρο μέγεθος !</a:t>
            </a:r>
            <a:endParaRPr lang="el-GR"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p:txBody>
          <a:bodyPr/>
          <a:lstStyle/>
          <a:p>
            <a:r>
              <a:rPr lang="el-GR" sz="2400" b="1" dirty="0" smtClean="0"/>
              <a:t>Τώρα μπορείς να εξηγήσεις γιατί:</a:t>
            </a:r>
          </a:p>
        </p:txBody>
      </p:sp>
      <p:sp>
        <p:nvSpPr>
          <p:cNvPr id="12291" name="2 - Θέση περιεχομένου"/>
          <p:cNvSpPr>
            <a:spLocks noGrp="1"/>
          </p:cNvSpPr>
          <p:nvPr>
            <p:ph sz="half" idx="1"/>
          </p:nvPr>
        </p:nvSpPr>
        <p:spPr/>
        <p:txBody>
          <a:bodyPr/>
          <a:lstStyle/>
          <a:p>
            <a:pPr>
              <a:buFontTx/>
              <a:buNone/>
            </a:pPr>
            <a:r>
              <a:rPr lang="en-US" dirty="0" smtClean="0"/>
              <a:t>   </a:t>
            </a:r>
            <a:r>
              <a:rPr lang="el-GR" sz="2400" dirty="0" smtClean="0"/>
              <a:t>  Οι καμήλες έχουν μεγάλα επίπεδα πέλματα.</a:t>
            </a:r>
          </a:p>
        </p:txBody>
      </p:sp>
      <p:pic>
        <p:nvPicPr>
          <p:cNvPr id="12292" name="Picture 3" descr="C:\Documents and Settings\tselentis\Επιφάνεια εργασίας\T%20&amp;%20F%20-%20Camel%20175972[1].jpg"/>
          <p:cNvPicPr>
            <a:picLocks noGrp="1" noChangeAspect="1" noChangeArrowheads="1"/>
          </p:cNvPicPr>
          <p:nvPr>
            <p:ph sz="half" idx="2"/>
          </p:nvPr>
        </p:nvPicPr>
        <p:blipFill>
          <a:blip r:embed="rId2" cstate="print"/>
          <a:srcRect/>
          <a:stretch>
            <a:fillRect/>
          </a:stretch>
        </p:blipFill>
        <p:spPr>
          <a:xfrm>
            <a:off x="5338763" y="1600200"/>
            <a:ext cx="2657475" cy="4525963"/>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 Θέση περιεχομένου"/>
          <p:cNvSpPr>
            <a:spLocks noGrp="1"/>
          </p:cNvSpPr>
          <p:nvPr>
            <p:ph sz="half" idx="1"/>
          </p:nvPr>
        </p:nvSpPr>
        <p:spPr/>
        <p:txBody>
          <a:bodyPr/>
          <a:lstStyle/>
          <a:p>
            <a:pPr>
              <a:buFontTx/>
              <a:buNone/>
            </a:pPr>
            <a:r>
              <a:rPr lang="en-US" dirty="0" smtClean="0"/>
              <a:t>   </a:t>
            </a:r>
            <a:r>
              <a:rPr lang="el-GR" sz="2400" dirty="0" smtClean="0"/>
              <a:t> Οι σκιέρ φορούν χιονοπέδιλα.</a:t>
            </a:r>
          </a:p>
        </p:txBody>
      </p:sp>
      <p:pic>
        <p:nvPicPr>
          <p:cNvPr id="13316" name="Picture 2"/>
          <p:cNvPicPr>
            <a:picLocks noGrp="1" noChangeAspect="1" noChangeArrowheads="1"/>
          </p:cNvPicPr>
          <p:nvPr>
            <p:ph sz="half" idx="2"/>
          </p:nvPr>
        </p:nvPicPr>
        <p:blipFill>
          <a:blip r:embed="rId2" cstate="print"/>
          <a:srcRect/>
          <a:stretch>
            <a:fillRect/>
          </a:stretch>
        </p:blipFill>
        <p:spPr>
          <a:xfrm>
            <a:off x="5148064" y="1484784"/>
            <a:ext cx="3019425" cy="409575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2 - Θέση περιεχομένου"/>
          <p:cNvSpPr>
            <a:spLocks noGrp="1"/>
          </p:cNvSpPr>
          <p:nvPr>
            <p:ph sz="half" idx="1"/>
          </p:nvPr>
        </p:nvSpPr>
        <p:spPr/>
        <p:txBody>
          <a:bodyPr/>
          <a:lstStyle/>
          <a:p>
            <a:pPr>
              <a:buFontTx/>
              <a:buNone/>
            </a:pPr>
            <a:r>
              <a:rPr lang="en-US" dirty="0" smtClean="0"/>
              <a:t>    </a:t>
            </a:r>
            <a:r>
              <a:rPr lang="el-GR" sz="2400" dirty="0" smtClean="0"/>
              <a:t>  «Κόβονται» τα δάχτυλά μας όταν σηκώσουμε ένα βαρύ δέμα από το νήμα που είναι δεμένο. </a:t>
            </a:r>
          </a:p>
        </p:txBody>
      </p:sp>
      <p:pic>
        <p:nvPicPr>
          <p:cNvPr id="15364" name="Picture 2" descr="C:\Documents and Settings\tselentis\Επιφάνεια εργασίας\shopping basket[1].jpg"/>
          <p:cNvPicPr>
            <a:picLocks noGrp="1" noChangeAspect="1" noChangeArrowheads="1"/>
          </p:cNvPicPr>
          <p:nvPr>
            <p:ph sz="half" idx="2"/>
          </p:nvPr>
        </p:nvPicPr>
        <p:blipFill>
          <a:blip r:embed="rId2" cstate="print"/>
          <a:srcRect/>
          <a:stretch>
            <a:fillRect/>
          </a:stretch>
        </p:blipFill>
        <p:spPr>
          <a:xfrm>
            <a:off x="4787900" y="3141663"/>
            <a:ext cx="3206750" cy="2401887"/>
          </a:xfrm>
          <a:noFill/>
        </p:spPr>
      </p:pic>
      <p:sp>
        <p:nvSpPr>
          <p:cNvPr id="5" name="4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C:\Documents and Settings\tselentis\Επιφάνεια εργασίας\66296421_1---TRAKTER-JOHN-DEERE-6810[1].jpg"/>
          <p:cNvPicPr>
            <a:picLocks noChangeAspect="1" noChangeArrowheads="1"/>
          </p:cNvPicPr>
          <p:nvPr/>
        </p:nvPicPr>
        <p:blipFill>
          <a:blip r:embed="rId2" cstate="print"/>
          <a:srcRect/>
          <a:stretch>
            <a:fillRect/>
          </a:stretch>
        </p:blipFill>
        <p:spPr bwMode="auto">
          <a:xfrm>
            <a:off x="1691680" y="1988840"/>
            <a:ext cx="5953125" cy="4467225"/>
          </a:xfrm>
          <a:prstGeom prst="rect">
            <a:avLst/>
          </a:prstGeom>
          <a:noFill/>
          <a:ln w="9525">
            <a:noFill/>
            <a:miter lim="800000"/>
            <a:headEnd/>
            <a:tailEnd/>
          </a:ln>
        </p:spPr>
      </p:pic>
      <p:sp>
        <p:nvSpPr>
          <p:cNvPr id="3" name="2 - Ορθογώνιο"/>
          <p:cNvSpPr/>
          <p:nvPr/>
        </p:nvSpPr>
        <p:spPr>
          <a:xfrm>
            <a:off x="1331640" y="692696"/>
            <a:ext cx="6840760" cy="461665"/>
          </a:xfrm>
          <a:prstGeom prst="rect">
            <a:avLst/>
          </a:prstGeom>
        </p:spPr>
        <p:txBody>
          <a:bodyPr wrap="square">
            <a:spAutoFit/>
          </a:bodyPr>
          <a:lstStyle/>
          <a:p>
            <a:r>
              <a:rPr lang="el-GR" dirty="0" smtClean="0"/>
              <a:t> </a:t>
            </a:r>
            <a:r>
              <a:rPr lang="el-GR" sz="2400" dirty="0" smtClean="0"/>
              <a:t>Τα τρακτέρ έχουν  μεγάλα και φαρδιά λάστιχα.</a:t>
            </a:r>
            <a:endParaRPr lang="el-GR"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836</Words>
  <Application>Microsoft Office PowerPoint</Application>
  <PresentationFormat>Προβολή στην οθόνη (4:3)</PresentationFormat>
  <Paragraphs>84</Paragraphs>
  <Slides>18</Slides>
  <Notes>1</Notes>
  <HiddenSlides>0</HiddenSlides>
  <MMClips>0</MMClips>
  <ScaleCrop>false</ScaleCrop>
  <HeadingPairs>
    <vt:vector size="6" baseType="variant">
      <vt:variant>
        <vt:lpstr>Θέμα</vt:lpstr>
      </vt:variant>
      <vt:variant>
        <vt:i4>3</vt:i4>
      </vt:variant>
      <vt:variant>
        <vt:lpstr>Ενσωματωμένοι διακομιστές OLE</vt:lpstr>
      </vt:variant>
      <vt:variant>
        <vt:i4>1</vt:i4>
      </vt:variant>
      <vt:variant>
        <vt:lpstr>Τίτλοι διαφανειών</vt:lpstr>
      </vt:variant>
      <vt:variant>
        <vt:i4>18</vt:i4>
      </vt:variant>
    </vt:vector>
  </HeadingPairs>
  <TitlesOfParts>
    <vt:vector size="22" baseType="lpstr">
      <vt:lpstr>Θέμα του Office</vt:lpstr>
      <vt:lpstr>Default Design</vt:lpstr>
      <vt:lpstr>1_Default Design</vt:lpstr>
      <vt:lpstr>Εξίσωση</vt:lpstr>
      <vt:lpstr>Διαφάνεια 1</vt:lpstr>
      <vt:lpstr>Πίεση</vt:lpstr>
      <vt:lpstr>Διαφάνεια 3</vt:lpstr>
      <vt:lpstr>Διαφάνεια 4</vt:lpstr>
      <vt:lpstr>Διαφάνεια 5</vt:lpstr>
      <vt:lpstr>Τώρα μπορείς να εξηγήσεις γιατί:</vt:lpstr>
      <vt:lpstr>Διαφάνεια 7</vt:lpstr>
      <vt:lpstr>Διαφάνεια 8</vt:lpstr>
      <vt:lpstr>Διαφάνεια 9</vt:lpstr>
      <vt:lpstr>Διαφάνεια 10</vt:lpstr>
      <vt:lpstr>Διαφάνεια 11</vt:lpstr>
      <vt:lpstr>Διαφάνεια 12</vt:lpstr>
      <vt:lpstr> Χρησιμοποίησε και εφάρμοσε τις έννοιες που έμαθες: </vt:lpstr>
      <vt:lpstr>Διαφάνεια 14</vt:lpstr>
      <vt:lpstr>Διαφάνεια 15</vt:lpstr>
      <vt:lpstr>Διαφάνεια 16</vt:lpstr>
      <vt:lpstr>  Εφάρμοσε τις γνώσεις σου και γράψε τεκμηριωμένες απαντήσεις για τις ερωτήσεις που ακολουθούν  </vt:lpstr>
      <vt:lpstr>Διαφάνεια 18</vt:lpstr>
    </vt:vector>
  </TitlesOfParts>
  <Company>Το όνομα της εταιρείας σας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Το όνομα χρήστη σας</dc:creator>
  <cp:lastModifiedBy>Το όνομα χρήστη σας</cp:lastModifiedBy>
  <cp:revision>9</cp:revision>
  <dcterms:created xsi:type="dcterms:W3CDTF">2020-01-19T20:10:01Z</dcterms:created>
  <dcterms:modified xsi:type="dcterms:W3CDTF">2020-01-20T05:56:18Z</dcterms:modified>
</cp:coreProperties>
</file>