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4E4484-5E88-4F30-B6CE-6B31452CE036}" type="datetimeFigureOut">
              <a:rPr lang="el-GR" smtClean="0"/>
              <a:t>14/11/2019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D05CA-2D06-4CF6-8608-DECF52EC8C74}"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3.2 (Α) ΔΥΟ ΣΗΜΑΝΤΙΚΕΣ ΔΥΝΑΜΕΙΣ ΣΤΟΝ ΚΟΣΜΟ</a:t>
            </a:r>
            <a:endParaRPr lang="el-GR" dirty="0"/>
          </a:p>
        </p:txBody>
      </p:sp>
      <p:sp>
        <p:nvSpPr>
          <p:cNvPr id="4" name="3 - Θέση αριθμού διαφάνειας"/>
          <p:cNvSpPr>
            <a:spLocks noGrp="1"/>
          </p:cNvSpPr>
          <p:nvPr>
            <p:ph type="sldNum" sz="quarter" idx="10"/>
          </p:nvPr>
        </p:nvSpPr>
        <p:spPr/>
        <p:txBody>
          <a:bodyPr/>
          <a:lstStyle/>
          <a:p>
            <a:fld id="{39FD05CA-2D06-4CF6-8608-DECF52EC8C74}" type="slidenum">
              <a:rPr lang="el-GR" smtClean="0"/>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ΒΑΡΥΤΙΚΗ ΔΥΝΑΜΗ ΣΤΟ ΗΛΙΑΚΟ ΣΥΣΤΗΜΑ</a:t>
            </a:r>
          </a:p>
        </p:txBody>
      </p:sp>
      <p:sp>
        <p:nvSpPr>
          <p:cNvPr id="1946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AB1C17-39C9-4F2A-AD8C-A039FCE2E4E7}" type="slidenum">
              <a:rPr lang="el-GR" smtClean="0"/>
              <a:pPr/>
              <a:t>8</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35253DC-520A-42CC-869E-F7BDF5C353C6}" type="datetimeFigureOut">
              <a:rPr lang="el-GR" smtClean="0"/>
              <a:t>14/11/2019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6BBB8D-0BBC-48C0-99D9-B2D86543AEF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253DC-520A-42CC-869E-F7BDF5C353C6}" type="datetimeFigureOut">
              <a:rPr lang="el-GR" smtClean="0"/>
              <a:t>14/11/2019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BBB8D-0BBC-48C0-99D9-B2D86543AEF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wmf"/><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BINTEO"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75656" y="2852936"/>
            <a:ext cx="5382344" cy="830997"/>
          </a:xfrm>
          <a:prstGeom prst="rect">
            <a:avLst/>
          </a:prstGeom>
        </p:spPr>
        <p:txBody>
          <a:bodyPr wrap="square">
            <a:spAutoFit/>
          </a:bodyPr>
          <a:lstStyle/>
          <a:p>
            <a:pPr algn="ctr"/>
            <a:r>
              <a:rPr lang="el-GR" sz="2400" b="1" dirty="0" smtClean="0"/>
              <a:t>3.2 (Α) ΔΥΟ ΣΗΜΑΝΤΙΚΕΣ ΔΥΝΑΜΕΙΣ ΣΤΟΝ ΚΟΣΜΟ</a:t>
            </a:r>
            <a:endParaRPr lang="el-GR"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Oberstufentheather.jpg"/>
          <p:cNvPicPr>
            <a:picLocks noChangeAspect="1" noChangeArrowheads="1"/>
          </p:cNvPicPr>
          <p:nvPr/>
        </p:nvPicPr>
        <p:blipFill>
          <a:blip r:embed="rId2" cstate="print">
            <a:lum bright="38000"/>
          </a:blip>
          <a:srcRect l="46866" t="21165" r="12851" b="12094"/>
          <a:stretch>
            <a:fillRect/>
          </a:stretch>
        </p:blipFill>
        <p:spPr bwMode="auto">
          <a:xfrm>
            <a:off x="6227763" y="260350"/>
            <a:ext cx="747712" cy="935038"/>
          </a:xfrm>
          <a:prstGeom prst="rect">
            <a:avLst/>
          </a:prstGeom>
          <a:noFill/>
          <a:ln w="9525">
            <a:solidFill>
              <a:srgbClr val="FF3300"/>
            </a:solidFill>
            <a:miter lim="800000"/>
            <a:headEnd/>
            <a:tailEnd/>
          </a:ln>
        </p:spPr>
      </p:pic>
      <p:sp>
        <p:nvSpPr>
          <p:cNvPr id="8195" name="Rectangle 3"/>
          <p:cNvSpPr>
            <a:spLocks noChangeArrowheads="1"/>
          </p:cNvSpPr>
          <p:nvPr/>
        </p:nvSpPr>
        <p:spPr bwMode="auto">
          <a:xfrm>
            <a:off x="3276600" y="260350"/>
            <a:ext cx="2233613" cy="366713"/>
          </a:xfrm>
          <a:prstGeom prst="rect">
            <a:avLst/>
          </a:prstGeom>
          <a:noFill/>
          <a:ln w="9525">
            <a:noFill/>
            <a:miter lim="800000"/>
            <a:headEnd/>
            <a:tailEnd/>
          </a:ln>
        </p:spPr>
        <p:txBody>
          <a:bodyPr>
            <a:spAutoFit/>
          </a:bodyPr>
          <a:lstStyle/>
          <a:p>
            <a:pPr algn="ctr"/>
            <a:r>
              <a:rPr lang="el-GR">
                <a:latin typeface="Comic Sans MS" pitchFamily="66" charset="0"/>
              </a:rPr>
              <a:t>Τι είναι η </a:t>
            </a:r>
            <a:r>
              <a:rPr lang="el-GR" b="1">
                <a:solidFill>
                  <a:srgbClr val="C00000"/>
                </a:solidFill>
                <a:latin typeface="Century Gothic" pitchFamily="34" charset="0"/>
              </a:rPr>
              <a:t>ΤΡΙΒΗ</a:t>
            </a:r>
            <a:r>
              <a:rPr lang="el-GR" b="1">
                <a:solidFill>
                  <a:srgbClr val="C00000"/>
                </a:solidFill>
                <a:latin typeface="Comic Sans MS" pitchFamily="66" charset="0"/>
              </a:rPr>
              <a:t> ;</a:t>
            </a:r>
            <a:r>
              <a:rPr lang="el-GR">
                <a:latin typeface="Comic Sans MS" pitchFamily="66" charset="0"/>
              </a:rPr>
              <a:t> </a:t>
            </a:r>
          </a:p>
        </p:txBody>
      </p:sp>
      <p:pic>
        <p:nvPicPr>
          <p:cNvPr id="8196" name="Picture 4" descr="Oberstufentheather.jpg"/>
          <p:cNvPicPr>
            <a:picLocks noChangeAspect="1" noChangeArrowheads="1"/>
          </p:cNvPicPr>
          <p:nvPr/>
        </p:nvPicPr>
        <p:blipFill>
          <a:blip r:embed="rId3" cstate="print">
            <a:lum bright="30000"/>
          </a:blip>
          <a:srcRect l="53670" t="24188" r="6047"/>
          <a:stretch>
            <a:fillRect/>
          </a:stretch>
        </p:blipFill>
        <p:spPr bwMode="auto">
          <a:xfrm>
            <a:off x="7019925" y="1484313"/>
            <a:ext cx="711200" cy="1008062"/>
          </a:xfrm>
          <a:prstGeom prst="rect">
            <a:avLst/>
          </a:prstGeom>
          <a:noFill/>
          <a:ln w="9525">
            <a:solidFill>
              <a:srgbClr val="CC0000"/>
            </a:solidFill>
            <a:miter lim="800000"/>
            <a:headEnd/>
            <a:tailEnd/>
          </a:ln>
        </p:spPr>
      </p:pic>
      <p:pic>
        <p:nvPicPr>
          <p:cNvPr id="8197" name="Picture 5" descr="MNPTNG01"/>
          <p:cNvPicPr>
            <a:picLocks noChangeAspect="1" noChangeArrowheads="1"/>
          </p:cNvPicPr>
          <p:nvPr/>
        </p:nvPicPr>
        <p:blipFill>
          <a:blip r:embed="rId4" cstate="print"/>
          <a:srcRect/>
          <a:stretch>
            <a:fillRect/>
          </a:stretch>
        </p:blipFill>
        <p:spPr bwMode="auto">
          <a:xfrm flipH="1">
            <a:off x="395288" y="476250"/>
            <a:ext cx="690562" cy="863600"/>
          </a:xfrm>
          <a:prstGeom prst="rect">
            <a:avLst/>
          </a:prstGeom>
          <a:noFill/>
          <a:ln w="9525">
            <a:noFill/>
            <a:miter lim="800000"/>
            <a:headEnd/>
            <a:tailEnd/>
          </a:ln>
        </p:spPr>
      </p:pic>
      <p:sp>
        <p:nvSpPr>
          <p:cNvPr id="8198" name="Rectangle 6"/>
          <p:cNvSpPr>
            <a:spLocks noChangeArrowheads="1"/>
          </p:cNvSpPr>
          <p:nvPr/>
        </p:nvSpPr>
        <p:spPr bwMode="auto">
          <a:xfrm>
            <a:off x="1042988" y="260350"/>
            <a:ext cx="2016125" cy="1739900"/>
          </a:xfrm>
          <a:prstGeom prst="rect">
            <a:avLst/>
          </a:prstGeom>
          <a:noFill/>
          <a:ln w="9525">
            <a:noFill/>
            <a:miter lim="800000"/>
            <a:headEnd/>
            <a:tailEnd/>
          </a:ln>
        </p:spPr>
        <p:txBody>
          <a:bodyPr>
            <a:spAutoFit/>
          </a:bodyPr>
          <a:lstStyle/>
          <a:p>
            <a:pPr algn="ctr"/>
            <a:r>
              <a:rPr lang="el-GR" b="1">
                <a:latin typeface="Century Gothic" pitchFamily="34" charset="0"/>
              </a:rPr>
              <a:t>Στην καθημερινή γλώσσα είναι αυτό που συμβαίνει όταν δυο σώματα τρίβονται. </a:t>
            </a:r>
          </a:p>
        </p:txBody>
      </p:sp>
      <p:sp>
        <p:nvSpPr>
          <p:cNvPr id="8199" name="Rectangle 7"/>
          <p:cNvSpPr>
            <a:spLocks noChangeArrowheads="1"/>
          </p:cNvSpPr>
          <p:nvPr/>
        </p:nvSpPr>
        <p:spPr bwMode="auto">
          <a:xfrm>
            <a:off x="323850" y="2060575"/>
            <a:ext cx="2663825" cy="1190625"/>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l-GR" b="1" dirty="0">
                <a:solidFill>
                  <a:schemeClr val="tx1">
                    <a:lumMod val="95000"/>
                    <a:lumOff val="5000"/>
                  </a:schemeClr>
                </a:solidFill>
                <a:latin typeface="Century Gothic" pitchFamily="34" charset="0"/>
              </a:rPr>
              <a:t>αλλά στη Φυσική  </a:t>
            </a:r>
          </a:p>
          <a:p>
            <a:pPr algn="ctr" fontAlgn="auto">
              <a:spcBef>
                <a:spcPts val="0"/>
              </a:spcBef>
              <a:spcAft>
                <a:spcPts val="0"/>
              </a:spcAft>
              <a:defRPr/>
            </a:pPr>
            <a:r>
              <a:rPr lang="el-GR" b="1" dirty="0">
                <a:solidFill>
                  <a:schemeClr val="tx1">
                    <a:lumMod val="95000"/>
                    <a:lumOff val="5000"/>
                  </a:schemeClr>
                </a:solidFill>
                <a:latin typeface="Century Gothic" pitchFamily="34" charset="0"/>
              </a:rPr>
              <a:t>η ΤΡΙΒΗ είναι ΕΝΝΟΙΑ, είναι μία από τις δυνάμεις</a:t>
            </a:r>
          </a:p>
        </p:txBody>
      </p:sp>
      <p:sp>
        <p:nvSpPr>
          <p:cNvPr id="8200" name="Rectangle 8"/>
          <p:cNvSpPr>
            <a:spLocks noChangeArrowheads="1"/>
          </p:cNvSpPr>
          <p:nvPr/>
        </p:nvSpPr>
        <p:spPr bwMode="auto">
          <a:xfrm>
            <a:off x="3851275" y="620713"/>
            <a:ext cx="2449513" cy="366712"/>
          </a:xfrm>
          <a:prstGeom prst="rect">
            <a:avLst/>
          </a:prstGeom>
          <a:noFill/>
          <a:ln w="9525">
            <a:noFill/>
            <a:miter lim="800000"/>
            <a:headEnd/>
            <a:tailEnd/>
          </a:ln>
        </p:spPr>
        <p:txBody>
          <a:bodyPr>
            <a:spAutoFit/>
          </a:bodyPr>
          <a:lstStyle/>
          <a:p>
            <a:pPr algn="ctr"/>
            <a:r>
              <a:rPr lang="el-GR">
                <a:latin typeface="Comic Sans MS" pitchFamily="66" charset="0"/>
              </a:rPr>
              <a:t>Πότε εμφανίζεται ;</a:t>
            </a:r>
          </a:p>
        </p:txBody>
      </p:sp>
      <p:sp>
        <p:nvSpPr>
          <p:cNvPr id="8201" name="Rectangle 9"/>
          <p:cNvSpPr>
            <a:spLocks noChangeArrowheads="1"/>
          </p:cNvSpPr>
          <p:nvPr/>
        </p:nvSpPr>
        <p:spPr bwMode="auto">
          <a:xfrm>
            <a:off x="0" y="3357563"/>
            <a:ext cx="3887788" cy="1190625"/>
          </a:xfrm>
          <a:prstGeom prst="rect">
            <a:avLst/>
          </a:prstGeom>
          <a:noFill/>
          <a:ln w="9525">
            <a:noFill/>
            <a:miter lim="800000"/>
            <a:headEnd/>
            <a:tailEnd/>
          </a:ln>
        </p:spPr>
        <p:txBody>
          <a:bodyPr>
            <a:spAutoFit/>
          </a:bodyPr>
          <a:lstStyle/>
          <a:p>
            <a:pPr algn="ctr"/>
            <a:r>
              <a:rPr lang="el-GR" b="1">
                <a:latin typeface="Century Gothic" pitchFamily="34" charset="0"/>
              </a:rPr>
              <a:t>Ασκείται σε κάθε σώμα </a:t>
            </a:r>
          </a:p>
          <a:p>
            <a:pPr algn="ctr"/>
            <a:r>
              <a:rPr lang="el-GR" b="1">
                <a:latin typeface="Century Gothic" pitchFamily="34" charset="0"/>
              </a:rPr>
              <a:t> το οποίο γλιστρά στην επιφάνεια </a:t>
            </a:r>
          </a:p>
          <a:p>
            <a:pPr algn="ctr"/>
            <a:r>
              <a:rPr lang="el-GR" b="1">
                <a:latin typeface="Century Gothic" pitchFamily="34" charset="0"/>
              </a:rPr>
              <a:t>ενός άλλου σώματος </a:t>
            </a:r>
          </a:p>
          <a:p>
            <a:pPr algn="ctr"/>
            <a:r>
              <a:rPr lang="el-GR" b="1">
                <a:latin typeface="Century Gothic" pitchFamily="34" charset="0"/>
              </a:rPr>
              <a:t>και </a:t>
            </a:r>
            <a:r>
              <a:rPr lang="el-GR" b="1" u="sng">
                <a:latin typeface="Century Gothic" pitchFamily="34" charset="0"/>
              </a:rPr>
              <a:t>συγχρόνως την πιέζει</a:t>
            </a:r>
          </a:p>
        </p:txBody>
      </p:sp>
      <p:sp>
        <p:nvSpPr>
          <p:cNvPr id="8202" name="Rectangle 10"/>
          <p:cNvSpPr>
            <a:spLocks noChangeArrowheads="1"/>
          </p:cNvSpPr>
          <p:nvPr/>
        </p:nvSpPr>
        <p:spPr bwMode="auto">
          <a:xfrm>
            <a:off x="3348038" y="1484313"/>
            <a:ext cx="3600450" cy="1190625"/>
          </a:xfrm>
          <a:prstGeom prst="rect">
            <a:avLst/>
          </a:prstGeom>
          <a:noFill/>
          <a:ln w="9525">
            <a:noFill/>
            <a:miter lim="800000"/>
            <a:headEnd/>
            <a:tailEnd/>
          </a:ln>
        </p:spPr>
        <p:txBody>
          <a:bodyPr>
            <a:spAutoFit/>
          </a:bodyPr>
          <a:lstStyle/>
          <a:p>
            <a:pPr algn="ctr"/>
            <a:r>
              <a:rPr lang="el-GR">
                <a:latin typeface="Comic Sans MS" pitchFamily="66" charset="0"/>
              </a:rPr>
              <a:t>Η κατεύθυνση του ΒΑΡΟΥΣ είναι πάντα κατακόρυφη προς τα κάτω. Πώς είναι η </a:t>
            </a:r>
            <a:r>
              <a:rPr lang="el-GR" b="1">
                <a:solidFill>
                  <a:srgbClr val="C00000"/>
                </a:solidFill>
                <a:latin typeface="Century Gothic" pitchFamily="34" charset="0"/>
              </a:rPr>
              <a:t>ΚΑΤΕΥΘΥΝΣΗ</a:t>
            </a:r>
            <a:r>
              <a:rPr lang="el-GR">
                <a:latin typeface="Comic Sans MS" pitchFamily="66" charset="0"/>
              </a:rPr>
              <a:t> </a:t>
            </a:r>
          </a:p>
          <a:p>
            <a:pPr algn="ctr"/>
            <a:r>
              <a:rPr lang="el-GR">
                <a:latin typeface="Comic Sans MS" pitchFamily="66" charset="0"/>
              </a:rPr>
              <a:t>της </a:t>
            </a:r>
            <a:r>
              <a:rPr lang="el-GR" b="1">
                <a:solidFill>
                  <a:srgbClr val="C00000"/>
                </a:solidFill>
                <a:latin typeface="Century Gothic" pitchFamily="34" charset="0"/>
              </a:rPr>
              <a:t>ΤΡΙΒΗΣ</a:t>
            </a:r>
            <a:r>
              <a:rPr lang="el-GR">
                <a:latin typeface="Comic Sans MS" pitchFamily="66" charset="0"/>
              </a:rPr>
              <a:t> ; </a:t>
            </a:r>
          </a:p>
        </p:txBody>
      </p:sp>
      <p:sp>
        <p:nvSpPr>
          <p:cNvPr id="8203" name="Rectangle 11"/>
          <p:cNvSpPr>
            <a:spLocks noChangeArrowheads="1"/>
          </p:cNvSpPr>
          <p:nvPr/>
        </p:nvSpPr>
        <p:spPr bwMode="auto">
          <a:xfrm>
            <a:off x="250825" y="4797425"/>
            <a:ext cx="4067175" cy="915988"/>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l-GR" u="sng" dirty="0">
                <a:solidFill>
                  <a:schemeClr val="tx1">
                    <a:lumMod val="95000"/>
                    <a:lumOff val="5000"/>
                  </a:schemeClr>
                </a:solidFill>
                <a:latin typeface="Century Gothic" pitchFamily="34" charset="0"/>
              </a:rPr>
              <a:t>Η </a:t>
            </a:r>
            <a:r>
              <a:rPr lang="el-GR" b="1" u="sng" dirty="0">
                <a:solidFill>
                  <a:schemeClr val="tx1">
                    <a:lumMod val="95000"/>
                    <a:lumOff val="5000"/>
                  </a:schemeClr>
                </a:solidFill>
                <a:latin typeface="Century Gothic" pitchFamily="34" charset="0"/>
              </a:rPr>
              <a:t>κατεύθυνσή</a:t>
            </a:r>
            <a:r>
              <a:rPr lang="el-GR" u="sng" dirty="0">
                <a:solidFill>
                  <a:schemeClr val="tx1">
                    <a:lumMod val="95000"/>
                    <a:lumOff val="5000"/>
                  </a:schemeClr>
                </a:solidFill>
                <a:latin typeface="Century Gothic" pitchFamily="34" charset="0"/>
              </a:rPr>
              <a:t> της είναι αντίθετη </a:t>
            </a:r>
          </a:p>
          <a:p>
            <a:pPr algn="ctr" fontAlgn="auto">
              <a:spcBef>
                <a:spcPts val="0"/>
              </a:spcBef>
              <a:spcAft>
                <a:spcPts val="0"/>
              </a:spcAft>
              <a:defRPr/>
            </a:pPr>
            <a:r>
              <a:rPr lang="el-GR" u="sng" dirty="0">
                <a:solidFill>
                  <a:schemeClr val="tx1">
                    <a:lumMod val="95000"/>
                    <a:lumOff val="5000"/>
                  </a:schemeClr>
                </a:solidFill>
                <a:latin typeface="Century Gothic" pitchFamily="34" charset="0"/>
              </a:rPr>
              <a:t>από την κατεύθυνση της κίνησης </a:t>
            </a:r>
          </a:p>
          <a:p>
            <a:pPr algn="ctr" fontAlgn="auto">
              <a:spcBef>
                <a:spcPts val="0"/>
              </a:spcBef>
              <a:spcAft>
                <a:spcPts val="0"/>
              </a:spcAft>
              <a:defRPr/>
            </a:pPr>
            <a:r>
              <a:rPr lang="el-GR" u="sng" dirty="0">
                <a:solidFill>
                  <a:schemeClr val="tx1">
                    <a:lumMod val="95000"/>
                    <a:lumOff val="5000"/>
                  </a:schemeClr>
                </a:solidFill>
                <a:latin typeface="Century Gothic" pitchFamily="34" charset="0"/>
              </a:rPr>
              <a:t>του σώματος στο οποίο ασκείται</a:t>
            </a:r>
          </a:p>
        </p:txBody>
      </p:sp>
      <p:pic>
        <p:nvPicPr>
          <p:cNvPr id="8204" name="Picture 12" descr="Oberstufentheather.jpg"/>
          <p:cNvPicPr>
            <a:picLocks noChangeAspect="1" noChangeArrowheads="1"/>
          </p:cNvPicPr>
          <p:nvPr/>
        </p:nvPicPr>
        <p:blipFill>
          <a:blip r:embed="rId3" cstate="print">
            <a:lum bright="36000"/>
          </a:blip>
          <a:srcRect l="53670" t="24188" r="6047"/>
          <a:stretch>
            <a:fillRect/>
          </a:stretch>
        </p:blipFill>
        <p:spPr bwMode="auto">
          <a:xfrm>
            <a:off x="7885113" y="5300663"/>
            <a:ext cx="711200" cy="1006475"/>
          </a:xfrm>
          <a:prstGeom prst="rect">
            <a:avLst/>
          </a:prstGeom>
          <a:noFill/>
          <a:ln w="9525">
            <a:solidFill>
              <a:srgbClr val="CC0000"/>
            </a:solidFill>
            <a:miter lim="800000"/>
            <a:headEnd/>
            <a:tailEnd/>
          </a:ln>
        </p:spPr>
      </p:pic>
      <p:sp>
        <p:nvSpPr>
          <p:cNvPr id="8205" name="Rectangle 13"/>
          <p:cNvSpPr>
            <a:spLocks noChangeArrowheads="1"/>
          </p:cNvSpPr>
          <p:nvPr/>
        </p:nvSpPr>
        <p:spPr bwMode="auto">
          <a:xfrm>
            <a:off x="4284663" y="4005263"/>
            <a:ext cx="4608512" cy="1069975"/>
          </a:xfrm>
          <a:prstGeom prst="rect">
            <a:avLst/>
          </a:prstGeom>
          <a:noFill/>
          <a:ln w="9525">
            <a:noFill/>
            <a:miter lim="800000"/>
            <a:headEnd/>
            <a:tailEnd/>
          </a:ln>
        </p:spPr>
        <p:txBody>
          <a:bodyPr>
            <a:spAutoFit/>
          </a:bodyPr>
          <a:lstStyle/>
          <a:p>
            <a:pPr algn="ctr"/>
            <a:r>
              <a:rPr lang="el-GR" sz="1600">
                <a:latin typeface="Comic Sans MS" pitchFamily="66" charset="0"/>
              </a:rPr>
              <a:t>Μπορεί δηλαδή να είναι είτε προς τα πάνω είτε προς τα κάτω  είτε οριζόντια, είτε λοξά προς </a:t>
            </a:r>
          </a:p>
          <a:p>
            <a:pPr algn="ctr"/>
            <a:r>
              <a:rPr lang="el-GR" sz="1600">
                <a:latin typeface="Comic Sans MS" pitchFamily="66" charset="0"/>
              </a:rPr>
              <a:t>τα πάνω είτε λοξά προς τα κάτω , </a:t>
            </a:r>
          </a:p>
          <a:p>
            <a:pPr algn="ctr"/>
            <a:r>
              <a:rPr lang="el-GR" sz="1600">
                <a:latin typeface="Comic Sans MS" pitchFamily="66" charset="0"/>
              </a:rPr>
              <a:t>ανάλογα με το πως κινείται το σώμα</a:t>
            </a:r>
          </a:p>
        </p:txBody>
      </p:sp>
      <p:sp>
        <p:nvSpPr>
          <p:cNvPr id="8206" name="Rectangle 14"/>
          <p:cNvSpPr>
            <a:spLocks noChangeArrowheads="1"/>
          </p:cNvSpPr>
          <p:nvPr/>
        </p:nvSpPr>
        <p:spPr bwMode="auto">
          <a:xfrm>
            <a:off x="323850" y="5876925"/>
            <a:ext cx="1296988" cy="366713"/>
          </a:xfrm>
          <a:prstGeom prst="rect">
            <a:avLst/>
          </a:prstGeom>
          <a:noFill/>
          <a:ln w="9525">
            <a:noFill/>
            <a:miter lim="800000"/>
            <a:headEnd/>
            <a:tailEnd/>
          </a:ln>
        </p:spPr>
        <p:txBody>
          <a:bodyPr>
            <a:spAutoFit/>
          </a:bodyPr>
          <a:lstStyle/>
          <a:p>
            <a:pPr algn="ctr"/>
            <a:r>
              <a:rPr lang="el-GR">
                <a:latin typeface="Century Gothic" pitchFamily="34" charset="0"/>
              </a:rPr>
              <a:t>Ακριβώς </a:t>
            </a:r>
          </a:p>
        </p:txBody>
      </p:sp>
      <p:sp>
        <p:nvSpPr>
          <p:cNvPr id="8207" name="Line 15"/>
          <p:cNvSpPr>
            <a:spLocks noChangeShapeType="1"/>
          </p:cNvSpPr>
          <p:nvPr/>
        </p:nvSpPr>
        <p:spPr bwMode="auto">
          <a:xfrm>
            <a:off x="4067175" y="3716338"/>
            <a:ext cx="2520950" cy="0"/>
          </a:xfrm>
          <a:prstGeom prst="line">
            <a:avLst/>
          </a:prstGeom>
          <a:noFill/>
          <a:ln w="38100">
            <a:solidFill>
              <a:srgbClr val="C0C0C0"/>
            </a:solidFill>
            <a:round/>
            <a:headEnd/>
            <a:tailEnd/>
          </a:ln>
        </p:spPr>
        <p:txBody>
          <a:bodyPr/>
          <a:lstStyle/>
          <a:p>
            <a:endParaRPr lang="el-GR"/>
          </a:p>
        </p:txBody>
      </p:sp>
      <p:sp>
        <p:nvSpPr>
          <p:cNvPr id="8208" name="Rectangle 16"/>
          <p:cNvSpPr>
            <a:spLocks noChangeArrowheads="1"/>
          </p:cNvSpPr>
          <p:nvPr/>
        </p:nvSpPr>
        <p:spPr bwMode="auto">
          <a:xfrm>
            <a:off x="5148263" y="3357563"/>
            <a:ext cx="504825" cy="360362"/>
          </a:xfrm>
          <a:prstGeom prst="rect">
            <a:avLst/>
          </a:prstGeom>
          <a:gradFill rotWithShape="1">
            <a:gsLst>
              <a:gs pos="0">
                <a:srgbClr val="6C6C6C"/>
              </a:gs>
              <a:gs pos="50000">
                <a:srgbClr val="EAEAEA"/>
              </a:gs>
              <a:gs pos="100000">
                <a:srgbClr val="6C6C6C"/>
              </a:gs>
            </a:gsLst>
            <a:lin ang="0" scaled="1"/>
          </a:gradFill>
          <a:ln w="9525">
            <a:solidFill>
              <a:schemeClr val="tx1"/>
            </a:solidFill>
            <a:miter lim="800000"/>
            <a:headEnd/>
            <a:tailEnd/>
          </a:ln>
        </p:spPr>
        <p:txBody>
          <a:bodyPr wrap="none" anchor="ctr"/>
          <a:lstStyle/>
          <a:p>
            <a:endParaRPr lang="el-GR">
              <a:latin typeface="Calibri" pitchFamily="34" charset="0"/>
            </a:endParaRPr>
          </a:p>
        </p:txBody>
      </p:sp>
      <p:sp>
        <p:nvSpPr>
          <p:cNvPr id="8209" name="AutoShape 17"/>
          <p:cNvSpPr>
            <a:spLocks noChangeArrowheads="1"/>
          </p:cNvSpPr>
          <p:nvPr/>
        </p:nvSpPr>
        <p:spPr bwMode="auto">
          <a:xfrm>
            <a:off x="5724525" y="3141663"/>
            <a:ext cx="360363" cy="1444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EAEAEA"/>
          </a:solidFill>
          <a:ln w="9525">
            <a:solidFill>
              <a:schemeClr val="hlink"/>
            </a:solidFill>
            <a:miter lim="800000"/>
            <a:headEnd/>
            <a:tailEnd/>
          </a:ln>
        </p:spPr>
        <p:txBody>
          <a:bodyPr wrap="none" anchor="ctr"/>
          <a:lstStyle/>
          <a:p>
            <a:endParaRPr lang="el-GR"/>
          </a:p>
        </p:txBody>
      </p:sp>
      <p:sp>
        <p:nvSpPr>
          <p:cNvPr id="8210" name="AutoShape 18"/>
          <p:cNvSpPr>
            <a:spLocks noChangeArrowheads="1"/>
          </p:cNvSpPr>
          <p:nvPr/>
        </p:nvSpPr>
        <p:spPr bwMode="auto">
          <a:xfrm>
            <a:off x="4572000" y="3573463"/>
            <a:ext cx="577850" cy="215900"/>
          </a:xfrm>
          <a:prstGeom prst="leftArrow">
            <a:avLst>
              <a:gd name="adj1" fmla="val 50000"/>
              <a:gd name="adj2" fmla="val 66912"/>
            </a:avLst>
          </a:prstGeom>
          <a:solidFill>
            <a:srgbClr val="FF3300"/>
          </a:solidFill>
          <a:ln w="9525">
            <a:solidFill>
              <a:schemeClr val="tx1"/>
            </a:solidFill>
            <a:miter lim="800000"/>
            <a:headEnd/>
            <a:tailEnd/>
          </a:ln>
        </p:spPr>
        <p:txBody>
          <a:bodyPr wrap="none" anchor="ctr"/>
          <a:lstStyle/>
          <a:p>
            <a:endParaRPr lang="el-GR">
              <a:latin typeface="Calibri" pitchFamily="34" charset="0"/>
            </a:endParaRPr>
          </a:p>
        </p:txBody>
      </p:sp>
      <p:sp>
        <p:nvSpPr>
          <p:cNvPr id="8211" name="Rectangle 19"/>
          <p:cNvSpPr>
            <a:spLocks noChangeArrowheads="1"/>
          </p:cNvSpPr>
          <p:nvPr/>
        </p:nvSpPr>
        <p:spPr bwMode="auto">
          <a:xfrm>
            <a:off x="5076825" y="2852738"/>
            <a:ext cx="1582738" cy="274637"/>
          </a:xfrm>
          <a:prstGeom prst="rect">
            <a:avLst/>
          </a:prstGeom>
          <a:noFill/>
          <a:ln w="9525">
            <a:noFill/>
            <a:miter lim="800000"/>
            <a:headEnd/>
            <a:tailEnd/>
          </a:ln>
        </p:spPr>
        <p:txBody>
          <a:bodyPr>
            <a:spAutoFit/>
          </a:bodyPr>
          <a:lstStyle/>
          <a:p>
            <a:pPr algn="ctr"/>
            <a:r>
              <a:rPr lang="el-GR" sz="1200">
                <a:latin typeface="Arial Narrow" pitchFamily="34" charset="0"/>
              </a:rPr>
              <a:t>κίνηση του σώματος </a:t>
            </a:r>
          </a:p>
        </p:txBody>
      </p:sp>
      <p:sp>
        <p:nvSpPr>
          <p:cNvPr id="8212" name="Line 20"/>
          <p:cNvSpPr>
            <a:spLocks noChangeShapeType="1"/>
          </p:cNvSpPr>
          <p:nvPr/>
        </p:nvSpPr>
        <p:spPr bwMode="auto">
          <a:xfrm flipH="1">
            <a:off x="4932363" y="5661025"/>
            <a:ext cx="2808287" cy="792163"/>
          </a:xfrm>
          <a:prstGeom prst="line">
            <a:avLst/>
          </a:prstGeom>
          <a:noFill/>
          <a:ln w="38100">
            <a:solidFill>
              <a:srgbClr val="C0C0C0"/>
            </a:solidFill>
            <a:round/>
            <a:headEnd/>
            <a:tailEnd/>
          </a:ln>
        </p:spPr>
        <p:txBody>
          <a:bodyPr/>
          <a:lstStyle/>
          <a:p>
            <a:endParaRPr lang="el-GR"/>
          </a:p>
        </p:txBody>
      </p:sp>
      <p:sp>
        <p:nvSpPr>
          <p:cNvPr id="8213" name="Rectangle 21"/>
          <p:cNvSpPr>
            <a:spLocks noChangeArrowheads="1"/>
          </p:cNvSpPr>
          <p:nvPr/>
        </p:nvSpPr>
        <p:spPr bwMode="auto">
          <a:xfrm rot="-996525">
            <a:off x="6227763" y="5661025"/>
            <a:ext cx="431800" cy="360363"/>
          </a:xfrm>
          <a:prstGeom prst="rect">
            <a:avLst/>
          </a:prstGeom>
          <a:gradFill rotWithShape="1">
            <a:gsLst>
              <a:gs pos="0">
                <a:srgbClr val="6C6C6C"/>
              </a:gs>
              <a:gs pos="50000">
                <a:srgbClr val="EAEAEA"/>
              </a:gs>
              <a:gs pos="100000">
                <a:srgbClr val="6C6C6C"/>
              </a:gs>
            </a:gsLst>
            <a:lin ang="0" scaled="1"/>
          </a:gradFill>
          <a:ln w="9525">
            <a:solidFill>
              <a:schemeClr val="tx1"/>
            </a:solidFill>
            <a:miter lim="800000"/>
            <a:headEnd/>
            <a:tailEnd/>
          </a:ln>
        </p:spPr>
        <p:txBody>
          <a:bodyPr wrap="none" anchor="ctr"/>
          <a:lstStyle/>
          <a:p>
            <a:endParaRPr lang="el-GR">
              <a:latin typeface="Calibri" pitchFamily="34" charset="0"/>
            </a:endParaRPr>
          </a:p>
        </p:txBody>
      </p:sp>
      <p:sp>
        <p:nvSpPr>
          <p:cNvPr id="8214" name="AutoShape 22"/>
          <p:cNvSpPr>
            <a:spLocks noChangeArrowheads="1"/>
          </p:cNvSpPr>
          <p:nvPr/>
        </p:nvSpPr>
        <p:spPr bwMode="auto">
          <a:xfrm rot="20610991" flipH="1">
            <a:off x="5499100" y="5567363"/>
            <a:ext cx="442913" cy="165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EAEAEA"/>
          </a:solidFill>
          <a:ln w="9525">
            <a:solidFill>
              <a:schemeClr val="hlink"/>
            </a:solidFill>
            <a:miter lim="800000"/>
            <a:headEnd/>
            <a:tailEnd/>
          </a:ln>
        </p:spPr>
        <p:txBody>
          <a:bodyPr wrap="none" anchor="ctr"/>
          <a:lstStyle/>
          <a:p>
            <a:endParaRPr lang="el-GR"/>
          </a:p>
        </p:txBody>
      </p:sp>
      <p:sp>
        <p:nvSpPr>
          <p:cNvPr id="8215" name="AutoShape 23"/>
          <p:cNvSpPr>
            <a:spLocks noChangeArrowheads="1"/>
          </p:cNvSpPr>
          <p:nvPr/>
        </p:nvSpPr>
        <p:spPr bwMode="auto">
          <a:xfrm rot="9775429">
            <a:off x="6659563" y="5734050"/>
            <a:ext cx="431800" cy="217488"/>
          </a:xfrm>
          <a:prstGeom prst="leftArrow">
            <a:avLst>
              <a:gd name="adj1" fmla="val 50000"/>
              <a:gd name="adj2" fmla="val 49635"/>
            </a:avLst>
          </a:prstGeom>
          <a:solidFill>
            <a:srgbClr val="FF3300"/>
          </a:solidFill>
          <a:ln w="9525">
            <a:solidFill>
              <a:schemeClr val="tx1"/>
            </a:solidFill>
            <a:miter lim="800000"/>
            <a:headEnd/>
            <a:tailEnd/>
          </a:ln>
        </p:spPr>
        <p:txBody>
          <a:bodyPr wrap="none" anchor="ctr"/>
          <a:lstStyle/>
          <a:p>
            <a:endParaRPr lang="el-GR">
              <a:latin typeface="Calibri" pitchFamily="34" charset="0"/>
            </a:endParaRPr>
          </a:p>
        </p:txBody>
      </p:sp>
      <p:sp>
        <p:nvSpPr>
          <p:cNvPr id="8216" name="Rectangle 24"/>
          <p:cNvSpPr>
            <a:spLocks noChangeArrowheads="1"/>
          </p:cNvSpPr>
          <p:nvPr/>
        </p:nvSpPr>
        <p:spPr bwMode="auto">
          <a:xfrm rot="-1028394">
            <a:off x="5003800" y="5734050"/>
            <a:ext cx="1150938" cy="274638"/>
          </a:xfrm>
          <a:prstGeom prst="rect">
            <a:avLst/>
          </a:prstGeom>
          <a:noFill/>
          <a:ln w="9525">
            <a:noFill/>
            <a:miter lim="800000"/>
            <a:headEnd/>
            <a:tailEnd/>
          </a:ln>
        </p:spPr>
        <p:txBody>
          <a:bodyPr>
            <a:spAutoFit/>
          </a:bodyPr>
          <a:lstStyle/>
          <a:p>
            <a:pPr algn="ctr"/>
            <a:r>
              <a:rPr lang="el-GR" sz="1200">
                <a:latin typeface="Arial Narrow" pitchFamily="34" charset="0"/>
              </a:rPr>
              <a:t>κίνηση  </a:t>
            </a:r>
          </a:p>
        </p:txBody>
      </p:sp>
      <p:sp>
        <p:nvSpPr>
          <p:cNvPr id="8217" name="WordArt 25"/>
          <p:cNvSpPr>
            <a:spLocks noChangeArrowheads="1" noChangeShapeType="1" noTextEdit="1"/>
          </p:cNvSpPr>
          <p:nvPr/>
        </p:nvSpPr>
        <p:spPr bwMode="auto">
          <a:xfrm>
            <a:off x="7092950" y="5516563"/>
            <a:ext cx="142875" cy="215900"/>
          </a:xfrm>
          <a:prstGeom prst="rect">
            <a:avLst/>
          </a:prstGeom>
        </p:spPr>
        <p:txBody>
          <a:bodyPr wrap="none" fromWordArt="1">
            <a:prstTxWarp prst="textPlain">
              <a:avLst>
                <a:gd name="adj" fmla="val 50000"/>
              </a:avLst>
            </a:prstTxWarp>
          </a:bodyPr>
          <a:lstStyle/>
          <a:p>
            <a:pPr algn="ctr"/>
            <a:r>
              <a:rPr lang="el-GR" sz="3600" b="1" kern="10">
                <a:ln w="9525">
                  <a:solidFill>
                    <a:srgbClr val="000000"/>
                  </a:solidFill>
                  <a:round/>
                  <a:headEnd/>
                  <a:tailEnd/>
                </a:ln>
                <a:solidFill>
                  <a:srgbClr val="FF3300"/>
                </a:solidFill>
                <a:latin typeface="Arial Narrow"/>
              </a:rPr>
              <a:t>Τ</a:t>
            </a:r>
          </a:p>
        </p:txBody>
      </p:sp>
      <p:sp>
        <p:nvSpPr>
          <p:cNvPr id="8218" name="WordArt 26"/>
          <p:cNvSpPr>
            <a:spLocks noChangeArrowheads="1" noChangeShapeType="1" noTextEdit="1"/>
          </p:cNvSpPr>
          <p:nvPr/>
        </p:nvSpPr>
        <p:spPr bwMode="auto">
          <a:xfrm>
            <a:off x="4427538" y="3429000"/>
            <a:ext cx="142875" cy="215900"/>
          </a:xfrm>
          <a:prstGeom prst="rect">
            <a:avLst/>
          </a:prstGeom>
        </p:spPr>
        <p:txBody>
          <a:bodyPr wrap="none" fromWordArt="1">
            <a:prstTxWarp prst="textPlain">
              <a:avLst>
                <a:gd name="adj" fmla="val 50000"/>
              </a:avLst>
            </a:prstTxWarp>
          </a:bodyPr>
          <a:lstStyle/>
          <a:p>
            <a:pPr algn="ctr"/>
            <a:r>
              <a:rPr lang="el-GR" sz="3600" b="1" kern="10">
                <a:ln w="9525">
                  <a:solidFill>
                    <a:srgbClr val="000000"/>
                  </a:solidFill>
                  <a:round/>
                  <a:headEnd/>
                  <a:tailEnd/>
                </a:ln>
                <a:solidFill>
                  <a:srgbClr val="FF3300"/>
                </a:solidFill>
                <a:latin typeface="Arial Narrow"/>
              </a:rPr>
              <a:t>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195"/>
                                        </p:tgtEl>
                                        <p:attrNameLst>
                                          <p:attrName>style.visibility</p:attrName>
                                        </p:attrNameLst>
                                      </p:cBhvr>
                                      <p:to>
                                        <p:strVal val="visible"/>
                                      </p:to>
                                    </p:set>
                                    <p:animEffect transition="in" filter="blinds(horizontal)">
                                      <p:cBhvr>
                                        <p:cTn id="11" dur="500"/>
                                        <p:tgtEl>
                                          <p:spTgt spid="819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19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19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198"/>
                                        </p:tgtEl>
                                        <p:attrNameLst>
                                          <p:attrName>style.visibility</p:attrName>
                                        </p:attrNameLst>
                                      </p:cBhvr>
                                      <p:to>
                                        <p:strVal val="visible"/>
                                      </p:to>
                                    </p:set>
                                    <p:animEffect transition="in" filter="blinds(horizontal)">
                                      <p:cBhvr>
                                        <p:cTn id="24" dur="500"/>
                                        <p:tgtEl>
                                          <p:spTgt spid="8198"/>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199"/>
                                        </p:tgtEl>
                                        <p:attrNameLst>
                                          <p:attrName>style.visibility</p:attrName>
                                        </p:attrNameLst>
                                      </p:cBhvr>
                                      <p:to>
                                        <p:strVal val="visible"/>
                                      </p:to>
                                    </p:set>
                                    <p:animEffect transition="in" filter="blinds(horizontal)">
                                      <p:cBhvr>
                                        <p:cTn id="29" dur="500"/>
                                        <p:tgtEl>
                                          <p:spTgt spid="8199"/>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200"/>
                                        </p:tgtEl>
                                        <p:attrNameLst>
                                          <p:attrName>style.visibility</p:attrName>
                                        </p:attrNameLst>
                                      </p:cBhvr>
                                      <p:to>
                                        <p:strVal val="visible"/>
                                      </p:to>
                                    </p:set>
                                    <p:animEffect transition="in" filter="blinds(horizontal)">
                                      <p:cBhvr>
                                        <p:cTn id="34" dur="500"/>
                                        <p:tgtEl>
                                          <p:spTgt spid="8200"/>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8201"/>
                                        </p:tgtEl>
                                        <p:attrNameLst>
                                          <p:attrName>style.visibility</p:attrName>
                                        </p:attrNameLst>
                                      </p:cBhvr>
                                      <p:to>
                                        <p:strVal val="visible"/>
                                      </p:to>
                                    </p:set>
                                    <p:animEffect transition="in" filter="blinds(horizontal)">
                                      <p:cBhvr>
                                        <p:cTn id="39" dur="500"/>
                                        <p:tgtEl>
                                          <p:spTgt spid="820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8202"/>
                                        </p:tgtEl>
                                        <p:attrNameLst>
                                          <p:attrName>style.visibility</p:attrName>
                                        </p:attrNameLst>
                                      </p:cBhvr>
                                      <p:to>
                                        <p:strVal val="visible"/>
                                      </p:to>
                                    </p:set>
                                    <p:animEffect transition="in" filter="blinds(horizontal)">
                                      <p:cBhvr>
                                        <p:cTn id="44" dur="500"/>
                                        <p:tgtEl>
                                          <p:spTgt spid="820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8203"/>
                                        </p:tgtEl>
                                        <p:attrNameLst>
                                          <p:attrName>style.visibility</p:attrName>
                                        </p:attrNameLst>
                                      </p:cBhvr>
                                      <p:to>
                                        <p:strVal val="visible"/>
                                      </p:to>
                                    </p:set>
                                    <p:animEffect transition="in" filter="blinds(horizontal)">
                                      <p:cBhvr>
                                        <p:cTn id="49" dur="500"/>
                                        <p:tgtEl>
                                          <p:spTgt spid="8203"/>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820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205"/>
                                        </p:tgtEl>
                                        <p:attrNameLst>
                                          <p:attrName>style.visibility</p:attrName>
                                        </p:attrNameLst>
                                      </p:cBhvr>
                                      <p:to>
                                        <p:strVal val="visible"/>
                                      </p:to>
                                    </p:set>
                                    <p:animEffect transition="in" filter="blinds(horizontal)">
                                      <p:cBhvr>
                                        <p:cTn id="58" dur="500"/>
                                        <p:tgtEl>
                                          <p:spTgt spid="820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8206"/>
                                        </p:tgtEl>
                                        <p:attrNameLst>
                                          <p:attrName>style.visibility</p:attrName>
                                        </p:attrNameLst>
                                      </p:cBhvr>
                                      <p:to>
                                        <p:strVal val="visible"/>
                                      </p:to>
                                    </p:set>
                                    <p:animEffect transition="in" filter="blinds(horizontal)">
                                      <p:cBhvr>
                                        <p:cTn id="63" dur="500"/>
                                        <p:tgtEl>
                                          <p:spTgt spid="8206"/>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8207"/>
                                        </p:tgtEl>
                                        <p:attrNameLst>
                                          <p:attrName>style.visibility</p:attrName>
                                        </p:attrNameLst>
                                      </p:cBhvr>
                                      <p:to>
                                        <p:strVal val="visible"/>
                                      </p:to>
                                    </p:set>
                                    <p:animEffect transition="in" filter="blinds(horizontal)">
                                      <p:cBhvr>
                                        <p:cTn id="68" dur="500"/>
                                        <p:tgtEl>
                                          <p:spTgt spid="8207"/>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8208"/>
                                        </p:tgtEl>
                                        <p:attrNameLst>
                                          <p:attrName>style.visibility</p:attrName>
                                        </p:attrNameLst>
                                      </p:cBhvr>
                                      <p:to>
                                        <p:strVal val="visible"/>
                                      </p:to>
                                    </p:set>
                                    <p:animEffect transition="in" filter="blinds(horizontal)">
                                      <p:cBhvr>
                                        <p:cTn id="73" dur="500"/>
                                        <p:tgtEl>
                                          <p:spTgt spid="8208"/>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8209"/>
                                        </p:tgtEl>
                                        <p:attrNameLst>
                                          <p:attrName>style.visibility</p:attrName>
                                        </p:attrNameLst>
                                      </p:cBhvr>
                                      <p:to>
                                        <p:strVal val="visible"/>
                                      </p:to>
                                    </p:set>
                                    <p:animEffect transition="in" filter="blinds(horizontal)">
                                      <p:cBhvr>
                                        <p:cTn id="78" dur="500"/>
                                        <p:tgtEl>
                                          <p:spTgt spid="8209"/>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8210"/>
                                        </p:tgtEl>
                                        <p:attrNameLst>
                                          <p:attrName>style.visibility</p:attrName>
                                        </p:attrNameLst>
                                      </p:cBhvr>
                                      <p:to>
                                        <p:strVal val="visible"/>
                                      </p:to>
                                    </p:set>
                                    <p:animEffect transition="in" filter="blinds(horizontal)">
                                      <p:cBhvr>
                                        <p:cTn id="83" dur="500"/>
                                        <p:tgtEl>
                                          <p:spTgt spid="8210"/>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8218"/>
                                        </p:tgtEl>
                                        <p:attrNameLst>
                                          <p:attrName>style.visibility</p:attrName>
                                        </p:attrNameLst>
                                      </p:cBhvr>
                                      <p:to>
                                        <p:strVal val="visible"/>
                                      </p:to>
                                    </p:set>
                                    <p:animEffect transition="in" filter="blinds(horizontal)">
                                      <p:cBhvr>
                                        <p:cTn id="88" dur="500"/>
                                        <p:tgtEl>
                                          <p:spTgt spid="8218"/>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8211"/>
                                        </p:tgtEl>
                                        <p:attrNameLst>
                                          <p:attrName>style.visibility</p:attrName>
                                        </p:attrNameLst>
                                      </p:cBhvr>
                                      <p:to>
                                        <p:strVal val="visible"/>
                                      </p:to>
                                    </p:set>
                                    <p:animEffect transition="in" filter="blinds(horizontal)">
                                      <p:cBhvr>
                                        <p:cTn id="93" dur="500"/>
                                        <p:tgtEl>
                                          <p:spTgt spid="8211"/>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8212"/>
                                        </p:tgtEl>
                                        <p:attrNameLst>
                                          <p:attrName>style.visibility</p:attrName>
                                        </p:attrNameLst>
                                      </p:cBhvr>
                                      <p:to>
                                        <p:strVal val="visible"/>
                                      </p:to>
                                    </p:set>
                                    <p:animEffect transition="in" filter="blinds(horizontal)">
                                      <p:cBhvr>
                                        <p:cTn id="98" dur="500"/>
                                        <p:tgtEl>
                                          <p:spTgt spid="8212"/>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8213"/>
                                        </p:tgtEl>
                                        <p:attrNameLst>
                                          <p:attrName>style.visibility</p:attrName>
                                        </p:attrNameLst>
                                      </p:cBhvr>
                                      <p:to>
                                        <p:strVal val="visible"/>
                                      </p:to>
                                    </p:set>
                                    <p:animEffect transition="in" filter="blinds(horizontal)">
                                      <p:cBhvr>
                                        <p:cTn id="103" dur="500"/>
                                        <p:tgtEl>
                                          <p:spTgt spid="8213"/>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8214"/>
                                        </p:tgtEl>
                                        <p:attrNameLst>
                                          <p:attrName>style.visibility</p:attrName>
                                        </p:attrNameLst>
                                      </p:cBhvr>
                                      <p:to>
                                        <p:strVal val="visible"/>
                                      </p:to>
                                    </p:set>
                                    <p:animEffect transition="in" filter="blinds(horizontal)">
                                      <p:cBhvr>
                                        <p:cTn id="108" dur="500"/>
                                        <p:tgtEl>
                                          <p:spTgt spid="8214"/>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8216"/>
                                        </p:tgtEl>
                                        <p:attrNameLst>
                                          <p:attrName>style.visibility</p:attrName>
                                        </p:attrNameLst>
                                      </p:cBhvr>
                                      <p:to>
                                        <p:strVal val="visible"/>
                                      </p:to>
                                    </p:set>
                                    <p:animEffect transition="in" filter="blinds(horizontal)">
                                      <p:cBhvr>
                                        <p:cTn id="113" dur="500"/>
                                        <p:tgtEl>
                                          <p:spTgt spid="8216"/>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8215"/>
                                        </p:tgtEl>
                                        <p:attrNameLst>
                                          <p:attrName>style.visibility</p:attrName>
                                        </p:attrNameLst>
                                      </p:cBhvr>
                                      <p:to>
                                        <p:strVal val="visible"/>
                                      </p:to>
                                    </p:set>
                                    <p:animEffect transition="in" filter="blinds(horizontal)">
                                      <p:cBhvr>
                                        <p:cTn id="118" dur="500"/>
                                        <p:tgtEl>
                                          <p:spTgt spid="8215"/>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8217"/>
                                        </p:tgtEl>
                                        <p:attrNameLst>
                                          <p:attrName>style.visibility</p:attrName>
                                        </p:attrNameLst>
                                      </p:cBhvr>
                                      <p:to>
                                        <p:strVal val="visible"/>
                                      </p:to>
                                    </p:set>
                                    <p:animEffect transition="in" filter="blinds(horizontal)">
                                      <p:cBhvr>
                                        <p:cTn id="123" dur="500"/>
                                        <p:tgtEl>
                                          <p:spTgt spid="8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8" grpId="0"/>
      <p:bldP spid="8199" grpId="0"/>
      <p:bldP spid="8200" grpId="0"/>
      <p:bldP spid="8201" grpId="0"/>
      <p:bldP spid="8202" grpId="0"/>
      <p:bldP spid="8203" grpId="0"/>
      <p:bldP spid="8205" grpId="0"/>
      <p:bldP spid="8206" grpId="0"/>
      <p:bldP spid="8207" grpId="0" animBg="1"/>
      <p:bldP spid="8208" grpId="0" animBg="1"/>
      <p:bldP spid="8209" grpId="0" animBg="1"/>
      <p:bldP spid="8210" grpId="0" animBg="1"/>
      <p:bldP spid="8211" grpId="0"/>
      <p:bldP spid="8212" grpId="0" animBg="1"/>
      <p:bldP spid="8213" grpId="0" animBg="1"/>
      <p:bldP spid="8214" grpId="0" animBg="1"/>
      <p:bldP spid="8215" grpId="0" animBg="1"/>
      <p:bldP spid="8216" grpId="0"/>
      <p:bldP spid="8217" grpId="0" animBg="1"/>
      <p:bldP spid="82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Oberstufentheather.jpg"/>
          <p:cNvPicPr>
            <a:picLocks noChangeAspect="1" noChangeArrowheads="1"/>
          </p:cNvPicPr>
          <p:nvPr/>
        </p:nvPicPr>
        <p:blipFill>
          <a:blip r:embed="rId2" cstate="print">
            <a:lum bright="20000"/>
          </a:blip>
          <a:srcRect l="53670" t="24188" r="6047"/>
          <a:stretch>
            <a:fillRect/>
          </a:stretch>
        </p:blipFill>
        <p:spPr bwMode="auto">
          <a:xfrm>
            <a:off x="8172450" y="260350"/>
            <a:ext cx="711200" cy="1008063"/>
          </a:xfrm>
          <a:prstGeom prst="rect">
            <a:avLst/>
          </a:prstGeom>
          <a:noFill/>
          <a:ln w="9525">
            <a:solidFill>
              <a:srgbClr val="CC0000"/>
            </a:solidFill>
            <a:miter lim="800000"/>
            <a:headEnd/>
            <a:tailEnd/>
          </a:ln>
        </p:spPr>
      </p:pic>
      <p:pic>
        <p:nvPicPr>
          <p:cNvPr id="11267" name="Picture 3" descr="MNPTNG01"/>
          <p:cNvPicPr>
            <a:picLocks noChangeAspect="1" noChangeArrowheads="1"/>
          </p:cNvPicPr>
          <p:nvPr/>
        </p:nvPicPr>
        <p:blipFill>
          <a:blip r:embed="rId3" cstate="print"/>
          <a:srcRect/>
          <a:stretch>
            <a:fillRect/>
          </a:stretch>
        </p:blipFill>
        <p:spPr bwMode="auto">
          <a:xfrm flipH="1">
            <a:off x="323850" y="333375"/>
            <a:ext cx="690563" cy="863600"/>
          </a:xfrm>
          <a:prstGeom prst="rect">
            <a:avLst/>
          </a:prstGeom>
          <a:noFill/>
          <a:ln w="9525">
            <a:noFill/>
            <a:miter lim="800000"/>
            <a:headEnd/>
            <a:tailEnd/>
          </a:ln>
        </p:spPr>
      </p:pic>
      <p:sp>
        <p:nvSpPr>
          <p:cNvPr id="10244" name="Rectangle 4"/>
          <p:cNvSpPr>
            <a:spLocks noChangeArrowheads="1"/>
          </p:cNvSpPr>
          <p:nvPr/>
        </p:nvSpPr>
        <p:spPr bwMode="auto">
          <a:xfrm>
            <a:off x="4572000" y="260350"/>
            <a:ext cx="3168650" cy="366713"/>
          </a:xfrm>
          <a:prstGeom prst="rect">
            <a:avLst/>
          </a:prstGeom>
          <a:noFill/>
          <a:ln w="9525">
            <a:noFill/>
            <a:miter lim="800000"/>
            <a:headEnd/>
            <a:tailEnd/>
          </a:ln>
        </p:spPr>
        <p:txBody>
          <a:bodyPr>
            <a:spAutoFit/>
          </a:bodyPr>
          <a:lstStyle/>
          <a:p>
            <a:pPr algn="ctr"/>
            <a:r>
              <a:rPr lang="el-GR">
                <a:latin typeface="Comic Sans MS" pitchFamily="66" charset="0"/>
              </a:rPr>
              <a:t>Γιατί εμφανίζεται τριβή ;  </a:t>
            </a:r>
          </a:p>
        </p:txBody>
      </p:sp>
      <p:sp>
        <p:nvSpPr>
          <p:cNvPr id="10245" name="Rectangle 5"/>
          <p:cNvSpPr>
            <a:spLocks noChangeArrowheads="1"/>
          </p:cNvSpPr>
          <p:nvPr/>
        </p:nvSpPr>
        <p:spPr bwMode="auto">
          <a:xfrm>
            <a:off x="395288" y="1052513"/>
            <a:ext cx="4248150" cy="915987"/>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l-GR" b="1" dirty="0">
                <a:solidFill>
                  <a:schemeClr val="accent6">
                    <a:lumMod val="50000"/>
                  </a:schemeClr>
                </a:solidFill>
                <a:latin typeface="Century Gothic" pitchFamily="34" charset="0"/>
              </a:rPr>
              <a:t>Τα δύο σώματα που τρίβονται και συγχρόνως συμπιέζονται  </a:t>
            </a:r>
          </a:p>
          <a:p>
            <a:pPr algn="ctr" fontAlgn="auto">
              <a:spcBef>
                <a:spcPts val="0"/>
              </a:spcBef>
              <a:spcAft>
                <a:spcPts val="0"/>
              </a:spcAft>
              <a:defRPr/>
            </a:pPr>
            <a:r>
              <a:rPr lang="el-GR" b="1" dirty="0">
                <a:solidFill>
                  <a:schemeClr val="accent6">
                    <a:lumMod val="50000"/>
                  </a:schemeClr>
                </a:solidFill>
                <a:latin typeface="Century Gothic" pitchFamily="34" charset="0"/>
              </a:rPr>
              <a:t>ΔΕΝ είναι απολύτως λεία. </a:t>
            </a:r>
          </a:p>
        </p:txBody>
      </p:sp>
      <p:pic>
        <p:nvPicPr>
          <p:cNvPr id="11270" name="Picture 6" descr="f04020"/>
          <p:cNvPicPr>
            <a:picLocks noChangeAspect="1" noChangeArrowheads="1"/>
          </p:cNvPicPr>
          <p:nvPr/>
        </p:nvPicPr>
        <p:blipFill>
          <a:blip r:embed="rId4" cstate="print"/>
          <a:srcRect b="3937"/>
          <a:stretch>
            <a:fillRect/>
          </a:stretch>
        </p:blipFill>
        <p:spPr bwMode="auto">
          <a:xfrm>
            <a:off x="5003800" y="2205038"/>
            <a:ext cx="3478213" cy="3806825"/>
          </a:xfrm>
          <a:prstGeom prst="rect">
            <a:avLst/>
          </a:prstGeom>
          <a:noFill/>
          <a:ln w="9525">
            <a:noFill/>
            <a:miter lim="800000"/>
            <a:headEnd/>
            <a:tailEnd/>
          </a:ln>
        </p:spPr>
      </p:pic>
      <p:sp>
        <p:nvSpPr>
          <p:cNvPr id="11271" name="Rectangle 7"/>
          <p:cNvSpPr>
            <a:spLocks noChangeArrowheads="1"/>
          </p:cNvSpPr>
          <p:nvPr/>
        </p:nvSpPr>
        <p:spPr bwMode="auto">
          <a:xfrm>
            <a:off x="6877050" y="5589588"/>
            <a:ext cx="1368425" cy="457200"/>
          </a:xfrm>
          <a:prstGeom prst="rect">
            <a:avLst/>
          </a:prstGeom>
          <a:solidFill>
            <a:schemeClr val="bg1"/>
          </a:solidFill>
          <a:ln w="9525">
            <a:noFill/>
            <a:miter lim="800000"/>
            <a:headEnd/>
            <a:tailEnd/>
          </a:ln>
        </p:spPr>
        <p:txBody>
          <a:bodyPr>
            <a:spAutoFit/>
          </a:bodyPr>
          <a:lstStyle/>
          <a:p>
            <a:pPr algn="ctr"/>
            <a:r>
              <a:rPr lang="el-GR" sz="1200">
                <a:latin typeface="Arial Narrow" pitchFamily="34" charset="0"/>
              </a:rPr>
              <a:t>     η επαφή </a:t>
            </a:r>
          </a:p>
          <a:p>
            <a:pPr algn="ctr"/>
            <a:r>
              <a:rPr lang="el-GR" sz="1200">
                <a:latin typeface="Arial Narrow" pitchFamily="34" charset="0"/>
              </a:rPr>
              <a:t>των δύο σωμάτων </a:t>
            </a:r>
          </a:p>
        </p:txBody>
      </p:sp>
      <p:sp>
        <p:nvSpPr>
          <p:cNvPr id="10248" name="Rectangle 8"/>
          <p:cNvSpPr>
            <a:spLocks noChangeArrowheads="1"/>
          </p:cNvSpPr>
          <p:nvPr/>
        </p:nvSpPr>
        <p:spPr bwMode="auto">
          <a:xfrm>
            <a:off x="0" y="2133600"/>
            <a:ext cx="4248150" cy="1739900"/>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l-GR" b="1" dirty="0">
                <a:solidFill>
                  <a:schemeClr val="accent6">
                    <a:lumMod val="50000"/>
                  </a:schemeClr>
                </a:solidFill>
                <a:latin typeface="Century Gothic" pitchFamily="34" charset="0"/>
              </a:rPr>
              <a:t>Στις δύο επιφάνειες της μεταξύ τους επαφής υπάρχουν ανωμαλίες  οι οποίες εμποδίζουν το ένα να γλιστρήσει ως προς το άλλο. Συνήθως οι ανωμαλίες αυτές δεν φαίνονται με γυμνό μάτι  </a:t>
            </a:r>
          </a:p>
        </p:txBody>
      </p:sp>
      <p:sp>
        <p:nvSpPr>
          <p:cNvPr id="10249" name="Rectangle 9"/>
          <p:cNvSpPr>
            <a:spLocks noChangeArrowheads="1"/>
          </p:cNvSpPr>
          <p:nvPr/>
        </p:nvSpPr>
        <p:spPr bwMode="auto">
          <a:xfrm>
            <a:off x="5003800" y="1916113"/>
            <a:ext cx="4140200" cy="4941887"/>
          </a:xfrm>
          <a:prstGeom prst="rect">
            <a:avLst/>
          </a:prstGeom>
          <a:solidFill>
            <a:schemeClr val="bg1"/>
          </a:solidFill>
          <a:ln w="9525">
            <a:noFill/>
            <a:miter lim="800000"/>
            <a:headEnd/>
            <a:tailEnd/>
          </a:ln>
        </p:spPr>
        <p:txBody>
          <a:bodyPr wrap="none" anchor="ctr"/>
          <a:lstStyle/>
          <a:p>
            <a:pPr algn="ctr"/>
            <a:endParaRPr lang="el-GR">
              <a:solidFill>
                <a:schemeClr val="bg1"/>
              </a:solidFill>
              <a:latin typeface="Calibri" pitchFamily="34" charset="0"/>
            </a:endParaRPr>
          </a:p>
        </p:txBody>
      </p:sp>
      <p:sp>
        <p:nvSpPr>
          <p:cNvPr id="10250" name="Rectangle 10"/>
          <p:cNvSpPr>
            <a:spLocks noChangeArrowheads="1"/>
          </p:cNvSpPr>
          <p:nvPr/>
        </p:nvSpPr>
        <p:spPr bwMode="auto">
          <a:xfrm>
            <a:off x="4500563" y="981075"/>
            <a:ext cx="4248150" cy="915988"/>
          </a:xfrm>
          <a:prstGeom prst="rect">
            <a:avLst/>
          </a:prstGeom>
          <a:noFill/>
          <a:ln w="9525">
            <a:noFill/>
            <a:miter lim="800000"/>
            <a:headEnd/>
            <a:tailEnd/>
          </a:ln>
        </p:spPr>
        <p:txBody>
          <a:bodyPr>
            <a:spAutoFit/>
          </a:bodyPr>
          <a:lstStyle/>
          <a:p>
            <a:pPr algn="ctr"/>
            <a:r>
              <a:rPr lang="el-GR">
                <a:latin typeface="Comic Sans MS" pitchFamily="66" charset="0"/>
              </a:rPr>
              <a:t>Δεν θα μπορούσαμε να </a:t>
            </a:r>
          </a:p>
          <a:p>
            <a:pPr algn="ctr"/>
            <a:r>
              <a:rPr lang="el-GR">
                <a:latin typeface="Comic Sans MS" pitchFamily="66" charset="0"/>
              </a:rPr>
              <a:t>φτιάξουμε απολύτως λείες επιφάνειες και να μην εμφανίζεται τριβή ;   </a:t>
            </a:r>
          </a:p>
        </p:txBody>
      </p:sp>
      <p:sp>
        <p:nvSpPr>
          <p:cNvPr id="10251" name="Rectangle 11"/>
          <p:cNvSpPr>
            <a:spLocks noChangeArrowheads="1"/>
          </p:cNvSpPr>
          <p:nvPr/>
        </p:nvSpPr>
        <p:spPr bwMode="auto">
          <a:xfrm>
            <a:off x="0" y="4221163"/>
            <a:ext cx="4284663" cy="2014537"/>
          </a:xfrm>
          <a:prstGeom prst="rect">
            <a:avLst/>
          </a:prstGeom>
          <a:noFill/>
          <a:ln w="9525">
            <a:noFill/>
            <a:miter lim="800000"/>
            <a:headEnd/>
            <a:tailEnd/>
          </a:ln>
        </p:spPr>
        <p:txBody>
          <a:bodyPr>
            <a:spAutoFit/>
          </a:bodyPr>
          <a:lstStyle/>
          <a:p>
            <a:pPr algn="ctr"/>
            <a:r>
              <a:rPr lang="el-GR">
                <a:latin typeface="Comic Sans MS" pitchFamily="66" charset="0"/>
              </a:rPr>
              <a:t>Όταν χρησιμοποιούμε λιπαντικά – όπως το λάδι στο αυτοκίνητο οι τριβές περιορίζονται.  Με τη σύγχρονη τεχνολογία κατασκευάζονται επιφάνειες στις οποίες να εκδηλώνεται ελάχιστη τριβή αλλά επιφάνειες με μηδενική τριβή δεν υπάρχουν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024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Oberstufentheather.jpg"/>
          <p:cNvPicPr>
            <a:picLocks noChangeAspect="1" noChangeArrowheads="1"/>
          </p:cNvPicPr>
          <p:nvPr/>
        </p:nvPicPr>
        <p:blipFill>
          <a:blip r:embed="rId2" cstate="print">
            <a:lum bright="46000"/>
          </a:blip>
          <a:srcRect l="46866" t="21165" r="12851" b="12094"/>
          <a:stretch>
            <a:fillRect/>
          </a:stretch>
        </p:blipFill>
        <p:spPr bwMode="auto">
          <a:xfrm>
            <a:off x="5076825" y="1844675"/>
            <a:ext cx="806450" cy="1008063"/>
          </a:xfrm>
          <a:prstGeom prst="rect">
            <a:avLst/>
          </a:prstGeom>
          <a:noFill/>
          <a:ln w="9525">
            <a:solidFill>
              <a:srgbClr val="FF3300"/>
            </a:solidFill>
            <a:miter lim="800000"/>
            <a:headEnd/>
            <a:tailEnd/>
          </a:ln>
        </p:spPr>
      </p:pic>
      <p:pic>
        <p:nvPicPr>
          <p:cNvPr id="12291" name="Picture 3" descr="MNPTNG01"/>
          <p:cNvPicPr>
            <a:picLocks noChangeAspect="1" noChangeArrowheads="1"/>
          </p:cNvPicPr>
          <p:nvPr/>
        </p:nvPicPr>
        <p:blipFill>
          <a:blip r:embed="rId3" cstate="print"/>
          <a:srcRect/>
          <a:stretch>
            <a:fillRect/>
          </a:stretch>
        </p:blipFill>
        <p:spPr bwMode="auto">
          <a:xfrm flipH="1">
            <a:off x="250825" y="2349500"/>
            <a:ext cx="690563" cy="863600"/>
          </a:xfrm>
          <a:prstGeom prst="rect">
            <a:avLst/>
          </a:prstGeom>
          <a:noFill/>
          <a:ln w="9525">
            <a:noFill/>
            <a:miter lim="800000"/>
            <a:headEnd/>
            <a:tailEnd/>
          </a:ln>
        </p:spPr>
      </p:pic>
      <p:sp>
        <p:nvSpPr>
          <p:cNvPr id="11268" name="Rectangle 4"/>
          <p:cNvSpPr>
            <a:spLocks noChangeArrowheads="1"/>
          </p:cNvSpPr>
          <p:nvPr/>
        </p:nvSpPr>
        <p:spPr bwMode="auto">
          <a:xfrm>
            <a:off x="5292725" y="1071563"/>
            <a:ext cx="3600450" cy="369887"/>
          </a:xfrm>
          <a:prstGeom prst="rect">
            <a:avLst/>
          </a:prstGeom>
          <a:noFill/>
          <a:ln w="9525">
            <a:noFill/>
            <a:miter lim="800000"/>
            <a:headEnd/>
            <a:tailEnd/>
          </a:ln>
        </p:spPr>
        <p:txBody>
          <a:bodyPr>
            <a:spAutoFit/>
          </a:bodyPr>
          <a:lstStyle/>
          <a:p>
            <a:pPr algn="ctr"/>
            <a:r>
              <a:rPr lang="el-GR">
                <a:latin typeface="Comic Sans MS" pitchFamily="66" charset="0"/>
              </a:rPr>
              <a:t>Γιατί η ΤΡΙΒΗ είναι ΔΥΝΑΜΗ ; </a:t>
            </a:r>
          </a:p>
        </p:txBody>
      </p:sp>
      <p:sp>
        <p:nvSpPr>
          <p:cNvPr id="11269" name="Rectangle 5"/>
          <p:cNvSpPr>
            <a:spLocks noChangeArrowheads="1"/>
          </p:cNvSpPr>
          <p:nvPr/>
        </p:nvSpPr>
        <p:spPr bwMode="auto">
          <a:xfrm>
            <a:off x="468313" y="476250"/>
            <a:ext cx="4319587" cy="1754188"/>
          </a:xfrm>
          <a:prstGeom prst="rect">
            <a:avLst/>
          </a:prstGeom>
          <a:noFill/>
          <a:ln w="9525">
            <a:noFill/>
            <a:miter lim="800000"/>
            <a:headEnd/>
            <a:tailEnd/>
          </a:ln>
        </p:spPr>
        <p:txBody>
          <a:bodyPr>
            <a:spAutoFit/>
          </a:bodyPr>
          <a:lstStyle/>
          <a:p>
            <a:pPr algn="ctr"/>
            <a:r>
              <a:rPr lang="el-GR" b="1">
                <a:latin typeface="Century Gothic" pitchFamily="34" charset="0"/>
              </a:rPr>
              <a:t>Είπαμε ότι ΔΥΝΑΜΗ είναι η αιτία μεταβολής της ταχύτητας . Η ΤΡΙΒΗ για την οποί α μιλάμε – η λεγόμενη και τριβή ολίσθησης – ασκούμενη σε ένα σώμα συμβάλλει στο να αλλάζει η ταχύτητά του </a:t>
            </a:r>
          </a:p>
        </p:txBody>
      </p:sp>
      <p:sp>
        <p:nvSpPr>
          <p:cNvPr id="11270" name="Rectangle 6"/>
          <p:cNvSpPr>
            <a:spLocks noChangeArrowheads="1"/>
          </p:cNvSpPr>
          <p:nvPr/>
        </p:nvSpPr>
        <p:spPr bwMode="auto">
          <a:xfrm>
            <a:off x="323850" y="3281363"/>
            <a:ext cx="4751388" cy="923925"/>
          </a:xfrm>
          <a:prstGeom prst="rect">
            <a:avLst/>
          </a:prstGeom>
          <a:noFill/>
          <a:ln w="9525">
            <a:noFill/>
            <a:miter lim="800000"/>
            <a:headEnd/>
            <a:tailEnd/>
          </a:ln>
        </p:spPr>
        <p:txBody>
          <a:bodyPr>
            <a:spAutoFit/>
          </a:bodyPr>
          <a:lstStyle/>
          <a:p>
            <a:pPr algn="ctr"/>
            <a:r>
              <a:rPr lang="el-GR" b="1">
                <a:latin typeface="Century Gothic" pitchFamily="34" charset="0"/>
              </a:rPr>
              <a:t>Για την ακρίβεια συμβάλλει στην  ΕΛΑΤΤΩΣΗ της ταχύτητας του σώματος</a:t>
            </a:r>
            <a:r>
              <a:rPr lang="el-GR" b="1">
                <a:solidFill>
                  <a:schemeClr val="bg1"/>
                </a:solidFill>
                <a:latin typeface="Century Gothic" pitchFamily="34" charset="0"/>
              </a:rPr>
              <a:t>..</a:t>
            </a:r>
          </a:p>
          <a:p>
            <a:pPr algn="ctr"/>
            <a:r>
              <a:rPr lang="el-GR" b="1">
                <a:solidFill>
                  <a:schemeClr val="bg1"/>
                </a:solidFill>
                <a:latin typeface="Century Gothic" pitchFamily="34" charset="0"/>
              </a:rPr>
              <a:t>Υπάρχει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Ορθογώνιο"/>
          <p:cNvSpPr>
            <a:spLocks noChangeArrowheads="1"/>
          </p:cNvSpPr>
          <p:nvPr/>
        </p:nvSpPr>
        <p:spPr bwMode="auto">
          <a:xfrm>
            <a:off x="1258888" y="981075"/>
            <a:ext cx="6049962" cy="1323975"/>
          </a:xfrm>
          <a:prstGeom prst="rect">
            <a:avLst/>
          </a:prstGeom>
          <a:noFill/>
          <a:ln w="9525">
            <a:noFill/>
            <a:miter lim="800000"/>
            <a:headEnd/>
            <a:tailEnd/>
          </a:ln>
        </p:spPr>
        <p:txBody>
          <a:bodyPr>
            <a:spAutoFit/>
          </a:bodyPr>
          <a:lstStyle/>
          <a:p>
            <a:r>
              <a:rPr lang="el-GR" sz="2000">
                <a:latin typeface="Century Gothic" pitchFamily="34" charset="0"/>
              </a:rPr>
              <a:t>Υπάρχει και τριβή που ασκείται από ένα σώμα σε ένα άλλο όταν βρίσκονται σε επαφή και το ένα </a:t>
            </a:r>
            <a:r>
              <a:rPr lang="el-GR" sz="2000" b="1">
                <a:latin typeface="Century Gothic" pitchFamily="34" charset="0"/>
              </a:rPr>
              <a:t>τείνει</a:t>
            </a:r>
            <a:r>
              <a:rPr lang="el-GR" sz="2000">
                <a:latin typeface="Century Gothic" pitchFamily="34" charset="0"/>
              </a:rPr>
              <a:t> να κινηθεί σε σχέση με το άλλο. Αυτή ονομάζεται </a:t>
            </a:r>
            <a:r>
              <a:rPr lang="el-GR" sz="2000" b="1">
                <a:latin typeface="Century Gothic" pitchFamily="34" charset="0"/>
              </a:rPr>
              <a:t>στατική τριβή</a:t>
            </a:r>
            <a:r>
              <a:rPr lang="el-GR" sz="2000">
                <a:latin typeface="Century Gothic" pitchFamily="34" charset="0"/>
              </a:rPr>
              <a:t>.</a:t>
            </a:r>
            <a:endParaRPr lang="el-GR" sz="2000"/>
          </a:p>
        </p:txBody>
      </p:sp>
      <p:pic>
        <p:nvPicPr>
          <p:cNvPr id="12291" name="Picture 3" descr="C:\Documents and Settings\tselentis\Τα έγγραφά μου\TRIBH\52_-trivi.jpg"/>
          <p:cNvPicPr>
            <a:picLocks noChangeAspect="1" noChangeArrowheads="1"/>
          </p:cNvPicPr>
          <p:nvPr/>
        </p:nvPicPr>
        <p:blipFill>
          <a:blip r:embed="rId2" cstate="print"/>
          <a:srcRect l="404" t="64101" r="4037" b="8072"/>
          <a:stretch>
            <a:fillRect/>
          </a:stretch>
        </p:blipFill>
        <p:spPr bwMode="auto">
          <a:xfrm>
            <a:off x="323850" y="2420938"/>
            <a:ext cx="8518525" cy="39608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fade">
                                      <p:cBhvr>
                                        <p:cTn id="7" dur="2000"/>
                                        <p:tgtEl>
                                          <p:spTgt spid="122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291"/>
                                        </p:tgtEl>
                                        <p:attrNameLst>
                                          <p:attrName>style.visibility</p:attrName>
                                        </p:attrNameLst>
                                      </p:cBhvr>
                                      <p:to>
                                        <p:strVal val="visible"/>
                                      </p:to>
                                    </p:set>
                                    <p:animEffect transition="in" filter="fade">
                                      <p:cBhvr>
                                        <p:cTn id="12" dur="2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r>
              <a:rPr lang="el-GR" sz="2400" b="1" smtClean="0"/>
              <a:t>Χρησιμοποίησε και εφάρμοσε τις έννοιες που έμαθες:</a:t>
            </a:r>
            <a:r>
              <a:rPr lang="el-GR" sz="2400" smtClean="0"/>
              <a:t/>
            </a:r>
            <a:br>
              <a:rPr lang="el-GR" sz="2400" smtClean="0"/>
            </a:br>
            <a:endParaRPr lang="el-GR" sz="2400" smtClean="0"/>
          </a:p>
        </p:txBody>
      </p:sp>
      <p:sp>
        <p:nvSpPr>
          <p:cNvPr id="3" name="2 - Θέση περιεχομένου"/>
          <p:cNvSpPr>
            <a:spLocks noGrp="1"/>
          </p:cNvSpPr>
          <p:nvPr>
            <p:ph idx="1"/>
          </p:nvPr>
        </p:nvSpPr>
        <p:spPr>
          <a:xfrm>
            <a:off x="468313" y="908050"/>
            <a:ext cx="8229600" cy="4525963"/>
          </a:xfrm>
        </p:spPr>
        <p:txBody>
          <a:bodyPr/>
          <a:lstStyle/>
          <a:p>
            <a:pPr>
              <a:buFont typeface="Arial" charset="0"/>
              <a:buNone/>
              <a:defRPr/>
            </a:pPr>
            <a:r>
              <a:rPr lang="en-US" dirty="0" smtClean="0"/>
              <a:t>  </a:t>
            </a:r>
            <a:r>
              <a:rPr lang="el-GR" sz="2400" dirty="0" smtClean="0"/>
              <a:t>1</a:t>
            </a:r>
            <a:r>
              <a:rPr lang="en-US" sz="2400" dirty="0" smtClean="0"/>
              <a:t> </a:t>
            </a:r>
            <a:r>
              <a:rPr lang="el-GR" sz="2400" dirty="0" smtClean="0"/>
              <a:t>(σελ. 60-61)</a:t>
            </a:r>
            <a:r>
              <a:rPr lang="en-US" sz="2400" dirty="0" smtClean="0"/>
              <a:t> </a:t>
            </a:r>
          </a:p>
          <a:p>
            <a:pPr>
              <a:buFont typeface="Arial" charset="0"/>
              <a:buNone/>
              <a:defRPr/>
            </a:pPr>
            <a:r>
              <a:rPr lang="en-US" sz="2400" dirty="0" smtClean="0"/>
              <a:t>      </a:t>
            </a:r>
            <a:r>
              <a:rPr lang="el-GR" sz="2400" dirty="0" smtClean="0"/>
              <a:t>Συμπλήρωσε τις λέξεις που λείπουν από το παρακάτω κείμενο έτσι ώστε οι προτάσεις που προκύπτουν να είναι επιστημονικά ορθές: </a:t>
            </a:r>
            <a:endParaRPr lang="en-US" sz="2400" dirty="0" smtClean="0"/>
          </a:p>
          <a:p>
            <a:pPr marL="514350" indent="-514350">
              <a:buFont typeface="Arial" charset="0"/>
              <a:buNone/>
              <a:defRPr/>
            </a:pPr>
            <a:r>
              <a:rPr lang="en-US" sz="2400" dirty="0" smtClean="0"/>
              <a:t>v.      </a:t>
            </a:r>
            <a:r>
              <a:rPr lang="el-GR" sz="2400" dirty="0" smtClean="0"/>
              <a:t>Η ………………… είναι η δύναμη που ασκείται από ένα σώμα σε ένα άλλο όταν βρίσκονται σε ………………… και το ένα κινείται ή τείνει να κινηθεί σε σχέση με το άλλο. Η διεύθυνση της τριβής είναι ………………… προς τις επιφάνειες που εφάπτονται και έχει φορά τέτοια ώστε να ………………… στην ολίσθηση της μιας επιφάνειας πάνω στην άλλη.</a:t>
            </a:r>
            <a:endParaRPr lang="en-US" sz="2400" dirty="0" smtClean="0"/>
          </a:p>
          <a:p>
            <a:pPr marL="514350" indent="-514350">
              <a:buFont typeface="Arial" charset="0"/>
              <a:buNone/>
              <a:defRPr/>
            </a:pPr>
            <a:r>
              <a:rPr lang="en-US" sz="2400" dirty="0" smtClean="0"/>
              <a:t>vi.    </a:t>
            </a:r>
            <a:r>
              <a:rPr lang="el-GR" sz="2400" dirty="0" smtClean="0"/>
              <a:t>Η </a:t>
            </a:r>
            <a:r>
              <a:rPr lang="el-GR" sz="2400" dirty="0" err="1" smtClean="0"/>
              <a:t>βαρυτική</a:t>
            </a:r>
            <a:r>
              <a:rPr lang="el-GR" sz="2400" dirty="0" smtClean="0"/>
              <a:t> δύναμη που ασκεί η γη σ’ ένα σώμα ονομάζεται (γήινο) ………………… του σώματος. Οι </a:t>
            </a:r>
            <a:r>
              <a:rPr lang="el-GR" sz="2400" dirty="0" err="1" smtClean="0"/>
              <a:t>βαρυτικές</a:t>
            </a:r>
            <a:r>
              <a:rPr lang="el-GR" sz="2400" dirty="0" smtClean="0"/>
              <a:t> δυνάμεις είναι πάντοτε …………………</a:t>
            </a:r>
          </a:p>
          <a:p>
            <a:pPr>
              <a:buFont typeface="Arial" charset="0"/>
              <a:buNone/>
              <a:defRPr/>
            </a:pPr>
            <a:endParaRPr lang="el-GR" sz="2400" dirty="0" smtClean="0"/>
          </a:p>
          <a:p>
            <a:pPr>
              <a:buFont typeface="Arial" charset="0"/>
              <a:buNone/>
              <a:defRPr/>
            </a:pPr>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sz="2400" b="1" smtClean="0"/>
              <a:t>Εφάρμοσε τις γνώσεις σου και γράψε τεκμηριωμένες απαντήσεις στις ερωτήσεις που ακολουθούν:</a:t>
            </a:r>
            <a:r>
              <a:rPr lang="el-GR" smtClean="0"/>
              <a:t/>
            </a:r>
            <a:br>
              <a:rPr lang="el-GR" smtClean="0"/>
            </a:br>
            <a:endParaRPr lang="el-GR" smtClean="0"/>
          </a:p>
        </p:txBody>
      </p:sp>
      <p:sp>
        <p:nvSpPr>
          <p:cNvPr id="15363" name="2 - Θέση περιεχομένου"/>
          <p:cNvSpPr>
            <a:spLocks noGrp="1"/>
          </p:cNvSpPr>
          <p:nvPr>
            <p:ph idx="1"/>
          </p:nvPr>
        </p:nvSpPr>
        <p:spPr/>
        <p:txBody>
          <a:bodyPr/>
          <a:lstStyle/>
          <a:p>
            <a:pPr>
              <a:buFont typeface="Arial" charset="0"/>
              <a:buNone/>
            </a:pPr>
            <a:r>
              <a:rPr lang="en-US" sz="2800" smtClean="0"/>
              <a:t>    1</a:t>
            </a:r>
            <a:r>
              <a:rPr lang="el-GR" sz="2800" smtClean="0"/>
              <a:t> (σελ. 60)</a:t>
            </a:r>
          </a:p>
          <a:p>
            <a:pPr>
              <a:buFont typeface="Arial" charset="0"/>
              <a:buNone/>
            </a:pPr>
            <a:r>
              <a:rPr lang="el-GR" sz="2800" smtClean="0"/>
              <a:t>    </a:t>
            </a:r>
            <a:r>
              <a:rPr lang="en-US" sz="2800" smtClean="0"/>
              <a:t>  </a:t>
            </a:r>
            <a:r>
              <a:rPr lang="el-GR" sz="2800" smtClean="0"/>
              <a:t>Ποια είναι η κοινή αιτία που προκαλεί την πτώση ενός αντικειμένου προς τη γη και την κίνηση της σελήνης γύρω από τη γη;</a:t>
            </a:r>
          </a:p>
          <a:p>
            <a:endParaRPr lang="el-GR"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 Θέση περιεχομένου"/>
          <p:cNvSpPr>
            <a:spLocks noGrp="1"/>
          </p:cNvSpPr>
          <p:nvPr>
            <p:ph idx="1"/>
          </p:nvPr>
        </p:nvSpPr>
        <p:spPr/>
        <p:txBody>
          <a:bodyPr/>
          <a:lstStyle/>
          <a:p>
            <a:pPr>
              <a:buFont typeface="Arial" charset="0"/>
              <a:buNone/>
            </a:pPr>
            <a:r>
              <a:rPr lang="en-US" sz="2400" smtClean="0"/>
              <a:t>     2</a:t>
            </a:r>
            <a:r>
              <a:rPr lang="el-GR" sz="2400" smtClean="0"/>
              <a:t> (σελ. 60)</a:t>
            </a:r>
          </a:p>
          <a:p>
            <a:pPr>
              <a:buFont typeface="Arial" charset="0"/>
              <a:buNone/>
            </a:pPr>
            <a:r>
              <a:rPr lang="el-GR" sz="2400" smtClean="0"/>
              <a:t>     </a:t>
            </a:r>
            <a:r>
              <a:rPr lang="en-US" sz="2400" smtClean="0"/>
              <a:t>  </a:t>
            </a:r>
            <a:r>
              <a:rPr lang="el-GR" sz="2400" smtClean="0"/>
              <a:t>Ένας συμμαθητής σου εκφράζει την άποψη: </a:t>
            </a:r>
            <a:endParaRPr lang="en-US" sz="2400" smtClean="0"/>
          </a:p>
          <a:p>
            <a:pPr>
              <a:buFont typeface="Arial" charset="0"/>
              <a:buNone/>
            </a:pPr>
            <a:r>
              <a:rPr lang="en-US" sz="2400" smtClean="0"/>
              <a:t>     </a:t>
            </a:r>
            <a:r>
              <a:rPr lang="el-GR" sz="2400" smtClean="0"/>
              <a:t>«Ένα σώμα έχει βάρος μόνο όταν βρίσκεται πάνω στην επιφάνεια της γης, ενώ δεν έχει όταν βρίσκεται στην επιφάνεια της σελήνης». </a:t>
            </a:r>
            <a:endParaRPr lang="en-US" sz="2400" smtClean="0"/>
          </a:p>
          <a:p>
            <a:pPr>
              <a:buFont typeface="Arial" charset="0"/>
              <a:buNone/>
            </a:pPr>
            <a:r>
              <a:rPr lang="en-US" sz="2400" smtClean="0"/>
              <a:t>      </a:t>
            </a:r>
            <a:r>
              <a:rPr lang="el-GR" sz="2400" smtClean="0"/>
              <a:t>Συμφωνείς με την άποψή του; Να το  εξηγήσεις</a:t>
            </a:r>
            <a:r>
              <a:rPr lang="el-GR" smtClean="0"/>
              <a:t>.</a:t>
            </a:r>
          </a:p>
          <a:p>
            <a:endParaRPr lang="el-GR" smtClean="0"/>
          </a:p>
        </p:txBody>
      </p:sp>
      <p:sp>
        <p:nvSpPr>
          <p:cNvPr id="16387" name="1 - Τίτλος"/>
          <p:cNvSpPr>
            <a:spLocks noGrp="1"/>
          </p:cNvSpPr>
          <p:nvPr>
            <p:ph type="title"/>
          </p:nvPr>
        </p:nvSpPr>
        <p:spPr>
          <a:xfrm>
            <a:off x="468313" y="549275"/>
            <a:ext cx="8229600" cy="1143000"/>
          </a:xfrm>
        </p:spPr>
        <p:txBody>
          <a:bodyPr/>
          <a:lstStyle/>
          <a:p>
            <a:r>
              <a:rPr lang="el-GR" sz="2400" b="1" smtClean="0"/>
              <a:t>Εφάρμοσε τις γνώσεις σου και γράψε τεκμηριωμένες απαντήσεις στις ερωτήσεις που ακολουθούν:</a:t>
            </a:r>
            <a:r>
              <a:rPr lang="el-GR" smtClean="0"/>
              <a:t/>
            </a:r>
            <a:br>
              <a:rPr lang="el-GR" smtClean="0"/>
            </a:br>
            <a:endParaRPr lang="el-GR"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Θέση περιεχομένου"/>
          <p:cNvSpPr>
            <a:spLocks noGrp="1"/>
          </p:cNvSpPr>
          <p:nvPr>
            <p:ph idx="1"/>
          </p:nvPr>
        </p:nvSpPr>
        <p:spPr/>
        <p:txBody>
          <a:bodyPr/>
          <a:lstStyle/>
          <a:p>
            <a:pPr>
              <a:buFont typeface="Arial" charset="0"/>
              <a:buNone/>
            </a:pPr>
            <a:r>
              <a:rPr lang="el-GR" smtClean="0"/>
              <a:t>    </a:t>
            </a:r>
            <a:r>
              <a:rPr lang="el-GR" sz="2800" smtClean="0"/>
              <a:t>3 (σελ. 60)</a:t>
            </a:r>
          </a:p>
          <a:p>
            <a:pPr>
              <a:buFont typeface="Arial" charset="0"/>
              <a:buNone/>
            </a:pPr>
            <a:r>
              <a:rPr lang="el-GR" sz="2800" smtClean="0"/>
              <a:t>      Να αναφέρεις τρία παραδείγματα εμφάνισης της δύναμης της τριβής σε κινήσεις που παρατηρούνται στην καθημερινή ζωή.</a:t>
            </a:r>
          </a:p>
          <a:p>
            <a:endParaRPr lang="el-GR" smtClean="0"/>
          </a:p>
        </p:txBody>
      </p:sp>
      <p:sp>
        <p:nvSpPr>
          <p:cNvPr id="17411" name="1 - Τίτλος"/>
          <p:cNvSpPr>
            <a:spLocks noGrp="1"/>
          </p:cNvSpPr>
          <p:nvPr>
            <p:ph type="title"/>
          </p:nvPr>
        </p:nvSpPr>
        <p:spPr>
          <a:xfrm>
            <a:off x="323850" y="549275"/>
            <a:ext cx="8229600" cy="1143000"/>
          </a:xfrm>
        </p:spPr>
        <p:txBody>
          <a:bodyPr/>
          <a:lstStyle/>
          <a:p>
            <a:r>
              <a:rPr lang="el-GR" sz="2400" b="1" smtClean="0"/>
              <a:t>Εφάρμοσε τις γνώσεις σου και γράψε τεκμηριωμένες απαντήσεις στις ερωτήσεις που ακολουθούν:</a:t>
            </a:r>
            <a:r>
              <a:rPr lang="el-GR" smtClean="0"/>
              <a:t/>
            </a:r>
            <a:br>
              <a:rPr lang="el-GR" smtClean="0"/>
            </a:br>
            <a:endParaRPr lang="el-G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
          <p:cNvSpPr>
            <a:spLocks noChangeArrowheads="1" noChangeShapeType="1" noTextEdit="1"/>
          </p:cNvSpPr>
          <p:nvPr/>
        </p:nvSpPr>
        <p:spPr bwMode="auto">
          <a:xfrm>
            <a:off x="1763713" y="1773238"/>
            <a:ext cx="5616575" cy="2879725"/>
          </a:xfrm>
          <a:prstGeom prst="rect">
            <a:avLst/>
          </a:prstGeom>
        </p:spPr>
        <p:txBody>
          <a:bodyPr wrap="none" fromWordArt="1">
            <a:prstTxWarp prst="textPlain">
              <a:avLst>
                <a:gd name="adj" fmla="val 50000"/>
              </a:avLst>
            </a:prstTxWarp>
          </a:bodyPr>
          <a:lstStyle/>
          <a:p>
            <a:pPr algn="ctr"/>
            <a:r>
              <a:rPr lang="el-GR" sz="3600" kern="10">
                <a:ln w="9525">
                  <a:solidFill>
                    <a:srgbClr val="000000"/>
                  </a:solidFill>
                  <a:round/>
                  <a:headEnd/>
                  <a:tailEnd/>
                </a:ln>
                <a:solidFill>
                  <a:srgbClr val="CC0000"/>
                </a:solidFill>
                <a:effectLst>
                  <a:outerShdw dist="53882" dir="18900000" algn="ctr" rotWithShape="0">
                    <a:srgbClr val="868686"/>
                  </a:outerShdw>
                </a:effectLst>
                <a:latin typeface="Century Gothic"/>
              </a:rPr>
              <a:t>Η δύναμη</a:t>
            </a:r>
          </a:p>
          <a:p>
            <a:pPr algn="ctr"/>
            <a:r>
              <a:rPr lang="el-GR" sz="3600" kern="10">
                <a:ln w="9525">
                  <a:solidFill>
                    <a:srgbClr val="000000"/>
                  </a:solidFill>
                  <a:round/>
                  <a:headEnd/>
                  <a:tailEnd/>
                </a:ln>
                <a:solidFill>
                  <a:srgbClr val="CC0000"/>
                </a:solidFill>
                <a:effectLst>
                  <a:outerShdw dist="53882" dir="18900000" algn="ctr" rotWithShape="0">
                    <a:srgbClr val="868686"/>
                  </a:outerShdw>
                </a:effectLst>
                <a:latin typeface="Century Gothic"/>
              </a:rPr>
              <a:t>ΒΑΡΟΣ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pple_falling"/>
          <p:cNvPicPr>
            <a:picLocks noChangeAspect="1" noChangeArrowheads="1" noCrop="1"/>
          </p:cNvPicPr>
          <p:nvPr/>
        </p:nvPicPr>
        <p:blipFill>
          <a:blip r:embed="rId2" cstate="print"/>
          <a:srcRect/>
          <a:stretch>
            <a:fillRect/>
          </a:stretch>
        </p:blipFill>
        <p:spPr bwMode="auto">
          <a:xfrm>
            <a:off x="395288" y="1844675"/>
            <a:ext cx="1666875" cy="2233613"/>
          </a:xfrm>
          <a:prstGeom prst="rect">
            <a:avLst/>
          </a:prstGeom>
          <a:noFill/>
          <a:ln w="9525">
            <a:noFill/>
            <a:miter lim="800000"/>
            <a:headEnd/>
            <a:tailEnd/>
          </a:ln>
        </p:spPr>
      </p:pic>
      <p:sp>
        <p:nvSpPr>
          <p:cNvPr id="4099" name="Rectangle 3"/>
          <p:cNvSpPr>
            <a:spLocks noChangeArrowheads="1"/>
          </p:cNvSpPr>
          <p:nvPr/>
        </p:nvSpPr>
        <p:spPr bwMode="auto">
          <a:xfrm>
            <a:off x="0" y="260350"/>
            <a:ext cx="5508625" cy="504825"/>
          </a:xfrm>
          <a:prstGeom prst="rect">
            <a:avLst/>
          </a:prstGeom>
          <a:noFill/>
          <a:ln w="9525">
            <a:noFill/>
            <a:miter lim="800000"/>
            <a:headEnd/>
            <a:tailEnd/>
          </a:ln>
        </p:spPr>
        <p:txBody>
          <a:bodyPr anchor="ctr"/>
          <a:lstStyle/>
          <a:p>
            <a:pPr algn="ctr"/>
            <a:r>
              <a:rPr lang="el-GR" sz="2000">
                <a:latin typeface="Comic Sans MS" pitchFamily="66" charset="0"/>
              </a:rPr>
              <a:t>Το </a:t>
            </a:r>
            <a:r>
              <a:rPr lang="el-GR" sz="2000" b="1">
                <a:solidFill>
                  <a:schemeClr val="accent2"/>
                </a:solidFill>
                <a:latin typeface="Century Gothic" pitchFamily="34" charset="0"/>
              </a:rPr>
              <a:t>ΦΑΙΝΟΜΕΝΟ</a:t>
            </a:r>
            <a:r>
              <a:rPr lang="el-GR" sz="2000">
                <a:latin typeface="Comic Sans MS" pitchFamily="66" charset="0"/>
              </a:rPr>
              <a:t> και η </a:t>
            </a:r>
            <a:r>
              <a:rPr lang="el-GR" sz="2000" b="1">
                <a:solidFill>
                  <a:schemeClr val="accent2"/>
                </a:solidFill>
                <a:latin typeface="Century Gothic" pitchFamily="34" charset="0"/>
              </a:rPr>
              <a:t>ΕΝΝΟΙΑ</a:t>
            </a:r>
            <a:r>
              <a:rPr lang="el-GR" sz="2000">
                <a:latin typeface="Comic Sans MS" pitchFamily="66" charset="0"/>
              </a:rPr>
              <a:t> </a:t>
            </a:r>
            <a:endParaRPr lang="el-GR">
              <a:latin typeface="Comic Sans MS" pitchFamily="66" charset="0"/>
            </a:endParaRPr>
          </a:p>
        </p:txBody>
      </p:sp>
      <p:sp>
        <p:nvSpPr>
          <p:cNvPr id="4100" name="Rectangle 4"/>
          <p:cNvSpPr>
            <a:spLocks noChangeArrowheads="1"/>
          </p:cNvSpPr>
          <p:nvPr/>
        </p:nvSpPr>
        <p:spPr bwMode="auto">
          <a:xfrm>
            <a:off x="0" y="692150"/>
            <a:ext cx="8893175" cy="915988"/>
          </a:xfrm>
          <a:prstGeom prst="rect">
            <a:avLst/>
          </a:prstGeom>
          <a:noFill/>
          <a:ln w="9525">
            <a:noFill/>
            <a:miter lim="800000"/>
            <a:headEnd/>
            <a:tailEnd/>
          </a:ln>
        </p:spPr>
        <p:txBody>
          <a:bodyPr>
            <a:spAutoFit/>
          </a:bodyPr>
          <a:lstStyle/>
          <a:p>
            <a:r>
              <a:rPr lang="el-GR">
                <a:latin typeface="Comic Sans MS" pitchFamily="66" charset="0"/>
              </a:rPr>
              <a:t>Στη Ζαγορά του Πηλίου, μήνας Σεπτέμβριος και το μήλο, έχει φθάσει στην εποχή της ωριμότητας. Σε κάποια στιγμή αποσπάται από κλαδί και σε  ελάχιστο χρόνο κάνει το γνωστό ταξίδι προς το έδαφος . </a:t>
            </a:r>
          </a:p>
        </p:txBody>
      </p:sp>
      <p:sp>
        <p:nvSpPr>
          <p:cNvPr id="4101" name="Rectangle 5"/>
          <p:cNvSpPr>
            <a:spLocks noChangeArrowheads="1"/>
          </p:cNvSpPr>
          <p:nvPr/>
        </p:nvSpPr>
        <p:spPr bwMode="auto">
          <a:xfrm>
            <a:off x="2268538" y="1628775"/>
            <a:ext cx="6480175" cy="1465263"/>
          </a:xfrm>
          <a:prstGeom prst="rect">
            <a:avLst/>
          </a:prstGeom>
          <a:noFill/>
          <a:ln w="9525">
            <a:noFill/>
            <a:miter lim="800000"/>
            <a:headEnd/>
            <a:tailEnd/>
          </a:ln>
          <a:effectLst/>
        </p:spPr>
        <p:txBody>
          <a:bodyPr>
            <a:spAutoFit/>
          </a:bodyPr>
          <a:lstStyle/>
          <a:p>
            <a:pPr fontAlgn="auto">
              <a:spcBef>
                <a:spcPts val="0"/>
              </a:spcBef>
              <a:spcAft>
                <a:spcPts val="0"/>
              </a:spcAft>
              <a:defRPr/>
            </a:pPr>
            <a:r>
              <a:rPr lang="el-GR" dirty="0">
                <a:latin typeface="Comic Sans MS" pitchFamily="66" charset="0"/>
              </a:rPr>
              <a:t>Η κίνηση του είναι ένα </a:t>
            </a:r>
            <a:r>
              <a:rPr lang="el-GR" b="1" dirty="0">
                <a:solidFill>
                  <a:schemeClr val="accent2"/>
                </a:solidFill>
                <a:latin typeface="Comic Sans MS" pitchFamily="66" charset="0"/>
              </a:rPr>
              <a:t>ΦΑΙΝΟΜΕΝΟ</a:t>
            </a:r>
            <a:r>
              <a:rPr lang="el-GR" dirty="0">
                <a:latin typeface="Comic Sans MS" pitchFamily="66" charset="0"/>
              </a:rPr>
              <a:t>. Η αρχική ταχύτητα του μήλου είναι μηδέν  και κατά το σύντομο ταξίδι του η τιμή της συνεχώς αυξάνεται. </a:t>
            </a:r>
          </a:p>
          <a:p>
            <a:pPr fontAlgn="auto">
              <a:spcBef>
                <a:spcPts val="0"/>
              </a:spcBef>
              <a:spcAft>
                <a:spcPts val="0"/>
              </a:spcAft>
              <a:defRPr/>
            </a:pPr>
            <a:r>
              <a:rPr lang="el-GR" dirty="0">
                <a:latin typeface="Comic Sans MS" pitchFamily="66" charset="0"/>
              </a:rPr>
              <a:t>Το</a:t>
            </a:r>
            <a:r>
              <a:rPr lang="el-GR" b="1" dirty="0">
                <a:solidFill>
                  <a:schemeClr val="accent2"/>
                </a:solidFill>
                <a:latin typeface="Comic Sans MS" pitchFamily="66" charset="0"/>
              </a:rPr>
              <a:t> ΦΑΙΝΟΜΕΝΟ </a:t>
            </a:r>
            <a:r>
              <a:rPr lang="el-GR" dirty="0">
                <a:latin typeface="Comic Sans MS" pitchFamily="66" charset="0"/>
              </a:rPr>
              <a:t>είναι </a:t>
            </a:r>
            <a:r>
              <a:rPr lang="el-GR" b="1" dirty="0">
                <a:solidFill>
                  <a:schemeClr val="accent2"/>
                </a:solidFill>
                <a:latin typeface="Comic Sans MS" pitchFamily="66" charset="0"/>
              </a:rPr>
              <a:t>ΚΙΝΗΣΗ ΜΕΤΑΒΑΛΛΟΜΕΝΗ </a:t>
            </a:r>
            <a:r>
              <a:rPr lang="el-GR" dirty="0">
                <a:latin typeface="Comic Sans MS" pitchFamily="66" charset="0"/>
              </a:rPr>
              <a:t>και η σκέψη καταφεύγει στην </a:t>
            </a:r>
            <a:r>
              <a:rPr lang="el-GR" b="1" dirty="0">
                <a:solidFill>
                  <a:schemeClr val="accent2"/>
                </a:solidFill>
                <a:latin typeface="Comic Sans MS" pitchFamily="66" charset="0"/>
              </a:rPr>
              <a:t>ΕΝΝΟΙΑ</a:t>
            </a:r>
            <a:r>
              <a:rPr lang="el-GR" dirty="0">
                <a:latin typeface="Comic Sans MS" pitchFamily="66" charset="0"/>
              </a:rPr>
              <a:t> </a:t>
            </a:r>
            <a:r>
              <a:rPr lang="en-US" dirty="0">
                <a:latin typeface="Comic Sans MS" pitchFamily="66" charset="0"/>
              </a:rPr>
              <a:t> </a:t>
            </a:r>
            <a:r>
              <a:rPr lang="el-GR" b="1" i="1" dirty="0">
                <a:solidFill>
                  <a:schemeClr val="tx1">
                    <a:lumMod val="75000"/>
                    <a:lumOff val="25000"/>
                  </a:schemeClr>
                </a:solidFill>
                <a:latin typeface="Century Gothic" pitchFamily="34" charset="0"/>
              </a:rPr>
              <a:t>ΔΥΝΑΜΗ</a:t>
            </a:r>
            <a:r>
              <a:rPr lang="el-GR" dirty="0">
                <a:latin typeface="Comic Sans MS" pitchFamily="66" charset="0"/>
              </a:rPr>
              <a:t>. </a:t>
            </a:r>
          </a:p>
        </p:txBody>
      </p:sp>
      <p:sp>
        <p:nvSpPr>
          <p:cNvPr id="4102" name="Freeform 6"/>
          <p:cNvSpPr>
            <a:spLocks/>
          </p:cNvSpPr>
          <p:nvPr/>
        </p:nvSpPr>
        <p:spPr bwMode="auto">
          <a:xfrm>
            <a:off x="684213" y="5229225"/>
            <a:ext cx="576262" cy="504825"/>
          </a:xfrm>
          <a:custGeom>
            <a:avLst/>
            <a:gdLst>
              <a:gd name="T0" fmla="*/ 2147483647 w 1217"/>
              <a:gd name="T1" fmla="*/ 2147483647 h 968"/>
              <a:gd name="T2" fmla="*/ 2147483647 w 1217"/>
              <a:gd name="T3" fmla="*/ 2147483647 h 968"/>
              <a:gd name="T4" fmla="*/ 2147483647 w 1217"/>
              <a:gd name="T5" fmla="*/ 2147483647 h 968"/>
              <a:gd name="T6" fmla="*/ 2147483647 w 1217"/>
              <a:gd name="T7" fmla="*/ 2147483647 h 968"/>
              <a:gd name="T8" fmla="*/ 2147483647 w 1217"/>
              <a:gd name="T9" fmla="*/ 2147483647 h 968"/>
              <a:gd name="T10" fmla="*/ 2147483647 w 1217"/>
              <a:gd name="T11" fmla="*/ 2147483647 h 968"/>
              <a:gd name="T12" fmla="*/ 2147483647 w 1217"/>
              <a:gd name="T13" fmla="*/ 2147483647 h 968"/>
              <a:gd name="T14" fmla="*/ 2147483647 w 1217"/>
              <a:gd name="T15" fmla="*/ 2147483647 h 968"/>
              <a:gd name="T16" fmla="*/ 2147483647 w 1217"/>
              <a:gd name="T17" fmla="*/ 2147483647 h 968"/>
              <a:gd name="T18" fmla="*/ 2147483647 w 1217"/>
              <a:gd name="T19" fmla="*/ 2147483647 h 968"/>
              <a:gd name="T20" fmla="*/ 2147483647 w 1217"/>
              <a:gd name="T21" fmla="*/ 2147483647 h 968"/>
              <a:gd name="T22" fmla="*/ 2147483647 w 1217"/>
              <a:gd name="T23" fmla="*/ 2147483647 h 968"/>
              <a:gd name="T24" fmla="*/ 2147483647 w 1217"/>
              <a:gd name="T25" fmla="*/ 2147483647 h 9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7"/>
              <a:gd name="T40" fmla="*/ 0 h 968"/>
              <a:gd name="T41" fmla="*/ 1217 w 1217"/>
              <a:gd name="T42" fmla="*/ 968 h 9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7" h="968">
                <a:moveTo>
                  <a:pt x="647" y="103"/>
                </a:moveTo>
                <a:cubicBezTo>
                  <a:pt x="540" y="101"/>
                  <a:pt x="350" y="0"/>
                  <a:pt x="247" y="11"/>
                </a:cubicBezTo>
                <a:cubicBezTo>
                  <a:pt x="144" y="22"/>
                  <a:pt x="60" y="76"/>
                  <a:pt x="30" y="171"/>
                </a:cubicBezTo>
                <a:cubicBezTo>
                  <a:pt x="0" y="266"/>
                  <a:pt x="26" y="457"/>
                  <a:pt x="64" y="583"/>
                </a:cubicBezTo>
                <a:cubicBezTo>
                  <a:pt x="102" y="709"/>
                  <a:pt x="173" y="884"/>
                  <a:pt x="259" y="926"/>
                </a:cubicBezTo>
                <a:cubicBezTo>
                  <a:pt x="345" y="968"/>
                  <a:pt x="499" y="847"/>
                  <a:pt x="579" y="834"/>
                </a:cubicBezTo>
                <a:cubicBezTo>
                  <a:pt x="659" y="821"/>
                  <a:pt x="690" y="835"/>
                  <a:pt x="739" y="846"/>
                </a:cubicBezTo>
                <a:cubicBezTo>
                  <a:pt x="788" y="857"/>
                  <a:pt x="829" y="907"/>
                  <a:pt x="876" y="903"/>
                </a:cubicBezTo>
                <a:cubicBezTo>
                  <a:pt x="923" y="899"/>
                  <a:pt x="978" y="893"/>
                  <a:pt x="1024" y="823"/>
                </a:cubicBezTo>
                <a:cubicBezTo>
                  <a:pt x="1070" y="753"/>
                  <a:pt x="1125" y="596"/>
                  <a:pt x="1150" y="480"/>
                </a:cubicBezTo>
                <a:cubicBezTo>
                  <a:pt x="1175" y="364"/>
                  <a:pt x="1217" y="202"/>
                  <a:pt x="1173" y="126"/>
                </a:cubicBezTo>
                <a:cubicBezTo>
                  <a:pt x="1129" y="50"/>
                  <a:pt x="975" y="21"/>
                  <a:pt x="887" y="23"/>
                </a:cubicBezTo>
                <a:cubicBezTo>
                  <a:pt x="799" y="25"/>
                  <a:pt x="754" y="105"/>
                  <a:pt x="647" y="103"/>
                </a:cubicBezTo>
                <a:close/>
              </a:path>
            </a:pathLst>
          </a:custGeom>
          <a:solidFill>
            <a:srgbClr val="C90000"/>
          </a:solidFill>
          <a:ln w="9525">
            <a:solidFill>
              <a:schemeClr val="tx1"/>
            </a:solidFill>
            <a:round/>
            <a:headEnd/>
            <a:tailEnd/>
          </a:ln>
        </p:spPr>
        <p:txBody>
          <a:bodyPr wrap="none" anchor="ctr"/>
          <a:lstStyle/>
          <a:p>
            <a:endParaRPr lang="el-GR"/>
          </a:p>
        </p:txBody>
      </p:sp>
      <p:sp>
        <p:nvSpPr>
          <p:cNvPr id="4103" name="AutoShape 7"/>
          <p:cNvSpPr>
            <a:spLocks noChangeArrowheads="1"/>
          </p:cNvSpPr>
          <p:nvPr/>
        </p:nvSpPr>
        <p:spPr bwMode="auto">
          <a:xfrm>
            <a:off x="755650" y="5661025"/>
            <a:ext cx="431800" cy="647700"/>
          </a:xfrm>
          <a:prstGeom prst="downArrow">
            <a:avLst>
              <a:gd name="adj1" fmla="val 50000"/>
              <a:gd name="adj2" fmla="val 37500"/>
            </a:avLst>
          </a:prstGeom>
          <a:solidFill>
            <a:schemeClr val="bg2"/>
          </a:solidFill>
          <a:ln w="9525">
            <a:solidFill>
              <a:schemeClr val="tx1"/>
            </a:solidFill>
            <a:miter lim="800000"/>
            <a:headEnd/>
            <a:tailEnd/>
          </a:ln>
        </p:spPr>
        <p:txBody>
          <a:bodyPr wrap="none" anchor="ctr"/>
          <a:lstStyle/>
          <a:p>
            <a:endParaRPr lang="el-GR">
              <a:latin typeface="Calibri" pitchFamily="34" charset="0"/>
            </a:endParaRPr>
          </a:p>
        </p:txBody>
      </p:sp>
      <p:sp>
        <p:nvSpPr>
          <p:cNvPr id="4104" name="Rectangle 8"/>
          <p:cNvSpPr>
            <a:spLocks noChangeArrowheads="1"/>
          </p:cNvSpPr>
          <p:nvPr/>
        </p:nvSpPr>
        <p:spPr bwMode="auto">
          <a:xfrm>
            <a:off x="2124075" y="3068638"/>
            <a:ext cx="7019925" cy="915987"/>
          </a:xfrm>
          <a:prstGeom prst="rect">
            <a:avLst/>
          </a:prstGeom>
          <a:noFill/>
          <a:ln w="9525">
            <a:noFill/>
            <a:miter lim="800000"/>
            <a:headEnd/>
            <a:tailEnd/>
          </a:ln>
        </p:spPr>
        <p:txBody>
          <a:bodyPr>
            <a:spAutoFit/>
          </a:bodyPr>
          <a:lstStyle/>
          <a:p>
            <a:r>
              <a:rPr lang="el-GR">
                <a:latin typeface="Comic Sans MS" pitchFamily="66" charset="0"/>
              </a:rPr>
              <a:t>Πρέπει να αποδεχτούμε ότι στο μήλο ασκείται δύναμη και μάλιστα με κατεύθυνση προς το έδαφος. Από που ασκείται όμως η δύναμη αυτή αφού κανείς δεν αγγίζει το μήλο κατά το σύντομο ταξίδι του ;  </a:t>
            </a:r>
          </a:p>
        </p:txBody>
      </p:sp>
      <p:pic>
        <p:nvPicPr>
          <p:cNvPr id="4105" name="Picture 9" descr="Oberstufentheather.jpg"/>
          <p:cNvPicPr>
            <a:picLocks noChangeAspect="1" noChangeArrowheads="1"/>
          </p:cNvPicPr>
          <p:nvPr/>
        </p:nvPicPr>
        <p:blipFill>
          <a:blip r:embed="rId3" cstate="print">
            <a:lum bright="32000"/>
          </a:blip>
          <a:srcRect l="6047" t="24188" r="53670"/>
          <a:stretch>
            <a:fillRect/>
          </a:stretch>
        </p:blipFill>
        <p:spPr bwMode="auto">
          <a:xfrm>
            <a:off x="6227763" y="4292600"/>
            <a:ext cx="1652587" cy="2344738"/>
          </a:xfrm>
          <a:prstGeom prst="rect">
            <a:avLst/>
          </a:prstGeom>
          <a:noFill/>
          <a:ln w="9525">
            <a:solidFill>
              <a:srgbClr val="CC0000"/>
            </a:solidFill>
            <a:miter lim="800000"/>
            <a:headEnd/>
            <a:tailEnd/>
          </a:ln>
        </p:spPr>
      </p:pic>
      <p:sp>
        <p:nvSpPr>
          <p:cNvPr id="4106" name="AutoShape 10"/>
          <p:cNvSpPr>
            <a:spLocks noChangeArrowheads="1"/>
          </p:cNvSpPr>
          <p:nvPr/>
        </p:nvSpPr>
        <p:spPr bwMode="auto">
          <a:xfrm>
            <a:off x="2051050" y="4149725"/>
            <a:ext cx="3241675" cy="2519363"/>
          </a:xfrm>
          <a:prstGeom prst="cloudCallout">
            <a:avLst>
              <a:gd name="adj1" fmla="val 125412"/>
              <a:gd name="adj2" fmla="val -24500"/>
            </a:avLst>
          </a:prstGeom>
          <a:solidFill>
            <a:schemeClr val="bg1"/>
          </a:solidFill>
          <a:ln w="9525">
            <a:solidFill>
              <a:schemeClr val="tx1"/>
            </a:solidFill>
            <a:round/>
            <a:headEnd/>
            <a:tailEnd/>
          </a:ln>
        </p:spPr>
        <p:txBody>
          <a:bodyPr/>
          <a:lstStyle/>
          <a:p>
            <a:pPr algn="ctr"/>
            <a:r>
              <a:rPr lang="el-GR" b="1">
                <a:latin typeface="Arial Narrow" pitchFamily="34" charset="0"/>
              </a:rPr>
              <a:t>Θα μπορούσα  να υποθέσω ότι </a:t>
            </a:r>
          </a:p>
          <a:p>
            <a:pPr algn="ctr"/>
            <a:r>
              <a:rPr lang="el-GR" b="1">
                <a:latin typeface="Arial Narrow" pitchFamily="34" charset="0"/>
              </a:rPr>
              <a:t>καθώς το μήλο πηγαίνει προς το έδαφος « το απωθεί  </a:t>
            </a:r>
          </a:p>
          <a:p>
            <a:pPr algn="ctr"/>
            <a:r>
              <a:rPr lang="el-GR" b="1">
                <a:latin typeface="Arial Narrow" pitchFamily="34" charset="0"/>
              </a:rPr>
              <a:t>ο </a:t>
            </a:r>
            <a:r>
              <a:rPr lang="en-US" b="1">
                <a:latin typeface="Arial Narrow" pitchFamily="34" charset="0"/>
              </a:rPr>
              <a:t>OY</a:t>
            </a:r>
            <a:r>
              <a:rPr lang="el-GR" b="1">
                <a:latin typeface="Arial Narrow" pitchFamily="34" charset="0"/>
              </a:rPr>
              <a:t>ΡΑΝΟΣ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1000"/>
                                        <p:tgtEl>
                                          <p:spTgt spid="4099"/>
                                        </p:tgtEl>
                                      </p:cBhvr>
                                    </p:animEffect>
                                    <p:anim calcmode="lin" valueType="num">
                                      <p:cBhvr>
                                        <p:cTn id="8" dur="1000" fill="hold"/>
                                        <p:tgtEl>
                                          <p:spTgt spid="4099"/>
                                        </p:tgtEl>
                                        <p:attrNameLst>
                                          <p:attrName>ppt_x</p:attrName>
                                        </p:attrNameLst>
                                      </p:cBhvr>
                                      <p:tavLst>
                                        <p:tav tm="0">
                                          <p:val>
                                            <p:strVal val="#ppt_x"/>
                                          </p:val>
                                        </p:tav>
                                        <p:tav tm="100000">
                                          <p:val>
                                            <p:strVal val="#ppt_x"/>
                                          </p:val>
                                        </p:tav>
                                      </p:tavLst>
                                    </p:anim>
                                    <p:anim calcmode="lin" valueType="num">
                                      <p:cBhvr>
                                        <p:cTn id="9"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10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09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10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0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4102"/>
                                        </p:tgtEl>
                                        <p:attrNameLst>
                                          <p:attrName>style.visibility</p:attrName>
                                        </p:attrNameLst>
                                      </p:cBhvr>
                                      <p:to>
                                        <p:strVal val="visible"/>
                                      </p:to>
                                    </p:set>
                                    <p:animEffect transition="in" filter="fade">
                                      <p:cBhvr>
                                        <p:cTn id="30" dur="1000"/>
                                        <p:tgtEl>
                                          <p:spTgt spid="4102"/>
                                        </p:tgtEl>
                                      </p:cBhvr>
                                    </p:animEffect>
                                    <p:anim calcmode="lin" valueType="num">
                                      <p:cBhvr>
                                        <p:cTn id="31" dur="1000" fill="hold"/>
                                        <p:tgtEl>
                                          <p:spTgt spid="4102"/>
                                        </p:tgtEl>
                                        <p:attrNameLst>
                                          <p:attrName>ppt_x</p:attrName>
                                        </p:attrNameLst>
                                      </p:cBhvr>
                                      <p:tavLst>
                                        <p:tav tm="0">
                                          <p:val>
                                            <p:strVal val="#ppt_x"/>
                                          </p:val>
                                        </p:tav>
                                        <p:tav tm="100000">
                                          <p:val>
                                            <p:strVal val="#ppt_x"/>
                                          </p:val>
                                        </p:tav>
                                      </p:tavLst>
                                    </p:anim>
                                    <p:anim calcmode="lin" valueType="num">
                                      <p:cBhvr>
                                        <p:cTn id="32" dur="1000" fill="hold"/>
                                        <p:tgtEl>
                                          <p:spTgt spid="410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4103"/>
                                        </p:tgtEl>
                                        <p:attrNameLst>
                                          <p:attrName>style.visibility</p:attrName>
                                        </p:attrNameLst>
                                      </p:cBhvr>
                                      <p:to>
                                        <p:strVal val="visible"/>
                                      </p:to>
                                    </p:set>
                                    <p:animEffect transition="in" filter="fade">
                                      <p:cBhvr>
                                        <p:cTn id="37" dur="1000"/>
                                        <p:tgtEl>
                                          <p:spTgt spid="4103"/>
                                        </p:tgtEl>
                                      </p:cBhvr>
                                    </p:animEffect>
                                    <p:anim calcmode="lin" valueType="num">
                                      <p:cBhvr>
                                        <p:cTn id="38" dur="1000" fill="hold"/>
                                        <p:tgtEl>
                                          <p:spTgt spid="4103"/>
                                        </p:tgtEl>
                                        <p:attrNameLst>
                                          <p:attrName>ppt_x</p:attrName>
                                        </p:attrNameLst>
                                      </p:cBhvr>
                                      <p:tavLst>
                                        <p:tav tm="0">
                                          <p:val>
                                            <p:strVal val="#ppt_x"/>
                                          </p:val>
                                        </p:tav>
                                        <p:tav tm="100000">
                                          <p:val>
                                            <p:strVal val="#ppt_x"/>
                                          </p:val>
                                        </p:tav>
                                      </p:tavLst>
                                    </p:anim>
                                    <p:anim calcmode="lin" valueType="num">
                                      <p:cBhvr>
                                        <p:cTn id="39" dur="1000" fill="hold"/>
                                        <p:tgtEl>
                                          <p:spTgt spid="410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10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106"/>
                                        </p:tgtEl>
                                        <p:attrNameLst>
                                          <p:attrName>style.visibility</p:attrName>
                                        </p:attrNameLst>
                                      </p:cBhvr>
                                      <p:to>
                                        <p:strVal val="visible"/>
                                      </p:to>
                                    </p:set>
                                    <p:animEffect transition="in" filter="blinds(horizontal)">
                                      <p:cBhvr>
                                        <p:cTn id="48" dur="500"/>
                                        <p:tgtEl>
                                          <p:spTgt spid="4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100" grpId="0"/>
      <p:bldP spid="4101" grpId="0"/>
      <p:bldP spid="4102" grpId="0" animBg="1"/>
      <p:bldP spid="4103" grpId="0" animBg="1"/>
      <p:bldP spid="4104" grpId="0"/>
      <p:bldP spid="410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pple1"/>
          <p:cNvPicPr>
            <a:picLocks noChangeAspect="1" noChangeArrowheads="1"/>
          </p:cNvPicPr>
          <p:nvPr/>
        </p:nvPicPr>
        <p:blipFill>
          <a:blip r:embed="rId2" cstate="print"/>
          <a:srcRect/>
          <a:stretch>
            <a:fillRect/>
          </a:stretch>
        </p:blipFill>
        <p:spPr bwMode="auto">
          <a:xfrm>
            <a:off x="1187450" y="620713"/>
            <a:ext cx="7343775" cy="5508625"/>
          </a:xfrm>
          <a:prstGeom prst="rect">
            <a:avLst/>
          </a:prstGeom>
          <a:noFill/>
          <a:ln w="9525">
            <a:noFill/>
            <a:miter lim="800000"/>
            <a:headEnd/>
            <a:tailEnd/>
          </a:ln>
        </p:spPr>
      </p:pic>
      <p:sp>
        <p:nvSpPr>
          <p:cNvPr id="4099" name="Rectangle 3"/>
          <p:cNvSpPr>
            <a:spLocks noChangeArrowheads="1"/>
          </p:cNvSpPr>
          <p:nvPr/>
        </p:nvSpPr>
        <p:spPr bwMode="auto">
          <a:xfrm>
            <a:off x="6516688" y="2276475"/>
            <a:ext cx="1222375" cy="936625"/>
          </a:xfrm>
          <a:prstGeom prst="rect">
            <a:avLst/>
          </a:prstGeom>
          <a:solidFill>
            <a:schemeClr val="bg1"/>
          </a:solidFill>
          <a:ln w="9525">
            <a:noFill/>
            <a:miter lim="800000"/>
            <a:headEnd/>
            <a:tailEnd/>
          </a:ln>
        </p:spPr>
        <p:txBody>
          <a:bodyPr wrap="none" anchor="ctr"/>
          <a:lstStyle/>
          <a:p>
            <a:endParaRPr lang="el-GR">
              <a:latin typeface="Calibri" pitchFamily="34" charset="0"/>
            </a:endParaRPr>
          </a:p>
        </p:txBody>
      </p:sp>
      <p:sp>
        <p:nvSpPr>
          <p:cNvPr id="4100" name="Rectangle 4"/>
          <p:cNvSpPr>
            <a:spLocks noChangeArrowheads="1"/>
          </p:cNvSpPr>
          <p:nvPr/>
        </p:nvSpPr>
        <p:spPr bwMode="auto">
          <a:xfrm>
            <a:off x="1331913" y="2565400"/>
            <a:ext cx="1800225" cy="1223963"/>
          </a:xfrm>
          <a:prstGeom prst="rect">
            <a:avLst/>
          </a:prstGeom>
          <a:solidFill>
            <a:schemeClr val="bg1"/>
          </a:solidFill>
          <a:ln w="9525">
            <a:noFill/>
            <a:miter lim="800000"/>
            <a:headEnd/>
            <a:tailEnd/>
          </a:ln>
        </p:spPr>
        <p:txBody>
          <a:bodyPr wrap="none" anchor="ctr"/>
          <a:lstStyle/>
          <a:p>
            <a:endParaRPr lang="el-GR">
              <a:latin typeface="Calibri" pitchFamily="34" charset="0"/>
            </a:endParaRPr>
          </a:p>
        </p:txBody>
      </p:sp>
      <p:sp>
        <p:nvSpPr>
          <p:cNvPr id="5125" name="Rectangle 5"/>
          <p:cNvSpPr>
            <a:spLocks noChangeArrowheads="1"/>
          </p:cNvSpPr>
          <p:nvPr/>
        </p:nvSpPr>
        <p:spPr bwMode="auto">
          <a:xfrm>
            <a:off x="4859338" y="692150"/>
            <a:ext cx="3889375" cy="5329238"/>
          </a:xfrm>
          <a:prstGeom prst="rect">
            <a:avLst/>
          </a:prstGeom>
          <a:solidFill>
            <a:schemeClr val="bg1"/>
          </a:solidFill>
          <a:ln w="9525">
            <a:noFill/>
            <a:miter lim="800000"/>
            <a:headEnd/>
            <a:tailEnd/>
          </a:ln>
        </p:spPr>
        <p:txBody>
          <a:bodyPr wrap="none" anchor="ctr"/>
          <a:lstStyle/>
          <a:p>
            <a:endParaRPr lang="el-GR">
              <a:latin typeface="Calibri" pitchFamily="34" charset="0"/>
            </a:endParaRPr>
          </a:p>
        </p:txBody>
      </p:sp>
      <p:sp>
        <p:nvSpPr>
          <p:cNvPr id="4102" name="Rectangle 6"/>
          <p:cNvSpPr>
            <a:spLocks noChangeArrowheads="1"/>
          </p:cNvSpPr>
          <p:nvPr/>
        </p:nvSpPr>
        <p:spPr bwMode="auto">
          <a:xfrm>
            <a:off x="7451725" y="3141663"/>
            <a:ext cx="215900" cy="358775"/>
          </a:xfrm>
          <a:prstGeom prst="rect">
            <a:avLst/>
          </a:prstGeom>
          <a:solidFill>
            <a:schemeClr val="bg1"/>
          </a:solidFill>
          <a:ln w="9525">
            <a:noFill/>
            <a:miter lim="800000"/>
            <a:headEnd/>
            <a:tailEnd/>
          </a:ln>
        </p:spPr>
        <p:txBody>
          <a:bodyPr wrap="none" anchor="ctr"/>
          <a:lstStyle/>
          <a:p>
            <a:endParaRPr lang="el-G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50825" y="1844675"/>
            <a:ext cx="3889375" cy="1433513"/>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l-GR" b="1" dirty="0">
                <a:solidFill>
                  <a:schemeClr val="tx1">
                    <a:lumMod val="85000"/>
                    <a:lumOff val="15000"/>
                  </a:schemeClr>
                </a:solidFill>
                <a:latin typeface="Century Gothic" pitchFamily="34" charset="0"/>
              </a:rPr>
              <a:t>ήταν ο πρώτος που ισχυρίστηκε ότι τη δύναμη αυτή την ασκεί </a:t>
            </a:r>
          </a:p>
          <a:p>
            <a:pPr algn="ctr" fontAlgn="auto">
              <a:spcBef>
                <a:spcPts val="0"/>
              </a:spcBef>
              <a:spcAft>
                <a:spcPts val="0"/>
              </a:spcAft>
              <a:defRPr/>
            </a:pPr>
            <a:r>
              <a:rPr lang="el-GR" sz="2800" b="1" dirty="0">
                <a:solidFill>
                  <a:schemeClr val="tx1">
                    <a:lumMod val="85000"/>
                    <a:lumOff val="15000"/>
                  </a:schemeClr>
                </a:solidFill>
                <a:latin typeface="Century Gothic" pitchFamily="34" charset="0"/>
              </a:rPr>
              <a:t>η Γη. </a:t>
            </a:r>
          </a:p>
          <a:p>
            <a:pPr algn="ctr" fontAlgn="auto">
              <a:spcBef>
                <a:spcPts val="0"/>
              </a:spcBef>
              <a:spcAft>
                <a:spcPts val="0"/>
              </a:spcAft>
              <a:defRPr/>
            </a:pPr>
            <a:r>
              <a:rPr lang="el-GR" sz="2400" b="1" dirty="0">
                <a:solidFill>
                  <a:schemeClr val="tx1">
                    <a:lumMod val="85000"/>
                    <a:lumOff val="15000"/>
                  </a:schemeClr>
                </a:solidFill>
                <a:latin typeface="Century Gothic" pitchFamily="34" charset="0"/>
              </a:rPr>
              <a:t>Η Γη έλκει το μήλο </a:t>
            </a:r>
          </a:p>
        </p:txBody>
      </p:sp>
      <p:sp>
        <p:nvSpPr>
          <p:cNvPr id="6147" name="Rectangle 3"/>
          <p:cNvSpPr>
            <a:spLocks noChangeArrowheads="1"/>
          </p:cNvSpPr>
          <p:nvPr/>
        </p:nvSpPr>
        <p:spPr bwMode="auto">
          <a:xfrm>
            <a:off x="1547813" y="0"/>
            <a:ext cx="4032250" cy="1558925"/>
          </a:xfrm>
          <a:prstGeom prst="rect">
            <a:avLst/>
          </a:prstGeom>
          <a:noFill/>
          <a:ln w="9525">
            <a:noFill/>
            <a:miter lim="800000"/>
            <a:headEnd/>
            <a:tailEnd/>
          </a:ln>
          <a:effectLst/>
        </p:spPr>
        <p:txBody>
          <a:bodyPr>
            <a:spAutoFit/>
          </a:bodyPr>
          <a:lstStyle/>
          <a:p>
            <a:pPr fontAlgn="auto">
              <a:spcBef>
                <a:spcPts val="0"/>
              </a:spcBef>
              <a:spcAft>
                <a:spcPts val="0"/>
              </a:spcAft>
              <a:defRPr/>
            </a:pPr>
            <a:r>
              <a:rPr lang="el-GR" sz="1600" b="1" dirty="0">
                <a:solidFill>
                  <a:schemeClr val="tx1">
                    <a:lumMod val="85000"/>
                    <a:lumOff val="15000"/>
                  </a:schemeClr>
                </a:solidFill>
                <a:latin typeface="Century Gothic" pitchFamily="34" charset="0"/>
              </a:rPr>
              <a:t>Ανεξάρτητα από το εάν παρατήρησε κάτι ανάλογο  σε  μηλιά της Αγγλίας – όπως υποστηρίζεται από την παράδοση χωρίς να έχει ιστορικά τεκμηριωθεί – ο  Νεύτων έδωσε</a:t>
            </a:r>
          </a:p>
          <a:p>
            <a:pPr fontAlgn="auto">
              <a:spcBef>
                <a:spcPts val="0"/>
              </a:spcBef>
              <a:spcAft>
                <a:spcPts val="0"/>
              </a:spcAft>
              <a:defRPr/>
            </a:pPr>
            <a:r>
              <a:rPr lang="el-GR" sz="1600" b="1" dirty="0">
                <a:solidFill>
                  <a:schemeClr val="tx1">
                    <a:lumMod val="85000"/>
                    <a:lumOff val="15000"/>
                  </a:schemeClr>
                </a:solidFill>
                <a:latin typeface="Century Gothic" pitchFamily="34" charset="0"/>
              </a:rPr>
              <a:t> πρώτος μια παράξενη απάντηση . </a:t>
            </a:r>
          </a:p>
        </p:txBody>
      </p:sp>
      <p:pic>
        <p:nvPicPr>
          <p:cNvPr id="6148" name="Picture 4" descr="ωωω1α"/>
          <p:cNvPicPr>
            <a:picLocks noChangeAspect="1" noChangeArrowheads="1"/>
          </p:cNvPicPr>
          <p:nvPr/>
        </p:nvPicPr>
        <p:blipFill>
          <a:blip r:embed="rId2" cstate="print"/>
          <a:srcRect/>
          <a:stretch>
            <a:fillRect/>
          </a:stretch>
        </p:blipFill>
        <p:spPr bwMode="auto">
          <a:xfrm>
            <a:off x="323850" y="260350"/>
            <a:ext cx="1133475" cy="1223963"/>
          </a:xfrm>
          <a:prstGeom prst="rect">
            <a:avLst/>
          </a:prstGeom>
          <a:noFill/>
          <a:ln w="9525">
            <a:solidFill>
              <a:schemeClr val="bg2"/>
            </a:solidFill>
            <a:miter lim="800000"/>
            <a:headEnd/>
            <a:tailEnd/>
          </a:ln>
        </p:spPr>
      </p:pic>
      <p:pic>
        <p:nvPicPr>
          <p:cNvPr id="5125" name="Picture 5" descr="ωωω42"/>
          <p:cNvPicPr>
            <a:picLocks noChangeAspect="1" noChangeArrowheads="1"/>
          </p:cNvPicPr>
          <p:nvPr/>
        </p:nvPicPr>
        <p:blipFill>
          <a:blip r:embed="rId3" cstate="print"/>
          <a:srcRect/>
          <a:stretch>
            <a:fillRect/>
          </a:stretch>
        </p:blipFill>
        <p:spPr bwMode="auto">
          <a:xfrm>
            <a:off x="4572000" y="2611438"/>
            <a:ext cx="4176713" cy="4140200"/>
          </a:xfrm>
          <a:prstGeom prst="rect">
            <a:avLst/>
          </a:prstGeom>
          <a:noFill/>
          <a:ln w="9525">
            <a:noFill/>
            <a:miter lim="800000"/>
            <a:headEnd/>
            <a:tailEnd/>
          </a:ln>
        </p:spPr>
      </p:pic>
      <p:pic>
        <p:nvPicPr>
          <p:cNvPr id="6150" name="Picture 6" descr="Oberstufentheather.jpg"/>
          <p:cNvPicPr>
            <a:picLocks noChangeAspect="1" noChangeArrowheads="1"/>
          </p:cNvPicPr>
          <p:nvPr/>
        </p:nvPicPr>
        <p:blipFill>
          <a:blip r:embed="rId4" cstate="print">
            <a:lum bright="44000"/>
          </a:blip>
          <a:srcRect l="12851" t="21165" r="46866" b="12094"/>
          <a:stretch>
            <a:fillRect/>
          </a:stretch>
        </p:blipFill>
        <p:spPr bwMode="auto">
          <a:xfrm>
            <a:off x="5292725" y="908050"/>
            <a:ext cx="1211263" cy="1512888"/>
          </a:xfrm>
          <a:prstGeom prst="rect">
            <a:avLst/>
          </a:prstGeom>
          <a:noFill/>
          <a:ln w="9525">
            <a:solidFill>
              <a:schemeClr val="bg2"/>
            </a:solidFill>
            <a:miter lim="800000"/>
            <a:headEnd/>
            <a:tailEnd/>
          </a:ln>
        </p:spPr>
      </p:pic>
      <p:sp>
        <p:nvSpPr>
          <p:cNvPr id="6151" name="Rectangle 7"/>
          <p:cNvSpPr>
            <a:spLocks noChangeArrowheads="1"/>
          </p:cNvSpPr>
          <p:nvPr/>
        </p:nvSpPr>
        <p:spPr bwMode="auto">
          <a:xfrm>
            <a:off x="6300788" y="260350"/>
            <a:ext cx="2519362" cy="641350"/>
          </a:xfrm>
          <a:prstGeom prst="rect">
            <a:avLst/>
          </a:prstGeom>
          <a:noFill/>
          <a:ln w="9525">
            <a:noFill/>
            <a:miter lim="800000"/>
            <a:headEnd/>
            <a:tailEnd/>
          </a:ln>
        </p:spPr>
        <p:txBody>
          <a:bodyPr>
            <a:spAutoFit/>
          </a:bodyPr>
          <a:lstStyle/>
          <a:p>
            <a:r>
              <a:rPr lang="el-GR">
                <a:latin typeface="Comic Sans MS" pitchFamily="66" charset="0"/>
              </a:rPr>
              <a:t>Ποια  γη ;  το έδαφος </a:t>
            </a:r>
          </a:p>
          <a:p>
            <a:r>
              <a:rPr lang="el-GR">
                <a:latin typeface="Comic Sans MS" pitchFamily="66" charset="0"/>
              </a:rPr>
              <a:t>κάτω από τη μηλιά ; </a:t>
            </a:r>
            <a:endParaRPr lang="el-GR" u="sng">
              <a:latin typeface="Comic Sans MS" pitchFamily="66" charset="0"/>
            </a:endParaRPr>
          </a:p>
        </p:txBody>
      </p:sp>
      <p:pic>
        <p:nvPicPr>
          <p:cNvPr id="6152" name="Picture 8" descr="MNPTNG01"/>
          <p:cNvPicPr>
            <a:picLocks noChangeAspect="1" noChangeArrowheads="1"/>
          </p:cNvPicPr>
          <p:nvPr/>
        </p:nvPicPr>
        <p:blipFill>
          <a:blip r:embed="rId5" cstate="print"/>
          <a:srcRect/>
          <a:stretch>
            <a:fillRect/>
          </a:stretch>
        </p:blipFill>
        <p:spPr bwMode="auto">
          <a:xfrm flipH="1">
            <a:off x="250825" y="3500438"/>
            <a:ext cx="863600" cy="1079500"/>
          </a:xfrm>
          <a:prstGeom prst="rect">
            <a:avLst/>
          </a:prstGeom>
          <a:noFill/>
          <a:ln w="9525">
            <a:noFill/>
            <a:miter lim="800000"/>
            <a:headEnd/>
            <a:tailEnd/>
          </a:ln>
        </p:spPr>
      </p:pic>
      <p:sp>
        <p:nvSpPr>
          <p:cNvPr id="6153" name="Rectangle 9"/>
          <p:cNvSpPr>
            <a:spLocks noChangeArrowheads="1"/>
          </p:cNvSpPr>
          <p:nvPr/>
        </p:nvSpPr>
        <p:spPr bwMode="auto">
          <a:xfrm>
            <a:off x="1187450" y="3357563"/>
            <a:ext cx="2160588" cy="1476375"/>
          </a:xfrm>
          <a:prstGeom prst="rect">
            <a:avLst/>
          </a:prstGeom>
          <a:noFill/>
          <a:ln w="9525">
            <a:noFill/>
            <a:miter lim="800000"/>
            <a:headEnd/>
            <a:tailEnd/>
          </a:ln>
        </p:spPr>
        <p:txBody>
          <a:bodyPr>
            <a:spAutoFit/>
          </a:bodyPr>
          <a:lstStyle/>
          <a:p>
            <a:r>
              <a:rPr lang="el-GR" b="1">
                <a:latin typeface="Century Gothic" pitchFamily="34" charset="0"/>
              </a:rPr>
              <a:t>Ισχυρίστηκε ότι τη δύναμη στο μήλο την ασκεί ΟΛΟΚΛΗΡΟΣ Ο ΠΛΑΝΗΤΗΣ Γη</a:t>
            </a:r>
            <a:endParaRPr lang="el-GR" b="1" u="sng">
              <a:latin typeface="Century Gothic" pitchFamily="34" charset="0"/>
            </a:endParaRPr>
          </a:p>
        </p:txBody>
      </p:sp>
      <p:sp>
        <p:nvSpPr>
          <p:cNvPr id="6154" name="Rectangle 10"/>
          <p:cNvSpPr>
            <a:spLocks noChangeArrowheads="1"/>
          </p:cNvSpPr>
          <p:nvPr/>
        </p:nvSpPr>
        <p:spPr bwMode="auto">
          <a:xfrm>
            <a:off x="6659563" y="908050"/>
            <a:ext cx="2484437" cy="1465263"/>
          </a:xfrm>
          <a:prstGeom prst="rect">
            <a:avLst/>
          </a:prstGeom>
          <a:noFill/>
          <a:ln w="9525">
            <a:noFill/>
            <a:miter lim="800000"/>
            <a:headEnd/>
            <a:tailEnd/>
          </a:ln>
        </p:spPr>
        <p:txBody>
          <a:bodyPr>
            <a:spAutoFit/>
          </a:bodyPr>
          <a:lstStyle/>
          <a:p>
            <a:r>
              <a:rPr lang="el-GR">
                <a:latin typeface="Comic Sans MS" pitchFamily="66" charset="0"/>
              </a:rPr>
              <a:t>ΟΛΟΚΛΗΡΟΣ Ο ΠΛΑΝΗΤΗΣ Γη ενδιαφέρεται για τα μηλαράκι της Ζαγοράς και του ασκεί δύναμη; </a:t>
            </a:r>
            <a:endParaRPr lang="el-GR" u="sng">
              <a:latin typeface="Comic Sans MS" pitchFamily="66" charset="0"/>
            </a:endParaRPr>
          </a:p>
        </p:txBody>
      </p:sp>
      <p:sp>
        <p:nvSpPr>
          <p:cNvPr id="6155" name="Rectangle 11"/>
          <p:cNvSpPr>
            <a:spLocks noChangeArrowheads="1"/>
          </p:cNvSpPr>
          <p:nvPr/>
        </p:nvSpPr>
        <p:spPr bwMode="auto">
          <a:xfrm>
            <a:off x="323850" y="4868863"/>
            <a:ext cx="3743325" cy="1754187"/>
          </a:xfrm>
          <a:prstGeom prst="rect">
            <a:avLst/>
          </a:prstGeom>
          <a:noFill/>
          <a:ln w="9525">
            <a:noFill/>
            <a:miter lim="800000"/>
            <a:headEnd/>
            <a:tailEnd/>
          </a:ln>
        </p:spPr>
        <p:txBody>
          <a:bodyPr>
            <a:spAutoFit/>
          </a:bodyPr>
          <a:lstStyle/>
          <a:p>
            <a:r>
              <a:rPr lang="el-GR" b="1">
                <a:latin typeface="Century Gothic" pitchFamily="34" charset="0"/>
              </a:rPr>
              <a:t>Ακριβώς αυτό.  Ο πλανήτης Γη ασκεί δύναμη σε κάθε μηλαράκι είτε της Αγγλίας είτε της Ζαγοράς αλλά και σε ΚΑΘΕ ΣΩΜΑ . </a:t>
            </a:r>
          </a:p>
          <a:p>
            <a:r>
              <a:rPr lang="el-GR" b="1" u="sng">
                <a:latin typeface="Century Gothic" pitchFamily="34" charset="0"/>
              </a:rPr>
              <a:t>Είναι η δύναμη ΒΑΡΟΣ</a:t>
            </a:r>
          </a:p>
        </p:txBody>
      </p:sp>
      <p:sp>
        <p:nvSpPr>
          <p:cNvPr id="6156" name="AutoShape 12"/>
          <p:cNvSpPr>
            <a:spLocks noChangeArrowheads="1"/>
          </p:cNvSpPr>
          <p:nvPr/>
        </p:nvSpPr>
        <p:spPr bwMode="auto">
          <a:xfrm rot="-2479156">
            <a:off x="5364163" y="2997200"/>
            <a:ext cx="215900" cy="360363"/>
          </a:xfrm>
          <a:prstGeom prst="downArrow">
            <a:avLst>
              <a:gd name="adj1" fmla="val 50000"/>
              <a:gd name="adj2" fmla="val 41728"/>
            </a:avLst>
          </a:prstGeom>
          <a:gradFill rotWithShape="1">
            <a:gsLst>
              <a:gs pos="0">
                <a:srgbClr val="48C907"/>
              </a:gs>
              <a:gs pos="100000">
                <a:srgbClr val="000000"/>
              </a:gs>
            </a:gsLst>
            <a:lin ang="5400000" scaled="1"/>
          </a:gradFill>
          <a:ln w="9525">
            <a:solidFill>
              <a:schemeClr val="bg1"/>
            </a:solidFill>
            <a:miter lim="800000"/>
            <a:headEnd/>
            <a:tailEnd/>
          </a:ln>
        </p:spPr>
        <p:txBody>
          <a:bodyPr wrap="none" anchor="ctr"/>
          <a:lstStyle/>
          <a:p>
            <a:endParaRPr lang="el-GR">
              <a:latin typeface="Calibri" pitchFamily="34" charset="0"/>
            </a:endParaRPr>
          </a:p>
        </p:txBody>
      </p:sp>
      <p:sp>
        <p:nvSpPr>
          <p:cNvPr id="5133" name="Oval 13"/>
          <p:cNvSpPr>
            <a:spLocks noChangeArrowheads="1"/>
          </p:cNvSpPr>
          <p:nvPr/>
        </p:nvSpPr>
        <p:spPr bwMode="auto">
          <a:xfrm>
            <a:off x="5148263" y="2852738"/>
            <a:ext cx="287337" cy="215900"/>
          </a:xfrm>
          <a:prstGeom prst="ellipse">
            <a:avLst/>
          </a:prstGeom>
          <a:gradFill rotWithShape="1">
            <a:gsLst>
              <a:gs pos="0">
                <a:srgbClr val="D02C53"/>
              </a:gs>
              <a:gs pos="100000">
                <a:srgbClr val="336600"/>
              </a:gs>
            </a:gsLst>
            <a:lin ang="5400000" scaled="1"/>
          </a:gradFill>
          <a:ln w="9525">
            <a:solidFill>
              <a:schemeClr val="tx1"/>
            </a:solidFill>
            <a:round/>
            <a:headEnd/>
            <a:tailEnd/>
          </a:ln>
        </p:spPr>
        <p:txBody>
          <a:bodyPr wrap="none" anchor="ctr"/>
          <a:lstStyle/>
          <a:p>
            <a:endParaRPr lang="el-GR">
              <a:latin typeface="Calibri" pitchFamily="34" charset="0"/>
            </a:endParaRPr>
          </a:p>
        </p:txBody>
      </p:sp>
      <p:sp>
        <p:nvSpPr>
          <p:cNvPr id="6158" name="Rectangle 14"/>
          <p:cNvSpPr>
            <a:spLocks noChangeArrowheads="1"/>
          </p:cNvSpPr>
          <p:nvPr/>
        </p:nvSpPr>
        <p:spPr bwMode="auto">
          <a:xfrm>
            <a:off x="3924300" y="2492375"/>
            <a:ext cx="5219700" cy="4365625"/>
          </a:xfrm>
          <a:prstGeom prst="rect">
            <a:avLst/>
          </a:prstGeom>
          <a:solidFill>
            <a:schemeClr val="bg1"/>
          </a:solidFill>
          <a:ln w="9525">
            <a:noFill/>
            <a:miter lim="800000"/>
            <a:headEnd/>
            <a:tailEnd/>
          </a:ln>
        </p:spPr>
        <p:txBody>
          <a:bodyPr wrap="none" anchor="ctr"/>
          <a:lstStyle/>
          <a:p>
            <a:endParaRPr lang="el-G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anim calcmode="lin" valueType="num">
                                      <p:cBhvr>
                                        <p:cTn id="11" dur="500" fill="hold"/>
                                        <p:tgtEl>
                                          <p:spTgt spid="6148"/>
                                        </p:tgtEl>
                                        <p:attrNameLst>
                                          <p:attrName>ppt_w</p:attrName>
                                        </p:attrNameLst>
                                      </p:cBhvr>
                                      <p:tavLst>
                                        <p:tav tm="0">
                                          <p:val>
                                            <p:fltVal val="0"/>
                                          </p:val>
                                        </p:tav>
                                        <p:tav tm="100000">
                                          <p:val>
                                            <p:strVal val="#ppt_w"/>
                                          </p:val>
                                        </p:tav>
                                      </p:tavLst>
                                    </p:anim>
                                    <p:anim calcmode="lin" valueType="num">
                                      <p:cBhvr>
                                        <p:cTn id="12" dur="500" fill="hold"/>
                                        <p:tgtEl>
                                          <p:spTgt spid="6148"/>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blinds(horizontal)">
                                      <p:cBhvr>
                                        <p:cTn id="17" dur="500"/>
                                        <p:tgtEl>
                                          <p:spTgt spid="614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15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151"/>
                                        </p:tgtEl>
                                        <p:attrNameLst>
                                          <p:attrName>style.visibility</p:attrName>
                                        </p:attrNameLst>
                                      </p:cBhvr>
                                      <p:to>
                                        <p:strVal val="visible"/>
                                      </p:to>
                                    </p:set>
                                    <p:animEffect transition="in" filter="blinds(horizontal)">
                                      <p:cBhvr>
                                        <p:cTn id="26" dur="500"/>
                                        <p:tgtEl>
                                          <p:spTgt spid="6151"/>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6153"/>
                                        </p:tgtEl>
                                        <p:attrNameLst>
                                          <p:attrName>style.visibility</p:attrName>
                                        </p:attrNameLst>
                                      </p:cBhvr>
                                      <p:to>
                                        <p:strVal val="visible"/>
                                      </p:to>
                                    </p:set>
                                    <p:animEffect transition="in" filter="blinds(horizontal)">
                                      <p:cBhvr>
                                        <p:cTn id="35" dur="500"/>
                                        <p:tgtEl>
                                          <p:spTgt spid="615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6154"/>
                                        </p:tgtEl>
                                        <p:attrNameLst>
                                          <p:attrName>style.visibility</p:attrName>
                                        </p:attrNameLst>
                                      </p:cBhvr>
                                      <p:to>
                                        <p:strVal val="visible"/>
                                      </p:to>
                                    </p:set>
                                    <p:animEffect transition="in" filter="blinds(horizontal)">
                                      <p:cBhvr>
                                        <p:cTn id="40" dur="500"/>
                                        <p:tgtEl>
                                          <p:spTgt spid="615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615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6155"/>
                                        </p:tgtEl>
                                        <p:attrNameLst>
                                          <p:attrName>style.visibility</p:attrName>
                                        </p:attrNameLst>
                                      </p:cBhvr>
                                      <p:to>
                                        <p:strVal val="visible"/>
                                      </p:to>
                                    </p:set>
                                    <p:animEffect transition="in" filter="blinds(horizontal)">
                                      <p:cBhvr>
                                        <p:cTn id="49" dur="500"/>
                                        <p:tgtEl>
                                          <p:spTgt spid="6155"/>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p:bldP spid="6151" grpId="0"/>
      <p:bldP spid="6153" grpId="0"/>
      <p:bldP spid="6154" grpId="0"/>
      <p:bldP spid="6155" grpId="0"/>
      <p:bldP spid="6156" grpId="0" animBg="1"/>
      <p:bldP spid="615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g"/>
          <p:cNvPicPr>
            <a:picLocks noChangeAspect="1" noChangeArrowheads="1"/>
          </p:cNvPicPr>
          <p:nvPr/>
        </p:nvPicPr>
        <p:blipFill>
          <a:blip r:embed="rId2" cstate="print"/>
          <a:srcRect/>
          <a:stretch>
            <a:fillRect/>
          </a:stretch>
        </p:blipFill>
        <p:spPr bwMode="auto">
          <a:xfrm>
            <a:off x="3132138" y="1052513"/>
            <a:ext cx="3160712" cy="3214687"/>
          </a:xfrm>
          <a:prstGeom prst="rect">
            <a:avLst/>
          </a:prstGeom>
          <a:noFill/>
          <a:ln w="9525">
            <a:noFill/>
            <a:miter lim="800000"/>
            <a:headEnd/>
            <a:tailEnd/>
          </a:ln>
        </p:spPr>
      </p:pic>
      <p:sp>
        <p:nvSpPr>
          <p:cNvPr id="6147" name="2 - Ορθογώνιο"/>
          <p:cNvSpPr>
            <a:spLocks noChangeArrowheads="1"/>
          </p:cNvSpPr>
          <p:nvPr/>
        </p:nvSpPr>
        <p:spPr bwMode="auto">
          <a:xfrm>
            <a:off x="1979613" y="4508500"/>
            <a:ext cx="5976937" cy="1201738"/>
          </a:xfrm>
          <a:prstGeom prst="rect">
            <a:avLst/>
          </a:prstGeom>
          <a:noFill/>
          <a:ln w="9525">
            <a:noFill/>
            <a:miter lim="800000"/>
            <a:headEnd/>
            <a:tailEnd/>
          </a:ln>
        </p:spPr>
        <p:txBody>
          <a:bodyPr>
            <a:spAutoFit/>
          </a:bodyPr>
          <a:lstStyle/>
          <a:p>
            <a:r>
              <a:rPr lang="en-US" i="1"/>
              <a:t>  </a:t>
            </a:r>
            <a:r>
              <a:rPr lang="el-GR" i="1"/>
              <a:t>Το μήλο κινείται προς την επιφάνεια της γης. Η σελήνη κινείται γύρω από τη γη.</a:t>
            </a:r>
            <a:endParaRPr lang="en-US" i="1"/>
          </a:p>
          <a:p>
            <a:r>
              <a:rPr lang="el-GR" i="1"/>
              <a:t> Στο μήλο και στη σελήνη ασκούνται βαρυτικές δυνάμεις από τη γη.</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 Θέση περιεχομένου"/>
          <p:cNvSpPr>
            <a:spLocks noGrp="1"/>
          </p:cNvSpPr>
          <p:nvPr>
            <p:ph sz="half" idx="2"/>
          </p:nvPr>
        </p:nvSpPr>
        <p:spPr>
          <a:xfrm>
            <a:off x="2051050" y="981075"/>
            <a:ext cx="6635750" cy="5145088"/>
          </a:xfrm>
        </p:spPr>
        <p:txBody>
          <a:bodyPr/>
          <a:lstStyle/>
          <a:p>
            <a:r>
              <a:rPr lang="el-GR" sz="2400" smtClean="0"/>
              <a:t>Οι βαρυτικές δυνάμεις είναι πάντοτε </a:t>
            </a:r>
            <a:r>
              <a:rPr lang="el-GR" sz="2400" b="1" smtClean="0"/>
              <a:t>ελκτικές</a:t>
            </a:r>
            <a:r>
              <a:rPr lang="el-GR" sz="2400" smtClean="0"/>
              <a:t>.</a:t>
            </a:r>
          </a:p>
          <a:p>
            <a:r>
              <a:rPr lang="el-GR" sz="2400" smtClean="0"/>
              <a:t>Η διεύθυνση της βαρυτικής δύναμης σε ένα τόπο ονομάζεται </a:t>
            </a:r>
            <a:r>
              <a:rPr lang="el-GR" sz="2400" b="1" smtClean="0"/>
              <a:t>κατακόρυφος</a:t>
            </a:r>
            <a:r>
              <a:rPr lang="el-GR" sz="2400" smtClean="0"/>
              <a:t> του τόπου. Μπορούμε εύκολα να τη βρούμε με το </a:t>
            </a:r>
            <a:r>
              <a:rPr lang="el-GR" sz="2400" b="1" smtClean="0"/>
              <a:t>νήμα της στάθμης</a:t>
            </a:r>
            <a:r>
              <a:rPr lang="el-GR" sz="2400" smtClean="0"/>
              <a:t>.</a:t>
            </a:r>
          </a:p>
          <a:p>
            <a:r>
              <a:rPr lang="el-GR" sz="2400" smtClean="0"/>
              <a:t>Το βάρος ενός σώματος ελαττώνεται όσο αυξάνεται το ύψος που βρίσκεται το σώμα από την επιφάνεια του εδάφους.</a:t>
            </a:r>
          </a:p>
          <a:p>
            <a:r>
              <a:rPr lang="el-GR" sz="2400" smtClean="0"/>
              <a:t>Ένα σώμα που βρίσκεται στη σελήνη έχει βάρος που οφείλεται στη βαρυτική έλξη της σελήνης  και είναι ίσο περίπου με το 1/6 του γήινου βάρους του.</a:t>
            </a:r>
          </a:p>
        </p:txBody>
      </p:sp>
      <p:pic>
        <p:nvPicPr>
          <p:cNvPr id="7171" name="Picture 2"/>
          <p:cNvPicPr>
            <a:picLocks noGrp="1" noChangeAspect="1" noChangeArrowheads="1"/>
          </p:cNvPicPr>
          <p:nvPr>
            <p:ph sz="half" idx="1"/>
          </p:nvPr>
        </p:nvPicPr>
        <p:blipFill>
          <a:blip r:embed="rId2" cstate="print"/>
          <a:srcRect l="52013" t="10298" r="3467" b="4118"/>
          <a:stretch>
            <a:fillRect/>
          </a:stretch>
        </p:blipFill>
        <p:spPr>
          <a:xfrm>
            <a:off x="468313" y="2565400"/>
            <a:ext cx="1385887" cy="2990850"/>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Ορθογώνιο">
            <a:hlinkClick r:id="rId3" action="ppaction://hlinkfile"/>
          </p:cNvPr>
          <p:cNvSpPr>
            <a:spLocks noChangeArrowheads="1"/>
          </p:cNvSpPr>
          <p:nvPr/>
        </p:nvSpPr>
        <p:spPr bwMode="auto">
          <a:xfrm>
            <a:off x="1835150" y="2636838"/>
            <a:ext cx="5383213" cy="369887"/>
          </a:xfrm>
          <a:prstGeom prst="rect">
            <a:avLst/>
          </a:prstGeom>
          <a:noFill/>
          <a:ln w="9525">
            <a:noFill/>
            <a:miter lim="800000"/>
            <a:headEnd/>
            <a:tailEnd/>
          </a:ln>
        </p:spPr>
        <p:txBody>
          <a:bodyPr>
            <a:spAutoFit/>
          </a:bodyPr>
          <a:lstStyle/>
          <a:p>
            <a:r>
              <a:rPr lang="el-GR"/>
              <a:t>ΒΑΡΥΤΙΚΗ ΔΥΝΑΜΗ ΣΤΟ ΗΛΙΑΚΟ ΣΥΣΤΗΜΑ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p:cNvSpPr>
            <a:spLocks noChangeArrowheads="1" noChangeShapeType="1" noTextEdit="1"/>
          </p:cNvSpPr>
          <p:nvPr/>
        </p:nvSpPr>
        <p:spPr bwMode="auto">
          <a:xfrm>
            <a:off x="1763713" y="1773238"/>
            <a:ext cx="5616575" cy="2879725"/>
          </a:xfrm>
          <a:prstGeom prst="rect">
            <a:avLst/>
          </a:prstGeom>
        </p:spPr>
        <p:txBody>
          <a:bodyPr wrap="none" fromWordArt="1">
            <a:prstTxWarp prst="textPlain">
              <a:avLst>
                <a:gd name="adj" fmla="val 50000"/>
              </a:avLst>
            </a:prstTxWarp>
          </a:bodyPr>
          <a:lstStyle/>
          <a:p>
            <a:pPr algn="ctr"/>
            <a:r>
              <a:rPr lang="el-GR" sz="3600" kern="10">
                <a:ln w="9525">
                  <a:solidFill>
                    <a:srgbClr val="000000"/>
                  </a:solidFill>
                  <a:round/>
                  <a:headEnd/>
                  <a:tailEnd/>
                </a:ln>
                <a:solidFill>
                  <a:srgbClr val="CC0000"/>
                </a:solidFill>
                <a:effectLst>
                  <a:outerShdw dist="53882" dir="18900000" algn="ctr" rotWithShape="0">
                    <a:srgbClr val="868686"/>
                  </a:outerShdw>
                </a:effectLst>
                <a:latin typeface="Century Gothic"/>
              </a:rPr>
              <a:t>Η δύναμη</a:t>
            </a:r>
          </a:p>
          <a:p>
            <a:pPr algn="ctr"/>
            <a:r>
              <a:rPr lang="el-GR" sz="3600" kern="10">
                <a:ln w="9525">
                  <a:solidFill>
                    <a:srgbClr val="000000"/>
                  </a:solidFill>
                  <a:round/>
                  <a:headEnd/>
                  <a:tailEnd/>
                </a:ln>
                <a:solidFill>
                  <a:srgbClr val="CC0000"/>
                </a:solidFill>
                <a:effectLst>
                  <a:outerShdw dist="53882" dir="18900000" algn="ctr" rotWithShape="0">
                    <a:srgbClr val="868686"/>
                  </a:outerShdw>
                </a:effectLst>
                <a:latin typeface="Century Gothic"/>
              </a:rPr>
              <a:t>ΤΡΙΒΗ</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970</Words>
  <Application>Microsoft Office PowerPoint</Application>
  <PresentationFormat>Προβολή στην οθόνη (4:3)</PresentationFormat>
  <Paragraphs>87</Paragraphs>
  <Slides>17</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Χρησιμοποίησε και εφάρμοσε τις έννοιες που έμαθες: </vt:lpstr>
      <vt:lpstr>Εφάρμοσε τις γνώσεις σου και γράψε τεκμηριωμένες απαντήσεις στις ερωτήσεις που ακολουθούν: </vt:lpstr>
      <vt:lpstr>Εφάρμοσε τις γνώσεις σου και γράψε τεκμηριωμένες απαντήσεις στις ερωτήσεις που ακολουθούν: </vt:lpstr>
      <vt:lpstr>Εφάρμοσε τις γνώσεις σου και γράψε τεκμηριωμένες απαντήσεις στις ερωτήσεις που ακολουθούν: </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Το όνομα χρήστη σας</cp:lastModifiedBy>
  <cp:revision>3</cp:revision>
  <dcterms:created xsi:type="dcterms:W3CDTF">2019-11-14T21:37:00Z</dcterms:created>
  <dcterms:modified xsi:type="dcterms:W3CDTF">2019-11-14T21:42:03Z</dcterms:modified>
</cp:coreProperties>
</file>