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708" r:id="rId3"/>
  </p:sldMasterIdLst>
  <p:notesMasterIdLst>
    <p:notesMasterId r:id="rId21"/>
  </p:notesMasterIdLst>
  <p:sldIdLst>
    <p:sldId id="278" r:id="rId4"/>
    <p:sldId id="307" r:id="rId5"/>
    <p:sldId id="299" r:id="rId6"/>
    <p:sldId id="308" r:id="rId7"/>
    <p:sldId id="294" r:id="rId8"/>
    <p:sldId id="280" r:id="rId9"/>
    <p:sldId id="295" r:id="rId10"/>
    <p:sldId id="271" r:id="rId11"/>
    <p:sldId id="296" r:id="rId12"/>
    <p:sldId id="297" r:id="rId13"/>
    <p:sldId id="310" r:id="rId14"/>
    <p:sldId id="300" r:id="rId15"/>
    <p:sldId id="301" r:id="rId16"/>
    <p:sldId id="302" r:id="rId17"/>
    <p:sldId id="305" r:id="rId18"/>
    <p:sldId id="259" r:id="rId19"/>
    <p:sldId id="306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C92D1-E9EA-4593-B879-340088063C38}" type="datetimeFigureOut">
              <a:rPr lang="el-GR" smtClean="0"/>
              <a:t>6/10/2019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ED982-816D-4EE7-82B0-DEB943A861B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767D-4791-4BCD-B221-DC1AE51CAEE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2546-ED92-4E5C-BFF1-B3F0AFA4E3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DAD2-3E2D-48C3-8567-DE313E7268D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D47C6-11F9-432C-B35A-374763BF3DE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F918A-09C8-478D-A80B-D24090624E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A160-0544-4660-8E7C-B6D98991BAD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75FAE-5459-455A-B66D-B0B357906ED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DD9AE-260C-4A02-A0B8-46297BC304C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79B4-CF1D-476E-8E96-67EEDFFDC95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2C08E-A9F0-44C5-93B1-5F24540C70D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538D-CC59-4FF6-A1A1-96355D5B8A3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D336-0D98-4814-98EE-A09BA8BA7AD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1698-C736-4ADA-9810-B740CD4017A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C96BA-E25B-4AA6-865F-CF7C60BF108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1AD0A-8E76-42E7-AC39-61ED014BFA4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789E3-6487-4DBC-AA6D-72EBB069FA7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CA967-6A34-4AB4-AC6F-395F46C261F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188B-8285-47FE-B1F3-B0D3EE6ADC2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212DA-E3B0-419D-BCD2-0B9CB882D64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8FD55-CDAC-4ECA-8378-A479B83E438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3AA6-731A-4328-9E04-DBD02CD6488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F1A6-5550-47A0-A39A-F407691CFA7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D6172-FA40-4C2F-BCD2-36523FA7A2F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6B191-C620-4EE3-B42F-9B14BB9202D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708F7-9E44-4A19-8A34-76E702A044B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B161-ADEA-4E57-951F-65545AA0A6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B6697-5B1F-42EC-B2D4-6E01E09F53B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72F8-30CB-4862-8667-311E377562E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9FF61-219E-41A5-B7A1-59F85FFA42A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89274-E8B1-4525-9880-A4DF724004A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21265-097A-44DB-810C-F836D8BF719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A5676-B6B6-414A-B39F-FEEB62D165F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F86F0-895B-4C02-9626-5443B4BBA7D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0035-B37D-41A7-8DDB-FA422D93A4D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C6EDE-186C-4EAE-ABF0-F76145F57F7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6600-5B6C-43D1-AE4C-1B08377AF88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2548-771B-4AC0-844D-859AF8372F9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85B3-A2EA-4A0F-A187-EB43B3F9636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685DE-C356-441A-8F88-6083D902A2C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671FB-8032-48A3-B173-BA16B81EB26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A67F-0209-4E84-9C8B-969BEC87C4C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FDD3-3E31-4A5E-A0B4-0B8AA97A511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4F0A-24EF-4606-B25C-97E494916BF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76A13-3252-4032-8EE2-C80D49688FC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B9DC-EC7D-46D8-887E-E647AF192D8D}" type="datetimeFigureOut">
              <a:rPr lang="el-GR" smtClean="0"/>
              <a:pPr/>
              <a:t>6/10/2019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7F45B-E8CC-467D-99C0-CBE48CBF32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AB4BC5-06B0-4827-857B-EB65735DD0B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380206-9E27-47DE-8882-D71D3BC764D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68E9FB-1F13-4305-8949-2ED21EF3087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3A6361-EE8A-483B-AFC6-D55DF596B5D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971550" y="2133600"/>
            <a:ext cx="7416800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2000" kern="10" dirty="0">
                <a:ln w="9525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entury Gothic"/>
              </a:rPr>
              <a:t>H </a:t>
            </a:r>
            <a:r>
              <a:rPr lang="el-GR" sz="2000" kern="10" dirty="0">
                <a:ln w="9525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entury Gothic"/>
              </a:rPr>
              <a:t>έννοια</a:t>
            </a:r>
          </a:p>
          <a:p>
            <a:pPr algn="ctr">
              <a:defRPr/>
            </a:pPr>
            <a:r>
              <a:rPr lang="el-GR" sz="2000" kern="10" dirty="0">
                <a:ln w="9525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entury Gothic"/>
              </a:rPr>
              <a:t>ΔΥΝΑΜΗ</a:t>
            </a:r>
            <a:r>
              <a:rPr lang="el-GR" sz="2000" kern="10" dirty="0">
                <a:ln w="9525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entury Gothic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8572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Οι δυνάμεις εμφανίζονται πάντοτε </a:t>
            </a:r>
            <a:r>
              <a:rPr lang="el-GR" sz="3200" dirty="0" smtClean="0">
                <a:solidFill>
                  <a:srgbClr val="0000FF"/>
                </a:solidFill>
              </a:rPr>
              <a:t>κατά ζεύγη</a:t>
            </a:r>
            <a:endParaRPr lang="el-GR" sz="3200" dirty="0"/>
          </a:p>
        </p:txBody>
      </p:sp>
      <p:pic>
        <p:nvPicPr>
          <p:cNvPr id="2050" name="Picture 2" descr="C:\Documents and Settings\user\Τα έγγραφά μου\Οι εικόνες μου\earth-and-mo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4438" y="2714625"/>
            <a:ext cx="7000875" cy="3643313"/>
          </a:xfrm>
        </p:spPr>
      </p:pic>
      <p:sp>
        <p:nvSpPr>
          <p:cNvPr id="5" name="2 - Θέση κειμένου"/>
          <p:cNvSpPr txBox="1">
            <a:spLocks/>
          </p:cNvSpPr>
          <p:nvPr/>
        </p:nvSpPr>
        <p:spPr>
          <a:xfrm>
            <a:off x="857250" y="1285875"/>
            <a:ext cx="7558088" cy="150018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Η Γη </a:t>
            </a:r>
            <a:r>
              <a:rPr lang="el-GR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ασκεί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δύναμη στη σελήνη 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αλλά και η σελήνη </a:t>
            </a:r>
            <a:r>
              <a:rPr lang="el-GR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ασκεί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δύναμη στη Γη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Στη σελήνη </a:t>
            </a:r>
            <a:r>
              <a:rPr lang="el-GR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ασκείται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δύναμη από τη Γη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3200" dirty="0">
              <a:latin typeface="+mn-lt"/>
            </a:endParaRPr>
          </a:p>
        </p:txBody>
      </p:sp>
      <p:grpSp>
        <p:nvGrpSpPr>
          <p:cNvPr id="3" name="12 - Ομάδα"/>
          <p:cNvGrpSpPr>
            <a:grpSpLocks/>
          </p:cNvGrpSpPr>
          <p:nvPr/>
        </p:nvGrpSpPr>
        <p:grpSpPr bwMode="auto">
          <a:xfrm>
            <a:off x="4427538" y="3933825"/>
            <a:ext cx="865187" cy="574675"/>
            <a:chOff x="4427984" y="3933056"/>
            <a:chExt cx="864096" cy="576064"/>
          </a:xfrm>
        </p:grpSpPr>
        <p:cxnSp>
          <p:nvCxnSpPr>
            <p:cNvPr id="7" name="6 - Ευθύγραμμο βέλος σύνδεσης"/>
            <p:cNvCxnSpPr/>
            <p:nvPr/>
          </p:nvCxnSpPr>
          <p:spPr>
            <a:xfrm>
              <a:off x="4427984" y="4509120"/>
              <a:ext cx="792749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- Ορθογώνιο"/>
            <p:cNvSpPr/>
            <p:nvPr/>
          </p:nvSpPr>
          <p:spPr>
            <a:xfrm>
              <a:off x="4716545" y="3933056"/>
              <a:ext cx="575535" cy="5044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0000"/>
                  </a:solidFill>
                </a:rPr>
                <a:t>F</a:t>
              </a:r>
              <a:endParaRPr lang="el-GR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11 - Ομάδα"/>
          <p:cNvGrpSpPr>
            <a:grpSpLocks/>
          </p:cNvGrpSpPr>
          <p:nvPr/>
        </p:nvGrpSpPr>
        <p:grpSpPr bwMode="auto">
          <a:xfrm>
            <a:off x="6300788" y="3933825"/>
            <a:ext cx="792162" cy="574675"/>
            <a:chOff x="6300192" y="3933056"/>
            <a:chExt cx="792088" cy="576064"/>
          </a:xfrm>
        </p:grpSpPr>
        <p:cxnSp>
          <p:nvCxnSpPr>
            <p:cNvPr id="9" name="8 - Ευθύγραμμο βέλος σύνδεσης"/>
            <p:cNvCxnSpPr/>
            <p:nvPr/>
          </p:nvCxnSpPr>
          <p:spPr>
            <a:xfrm flipH="1">
              <a:off x="6371622" y="4509120"/>
              <a:ext cx="720658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- Ορθογώνιο"/>
            <p:cNvSpPr/>
            <p:nvPr/>
          </p:nvSpPr>
          <p:spPr>
            <a:xfrm>
              <a:off x="6300192" y="3933056"/>
              <a:ext cx="576208" cy="5044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0000"/>
                  </a:solidFill>
                </a:rPr>
                <a:t>F</a:t>
              </a:r>
              <a:endParaRPr lang="el-GR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23528" y="836712"/>
            <a:ext cx="8229600" cy="23042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Η δύναμη είναι προϊόν </a:t>
            </a: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αλληλεπίδρασης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μεταξύ των σωμάτων. Αυτό σημαίνει ότι οι δυνάμεις εμφανίζονται </a:t>
            </a: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ανά δύο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μεταξύ των σωμάτων.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539552" y="3501008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Αν το </a:t>
            </a:r>
            <a:r>
              <a:rPr lang="el-GR" sz="3200" b="1" dirty="0" smtClean="0">
                <a:solidFill>
                  <a:srgbClr val="FF0000"/>
                </a:solidFill>
              </a:rPr>
              <a:t>σώμα Α ασκεί δύναμη </a:t>
            </a:r>
            <a:r>
              <a:rPr lang="el-GR" sz="3200" dirty="0" smtClean="0"/>
              <a:t>στο </a:t>
            </a:r>
            <a:r>
              <a:rPr lang="el-GR" sz="3200" b="1" dirty="0" smtClean="0">
                <a:solidFill>
                  <a:srgbClr val="FF0000"/>
                </a:solidFill>
              </a:rPr>
              <a:t>σώμα Β</a:t>
            </a:r>
          </a:p>
          <a:p>
            <a:r>
              <a:rPr lang="el-GR" sz="3200" dirty="0" smtClean="0"/>
              <a:t>τότε και </a:t>
            </a:r>
            <a:r>
              <a:rPr lang="el-GR" sz="3200" b="1" dirty="0" smtClean="0">
                <a:solidFill>
                  <a:srgbClr val="FF0000"/>
                </a:solidFill>
              </a:rPr>
              <a:t>το σώμα Β ασκεί δύναμη </a:t>
            </a:r>
            <a:r>
              <a:rPr lang="el-GR" sz="3200" dirty="0" smtClean="0"/>
              <a:t>στο</a:t>
            </a:r>
            <a:r>
              <a:rPr lang="el-GR" sz="3200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σώμα Α.</a:t>
            </a:r>
            <a:endParaRPr lang="el-G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411760" y="2636912"/>
            <a:ext cx="3518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/>
              <a:t>Κατηγορίες δυνάμεων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93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100" dirty="0" smtClean="0">
                <a:solidFill>
                  <a:srgbClr val="FF0000"/>
                </a:solidFill>
              </a:rPr>
              <a:t/>
            </a:r>
            <a:br>
              <a:rPr lang="el-GR" sz="3100" dirty="0" smtClean="0">
                <a:solidFill>
                  <a:srgbClr val="FF0000"/>
                </a:solidFill>
              </a:rPr>
            </a:br>
            <a:r>
              <a:rPr lang="el-GR" sz="3100" dirty="0" smtClean="0">
                <a:solidFill>
                  <a:srgbClr val="FF0000"/>
                </a:solidFill>
              </a:rPr>
              <a:t>Οι </a:t>
            </a:r>
            <a:r>
              <a:rPr lang="el-GR" sz="3100" dirty="0">
                <a:solidFill>
                  <a:srgbClr val="FF0000"/>
                </a:solidFill>
              </a:rPr>
              <a:t>δυνάμεις διακρίνονται σε:</a:t>
            </a:r>
            <a:br>
              <a:rPr lang="el-GR" sz="3100" dirty="0">
                <a:solidFill>
                  <a:srgbClr val="FF0000"/>
                </a:solidFill>
              </a:rPr>
            </a:br>
            <a:r>
              <a:rPr lang="el-GR" sz="3100" dirty="0" smtClean="0">
                <a:solidFill>
                  <a:srgbClr val="FF0000"/>
                </a:solidFill>
              </a:rPr>
              <a:t>1. Δυνάμεις </a:t>
            </a:r>
            <a:r>
              <a:rPr lang="el-GR" sz="3100" dirty="0" smtClean="0">
                <a:solidFill>
                  <a:srgbClr val="0000FF"/>
                </a:solidFill>
              </a:rPr>
              <a:t> επαφής       </a:t>
            </a:r>
            <a:r>
              <a:rPr lang="el-GR" sz="3100" dirty="0" smtClean="0">
                <a:solidFill>
                  <a:srgbClr val="FF0000"/>
                </a:solidFill>
              </a:rPr>
              <a:t>2.</a:t>
            </a:r>
            <a:r>
              <a:rPr lang="el-GR" sz="3100" dirty="0" smtClean="0">
                <a:solidFill>
                  <a:srgbClr val="0000FF"/>
                </a:solidFill>
              </a:rPr>
              <a:t> </a:t>
            </a:r>
            <a:r>
              <a:rPr lang="el-GR" sz="3100" dirty="0" smtClean="0">
                <a:solidFill>
                  <a:srgbClr val="FF0000"/>
                </a:solidFill>
              </a:rPr>
              <a:t>Δυνάμεις </a:t>
            </a:r>
            <a:r>
              <a:rPr lang="el-GR" sz="3100" dirty="0">
                <a:solidFill>
                  <a:srgbClr val="0000FF"/>
                </a:solidFill>
              </a:rPr>
              <a:t>από </a:t>
            </a:r>
            <a:r>
              <a:rPr lang="el-GR" sz="3100" dirty="0" smtClean="0">
                <a:solidFill>
                  <a:srgbClr val="0000FF"/>
                </a:solidFill>
              </a:rPr>
              <a:t>απόσταση</a:t>
            </a:r>
            <a:r>
              <a:rPr lang="el-GR" dirty="0" smtClean="0">
                <a:solidFill>
                  <a:srgbClr val="0000FF"/>
                </a:solidFill>
              </a:rPr>
              <a:t/>
            </a:r>
            <a:br>
              <a:rPr lang="el-GR" dirty="0" smtClean="0">
                <a:solidFill>
                  <a:srgbClr val="0000FF"/>
                </a:solidFill>
              </a:rPr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65008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400" dirty="0" smtClean="0"/>
          </a:p>
          <a:p>
            <a:pPr algn="ctr"/>
            <a:r>
              <a:rPr lang="el-GR" sz="2400" b="1" dirty="0" smtClean="0">
                <a:solidFill>
                  <a:srgbClr val="FFFF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Κατά την επαφή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Δυνάμεις συγκρουόμενων σωμάτων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Δυνάμεις τεντωμένων σκοινιών και ελατηρίων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Δυνάμεις ρευστών στα σώματα που ακουμπούν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Δυνάμεις τριβής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221088"/>
            <a:ext cx="268497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C:\Users\Kostas\Desktop\tuc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09120"/>
            <a:ext cx="3089171" cy="1857364"/>
          </a:xfrm>
          <a:prstGeom prst="rect">
            <a:avLst/>
          </a:prstGeom>
          <a:noFill/>
        </p:spPr>
      </p:pic>
      <p:grpSp>
        <p:nvGrpSpPr>
          <p:cNvPr id="5" name="12 - Ομάδα"/>
          <p:cNvGrpSpPr>
            <a:grpSpLocks/>
          </p:cNvGrpSpPr>
          <p:nvPr/>
        </p:nvGrpSpPr>
        <p:grpSpPr bwMode="auto">
          <a:xfrm>
            <a:off x="3563888" y="4653136"/>
            <a:ext cx="2286000" cy="1357312"/>
            <a:chOff x="1571604" y="4929198"/>
            <a:chExt cx="2286016" cy="1357322"/>
          </a:xfrm>
        </p:grpSpPr>
        <p:grpSp>
          <p:nvGrpSpPr>
            <p:cNvPr id="6" name="9 - Ομάδα"/>
            <p:cNvGrpSpPr>
              <a:grpSpLocks/>
            </p:cNvGrpSpPr>
            <p:nvPr/>
          </p:nvGrpSpPr>
          <p:grpSpPr bwMode="auto">
            <a:xfrm>
              <a:off x="1571604" y="4929198"/>
              <a:ext cx="2286016" cy="1357322"/>
              <a:chOff x="1571604" y="4929198"/>
              <a:chExt cx="2286016" cy="1357322"/>
            </a:xfrm>
          </p:grpSpPr>
          <p:pic>
            <p:nvPicPr>
              <p:cNvPr id="8" name="Picture 2" descr="C:\Documents and Settings\user\Τα έγγραφά μου\Οι εικόνες μου\duckling-in-water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71604" y="5000636"/>
                <a:ext cx="2286016" cy="12858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8 - TextBox"/>
              <p:cNvSpPr txBox="1">
                <a:spLocks noChangeArrowheads="1"/>
              </p:cNvSpPr>
              <p:nvPr/>
            </p:nvSpPr>
            <p:spPr bwMode="auto">
              <a:xfrm>
                <a:off x="1643042" y="4929198"/>
                <a:ext cx="128588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l-GR" altLang="el-GR">
                    <a:latin typeface="Calibri" pitchFamily="34" charset="0"/>
                  </a:rPr>
                  <a:t>ΑΝΩΣΗ  </a:t>
                </a:r>
                <a:r>
                  <a:rPr lang="en-US" altLang="el-GR">
                    <a:latin typeface="Calibri" pitchFamily="34" charset="0"/>
                  </a:rPr>
                  <a:t> </a:t>
                </a:r>
                <a:r>
                  <a:rPr lang="el-GR" altLang="el-GR">
                    <a:latin typeface="Calibri" pitchFamily="34" charset="0"/>
                  </a:rPr>
                  <a:t> </a:t>
                </a:r>
                <a:r>
                  <a:rPr lang="en-US" altLang="el-GR" b="1">
                    <a:solidFill>
                      <a:srgbClr val="FF0000"/>
                    </a:solidFill>
                    <a:latin typeface="Calibri" pitchFamily="34" charset="0"/>
                  </a:rPr>
                  <a:t>F</a:t>
                </a:r>
                <a:endParaRPr lang="el-GR" altLang="el-GR">
                  <a:latin typeface="Calibri" pitchFamily="34" charset="0"/>
                </a:endParaRPr>
              </a:p>
            </p:txBody>
          </p:sp>
        </p:grpSp>
        <p:cxnSp>
          <p:nvCxnSpPr>
            <p:cNvPr id="7" name="6 - Ευθύγραμμο βέλος σύνδεσης"/>
            <p:cNvCxnSpPr/>
            <p:nvPr/>
          </p:nvCxnSpPr>
          <p:spPr>
            <a:xfrm rot="5400000" flipH="1" flipV="1">
              <a:off x="2428860" y="5500702"/>
              <a:ext cx="428628" cy="317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7" descr="C:\Users\Kostas\Desktop\91210026_30-120x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2996952"/>
            <a:ext cx="1916219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user\Τα έγγραφά μου\Οι εικόνες μου\img1_3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47664" y="836712"/>
            <a:ext cx="5857875" cy="5357813"/>
          </a:xfrm>
          <a:prstGeom prst="rect">
            <a:avLst/>
          </a:prstGeom>
        </p:spPr>
      </p:pic>
      <p:sp>
        <p:nvSpPr>
          <p:cNvPr id="3" name="4 - TextBox"/>
          <p:cNvSpPr txBox="1">
            <a:spLocks noChangeArrowheads="1"/>
          </p:cNvSpPr>
          <p:nvPr/>
        </p:nvSpPr>
        <p:spPr bwMode="auto">
          <a:xfrm>
            <a:off x="4572000" y="1844824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l-GR" altLang="el-GR" sz="1600" dirty="0">
                <a:latin typeface="Calibri" pitchFamily="34" charset="0"/>
              </a:rPr>
              <a:t>ΒΑΡΥΤΙΚΕΣ</a:t>
            </a:r>
          </a:p>
        </p:txBody>
      </p:sp>
      <p:sp>
        <p:nvSpPr>
          <p:cNvPr id="4" name="5 - TextBox"/>
          <p:cNvSpPr txBox="1">
            <a:spLocks noChangeArrowheads="1"/>
          </p:cNvSpPr>
          <p:nvPr/>
        </p:nvSpPr>
        <p:spPr bwMode="auto">
          <a:xfrm>
            <a:off x="4644008" y="3356992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l-GR" altLang="el-GR" sz="1600" dirty="0">
                <a:latin typeface="Calibri" pitchFamily="34" charset="0"/>
              </a:rPr>
              <a:t>ΗΛΕΚΤΡΙΚΕΣ</a:t>
            </a:r>
          </a:p>
        </p:txBody>
      </p:sp>
      <p:sp>
        <p:nvSpPr>
          <p:cNvPr id="5" name="6 - TextBox"/>
          <p:cNvSpPr txBox="1">
            <a:spLocks noChangeArrowheads="1"/>
          </p:cNvSpPr>
          <p:nvPr/>
        </p:nvSpPr>
        <p:spPr bwMode="auto">
          <a:xfrm>
            <a:off x="4644008" y="4725144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l-GR" altLang="el-GR" sz="1600" dirty="0">
                <a:latin typeface="Calibri" pitchFamily="34" charset="0"/>
              </a:rPr>
              <a:t>ΜΑΓΝΗΤΙΚΕΣ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285720" y="285728"/>
            <a:ext cx="8030696" cy="6239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400" b="1" u="sng" noProof="0" dirty="0" smtClean="0">
                <a:solidFill>
                  <a:srgbClr val="C00000"/>
                </a:solidFill>
              </a:rPr>
              <a:t>Τι μάθαμε:</a:t>
            </a: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400" dirty="0" smtClean="0"/>
              <a:t>Τι είναι δύναμη και ποιά είναι τα αποτελέσματά της.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Γιατί ονομάζουμε τις δυνάμεις και αλληλεπιδράσεις.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Ποιές κατηγορίες δυνάμεων υπάρχουν.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43608" y="692696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467544" y="177281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1 (σελ. 59)</a:t>
            </a:r>
          </a:p>
          <a:p>
            <a:r>
              <a:rPr lang="el-GR" sz="2000" dirty="0" smtClean="0"/>
              <a:t>Συμπλήρωσε τις λέξεις που λείπουν από το παρακάτω κείμενο έτσι ώστε οι προτάσεις που προκύπτουν να είναι επιστημονικά ορθές:</a:t>
            </a:r>
          </a:p>
          <a:p>
            <a:pPr marL="514350" indent="-514350">
              <a:buAutoNum type="romanLcPeriod"/>
            </a:pPr>
            <a:r>
              <a:rPr lang="el-GR" sz="2000" dirty="0" smtClean="0"/>
              <a:t>Οι δυνάμεις προκαλούν α) μεταβολή στην ……………… των σωμάτων </a:t>
            </a:r>
            <a:r>
              <a:rPr lang="en-US" sz="2000" dirty="0" smtClean="0"/>
              <a:t>      </a:t>
            </a:r>
            <a:r>
              <a:rPr lang="el-GR" sz="2000" dirty="0" smtClean="0"/>
              <a:t>β) την ………………… τους.</a:t>
            </a:r>
            <a:endParaRPr lang="en-US" sz="2000" dirty="0" smtClean="0"/>
          </a:p>
          <a:p>
            <a:pPr marL="514350" indent="-514350"/>
            <a:r>
              <a:rPr lang="en-US" sz="2000" dirty="0" smtClean="0"/>
              <a:t>iii.      </a:t>
            </a:r>
            <a:r>
              <a:rPr lang="el-GR" sz="2000" dirty="0" smtClean="0"/>
              <a:t>Για να μελετήσουμε τις δυνάμεις, τις κατατάσσουμε σε δυο κατηγορίες. Δυνάμεις που ασκούνται κατά την ………………… δύο σωμάτων και δυνάμεις που ασκούνται από …………………</a:t>
            </a:r>
          </a:p>
          <a:p>
            <a:pPr marL="514350" indent="-514350">
              <a:buAutoNum type="romanLcPeriod"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968" t="8790" r="7037" b="25197"/>
          <a:stretch>
            <a:fillRect/>
          </a:stretch>
        </p:blipFill>
        <p:spPr bwMode="auto">
          <a:xfrm>
            <a:off x="179512" y="908720"/>
            <a:ext cx="8724127" cy="46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1187624" y="2132856"/>
            <a:ext cx="6786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prstClr val="black"/>
                </a:solidFill>
              </a:rPr>
              <a:t>Δεν βλέπουμε τις δυνάμεις όμως μπορούμε να δούμε τα αποτελέσματά τους</a:t>
            </a:r>
          </a:p>
          <a:p>
            <a:pPr algn="ctr"/>
            <a:endParaRPr lang="el-GR" sz="2400" dirty="0" smtClean="0">
              <a:solidFill>
                <a:prstClr val="black"/>
              </a:solidFill>
            </a:endParaRPr>
          </a:p>
          <a:p>
            <a:pPr algn="ctr"/>
            <a:endParaRPr lang="el-GR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6623" t="8790" r="2484" b="1172"/>
          <a:stretch>
            <a:fillRect/>
          </a:stretch>
        </p:blipFill>
        <p:spPr bwMode="auto">
          <a:xfrm>
            <a:off x="132649" y="260648"/>
            <a:ext cx="9011351" cy="630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96752"/>
            <a:ext cx="3366605" cy="3431765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2483768" y="4941168"/>
            <a:ext cx="3563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Η πέτρα σταματά. Το έδαφος ασκεί δύναμη στην πέτρα.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3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2924944"/>
            <a:ext cx="8424863" cy="863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dirty="0" smtClean="0">
                <a:solidFill>
                  <a:srgbClr val="FFFF99"/>
                </a:solidFill>
                <a:latin typeface="Comic Sans MS" pitchFamily="66" charset="0"/>
              </a:rPr>
              <a:t>Δύναμη λέγεται «αυτό» που μεταβάλλει </a:t>
            </a:r>
            <a:br>
              <a:rPr lang="el-GR" sz="2400" dirty="0" smtClean="0">
                <a:solidFill>
                  <a:srgbClr val="FFFF99"/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rgbClr val="FFFF99"/>
                </a:solidFill>
                <a:latin typeface="Comic Sans MS" pitchFamily="66" charset="0"/>
              </a:rPr>
              <a:t>την κινητική κατάσταση οποιουδήποτε σώματος </a:t>
            </a:r>
            <a:endParaRPr lang="el-GR" sz="4000" dirty="0" smtClean="0">
              <a:solidFill>
                <a:srgbClr val="FFFF99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11560" y="908720"/>
            <a:ext cx="792088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 dirty="0" smtClean="0">
                <a:solidFill>
                  <a:srgbClr val="FFC000"/>
                </a:solidFill>
                <a:latin typeface="Century Gothic" pitchFamily="34" charset="0"/>
              </a:rPr>
              <a:t>  Δύναμη λέγεται όχι μόνο «αυτό» που κάνει ένα ακίνητο σώμα να ξεκινάει, αλλά η ΑΙΤΙΑ που κάνει ένα οποιοδήποτε  κινούμενο σώμα να κινείται πιο γρήγορα, να κινείται πιο αργά ή να στρίβει- να αλλάζει κατεύθυνση.  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3528" y="5013176"/>
            <a:ext cx="8424863" cy="503237"/>
          </a:xfrm>
          <a:prstGeom prst="rect">
            <a:avLst/>
          </a:prstGeom>
          <a:solidFill>
            <a:srgbClr val="0033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dirty="0" smtClean="0">
                <a:solidFill>
                  <a:srgbClr val="FFFF99"/>
                </a:solidFill>
                <a:latin typeface="Comic Sans MS" pitchFamily="66" charset="0"/>
              </a:rPr>
              <a:t>Δύναμη λέγεται η αιτία μεταβολής της ταχύτητας </a:t>
            </a:r>
            <a:endParaRPr lang="el-GR" sz="3600" dirty="0" smtClean="0">
              <a:solidFill>
                <a:srgbClr val="FFFF99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4077072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FFC000"/>
                </a:solidFill>
                <a:latin typeface="Comic Sans MS" pitchFamily="66" charset="0"/>
              </a:rPr>
              <a:t> και εφόσον το σώμα  είναι υλικό σημείο</a:t>
            </a:r>
            <a:br>
              <a:rPr lang="el-GR" sz="1600" b="1" dirty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FFC000"/>
                </a:solidFill>
                <a:latin typeface="Comic Sans MS" pitchFamily="66" charset="0"/>
              </a:rPr>
              <a:t> – σώμα με διαστάσεις που μπορούμε να τις αγνοήσουμε-</a:t>
            </a:r>
            <a:endParaRPr lang="el-GR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/>
      <p:bldP spid="7172" grpId="0" animBg="1"/>
      <p:bldP spid="7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95536" y="548680"/>
            <a:ext cx="4290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/>
              <a:t>Δύναμη και παραμόρφωση</a:t>
            </a:r>
            <a:endParaRPr lang="el-GR" sz="2800" dirty="0"/>
          </a:p>
        </p:txBody>
      </p:sp>
      <p:pic>
        <p:nvPicPr>
          <p:cNvPr id="112642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56792"/>
            <a:ext cx="2519172" cy="3811333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187624" y="5589240"/>
            <a:ext cx="3707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Το χέρι μας προκαλεί αύξηση του μήκους του ελατηρίου. Το χέρι ασκεί δύναμη στο ελατήριο.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50" y="642938"/>
            <a:ext cx="7772400" cy="8572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έννοια της ΔΥΝΑΜΗΣ</a:t>
            </a:r>
            <a:endParaRPr lang="el-G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57250" y="1857375"/>
            <a:ext cx="771525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Δύναμη είναι η αιτία που μπορεί: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να παραμορφώσει ένα σώμα ή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να προκαλέσει μεταβολή στην ταχύτητά του</a:t>
            </a:r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Documents and Settings\user\Τα έγγραφά μου\Οι εικόνες μου\imagesCAD2DFZ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857625"/>
            <a:ext cx="32861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C:\Documents and Settings\user\Τα έγγραφά μου\Οι εικόνες μου\__1_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3857625"/>
            <a:ext cx="36671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23728" y="2852936"/>
            <a:ext cx="482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/>
              <a:t>Δυνάμεις και αλληλεπιδράσεις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324</Words>
  <Application>Microsoft Office PowerPoint</Application>
  <PresentationFormat>Προβολή στην οθόνη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17</vt:i4>
      </vt:variant>
    </vt:vector>
  </HeadingPairs>
  <TitlesOfParts>
    <vt:vector size="20" baseType="lpstr">
      <vt:lpstr>Θέμα του Office</vt:lpstr>
      <vt:lpstr>2_Θέμα του Office</vt:lpstr>
      <vt:lpstr>4_Θέμα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Η έννοια της ΔΥΝΑΜΗΣ</vt:lpstr>
      <vt:lpstr>Διαφάνεια 9</vt:lpstr>
      <vt:lpstr>Οι δυνάμεις εμφανίζονται πάντοτε κατά ζεύγη</vt:lpstr>
      <vt:lpstr>Διαφάνεια 11</vt:lpstr>
      <vt:lpstr>Διαφάνεια 12</vt:lpstr>
      <vt:lpstr> Οι δυνάμεις διακρίνονται σε: 1. Δυνάμεις  επαφής       2. Δυνάμεις από απόσταση </vt:lpstr>
      <vt:lpstr>Διαφάνεια 14</vt:lpstr>
      <vt:lpstr>Διαφάνεια 15</vt:lpstr>
      <vt:lpstr>Διαφάνεια 16</vt:lpstr>
      <vt:lpstr>Διαφάνεια 17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16</cp:revision>
  <dcterms:created xsi:type="dcterms:W3CDTF">2019-10-05T18:41:42Z</dcterms:created>
  <dcterms:modified xsi:type="dcterms:W3CDTF">2019-10-05T21:34:34Z</dcterms:modified>
</cp:coreProperties>
</file>