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28" r:id="rId2"/>
    <p:sldId id="306" r:id="rId3"/>
    <p:sldId id="307" r:id="rId4"/>
    <p:sldId id="333" r:id="rId5"/>
    <p:sldId id="334" r:id="rId6"/>
    <p:sldId id="335" r:id="rId7"/>
    <p:sldId id="326" r:id="rId8"/>
    <p:sldId id="308" r:id="rId9"/>
    <p:sldId id="318" r:id="rId10"/>
    <p:sldId id="309" r:id="rId11"/>
    <p:sldId id="330" r:id="rId12"/>
    <p:sldId id="331" r:id="rId13"/>
    <p:sldId id="332" r:id="rId14"/>
    <p:sldId id="310" r:id="rId15"/>
    <p:sldId id="311" r:id="rId16"/>
    <p:sldId id="312" r:id="rId17"/>
    <p:sldId id="319" r:id="rId18"/>
    <p:sldId id="314" r:id="rId19"/>
    <p:sldId id="315" r:id="rId20"/>
    <p:sldId id="329" r:id="rId21"/>
    <p:sldId id="327" r:id="rId22"/>
    <p:sldId id="320" r:id="rId23"/>
    <p:sldId id="321" r:id="rId24"/>
    <p:sldId id="322" r:id="rId25"/>
    <p:sldId id="323" r:id="rId26"/>
    <p:sldId id="324" r:id="rId27"/>
    <p:sldId id="337" r:id="rId28"/>
    <p:sldId id="325" r:id="rId29"/>
    <p:sldId id="336"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8D5EEB-C729-45D4-8A91-F7B7FA4FBD41}" type="datetimeFigureOut">
              <a:rPr lang="el-GR" smtClean="0"/>
              <a:pPr/>
              <a:t>11/4/2022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40CFF-F62C-469D-B1C2-411D60254151}" type="slidenum">
              <a:rPr lang="el-GR" smtClean="0"/>
              <a:pPr/>
              <a:t>‹#›</a:t>
            </a:fld>
            <a:endParaRPr lang="el-GR"/>
          </a:p>
        </p:txBody>
      </p:sp>
    </p:spTree>
    <p:extLst>
      <p:ext uri="{BB962C8B-B14F-4D97-AF65-F5344CB8AC3E}">
        <p14:creationId xmlns:p14="http://schemas.microsoft.com/office/powerpoint/2010/main" val="336503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4.2</a:t>
            </a:r>
            <a:r>
              <a:rPr lang="el-GR" baseline="0" dirty="0" smtClean="0"/>
              <a:t> Υδροστατική πίεση</a:t>
            </a:r>
            <a:endParaRPr lang="el-GR" dirty="0"/>
          </a:p>
        </p:txBody>
      </p:sp>
      <p:sp>
        <p:nvSpPr>
          <p:cNvPr id="4" name="3 - Θέση αριθμού διαφάνειας"/>
          <p:cNvSpPr>
            <a:spLocks noGrp="1"/>
          </p:cNvSpPr>
          <p:nvPr>
            <p:ph type="sldNum" sz="quarter" idx="10"/>
          </p:nvPr>
        </p:nvSpPr>
        <p:spPr/>
        <p:txBody>
          <a:bodyPr/>
          <a:lstStyle/>
          <a:p>
            <a:fld id="{8A340CFF-F62C-469D-B1C2-411D60254151}"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ΜΑΝΟΜΕΤΡΟ</a:t>
            </a:r>
            <a:r>
              <a:rPr lang="el-GR" baseline="0" dirty="0" smtClean="0"/>
              <a:t> ΚΑΙ ΥΔΡΟΣΤΑΤΙΚΗ ΠΙΕΣΗ</a:t>
            </a:r>
            <a:endParaRPr lang="el-GR" dirty="0"/>
          </a:p>
        </p:txBody>
      </p:sp>
      <p:sp>
        <p:nvSpPr>
          <p:cNvPr id="4" name="3 - Θέση αριθμού διαφάνειας"/>
          <p:cNvSpPr>
            <a:spLocks noGrp="1"/>
          </p:cNvSpPr>
          <p:nvPr>
            <p:ph type="sldNum" sz="quarter" idx="10"/>
          </p:nvPr>
        </p:nvSpPr>
        <p:spPr/>
        <p:txBody>
          <a:bodyPr/>
          <a:lstStyle/>
          <a:p>
            <a:fld id="{8A340CFF-F62C-469D-B1C2-411D60254151}" type="slidenum">
              <a:rPr lang="el-GR" smtClean="0"/>
              <a:pPr/>
              <a:t>7</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ΣΥΓΚΟΙΝΩΝΟΥΝΤΑ ΔΟΧΕΙΑ</a:t>
            </a:r>
            <a:endParaRPr lang="el-GR" dirty="0"/>
          </a:p>
        </p:txBody>
      </p:sp>
      <p:sp>
        <p:nvSpPr>
          <p:cNvPr id="4" name="3 - Θέση αριθμού διαφάνειας"/>
          <p:cNvSpPr>
            <a:spLocks noGrp="1"/>
          </p:cNvSpPr>
          <p:nvPr>
            <p:ph type="sldNum" sz="quarter" idx="10"/>
          </p:nvPr>
        </p:nvSpPr>
        <p:spPr/>
        <p:txBody>
          <a:bodyPr/>
          <a:lstStyle/>
          <a:p>
            <a:fld id="{8A340CFF-F62C-469D-B1C2-411D60254151}" type="slidenum">
              <a:rPr lang="el-GR" smtClean="0"/>
              <a:pPr/>
              <a:t>17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ΑΡΤΕΣΙΑΝΟ</a:t>
            </a:r>
            <a:endParaRPr lang="el-GR" dirty="0"/>
          </a:p>
        </p:txBody>
      </p:sp>
      <p:sp>
        <p:nvSpPr>
          <p:cNvPr id="4" name="3 - Θέση αριθμού διαφάνειας"/>
          <p:cNvSpPr>
            <a:spLocks noGrp="1"/>
          </p:cNvSpPr>
          <p:nvPr>
            <p:ph type="sldNum" sz="quarter" idx="10"/>
          </p:nvPr>
        </p:nvSpPr>
        <p:spPr/>
        <p:txBody>
          <a:bodyPr/>
          <a:lstStyle/>
          <a:p>
            <a:fld id="{8A340CFF-F62C-469D-B1C2-411D60254151}" type="slidenum">
              <a:rPr lang="el-GR" smtClean="0"/>
              <a:pPr/>
              <a:t>20</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ΕΦΑΡΜΟΓΕΣ</a:t>
            </a:r>
            <a:endParaRPr lang="el-GR" dirty="0"/>
          </a:p>
        </p:txBody>
      </p:sp>
      <p:sp>
        <p:nvSpPr>
          <p:cNvPr id="4" name="3 - Θέση αριθμού διαφάνειας"/>
          <p:cNvSpPr>
            <a:spLocks noGrp="1"/>
          </p:cNvSpPr>
          <p:nvPr>
            <p:ph type="sldNum" sz="quarter" idx="10"/>
          </p:nvPr>
        </p:nvSpPr>
        <p:spPr/>
        <p:txBody>
          <a:bodyPr/>
          <a:lstStyle/>
          <a:p>
            <a:fld id="{8A340CFF-F62C-469D-B1C2-411D60254151}" type="slidenum">
              <a:rPr lang="el-GR" smtClean="0"/>
              <a:pPr/>
              <a:t>29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3879A3B-712C-4258-9565-699F89521DB5}" type="datetimeFigureOut">
              <a:rPr lang="el-GR" smtClean="0"/>
              <a:pPr/>
              <a:t>11/4/2022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377B57-0856-4E6B-A029-009C103608C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79A3B-712C-4258-9565-699F89521DB5}" type="datetimeFigureOut">
              <a:rPr lang="el-GR" smtClean="0"/>
              <a:pPr/>
              <a:t>11/4/2022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77B57-0856-4E6B-A029-009C103608C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BINTEO"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BINTEO/fluid-pressure-and-flow_el.jar"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BINTEO"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photodentro.edu.gr/aggregator/lo/photodentro-lor-8521-163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23728" y="2492896"/>
            <a:ext cx="4564839" cy="646331"/>
          </a:xfrm>
          <a:prstGeom prst="rect">
            <a:avLst/>
          </a:prstGeom>
        </p:spPr>
        <p:txBody>
          <a:bodyPr wrap="none">
            <a:spAutoFit/>
          </a:bodyPr>
          <a:lstStyle/>
          <a:p>
            <a:r>
              <a:rPr lang="el-GR" sz="3600" b="1" dirty="0" smtClean="0"/>
              <a:t>4.2 Υδροστατική πίεση</a:t>
            </a:r>
            <a:endParaRPr lang="el-GR"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Documents and Settings\tselentis\Επιφάνεια εργασίας\ppt-10-638.jpg"/>
          <p:cNvPicPr>
            <a:picLocks noChangeAspect="1" noChangeArrowheads="1"/>
          </p:cNvPicPr>
          <p:nvPr/>
        </p:nvPicPr>
        <p:blipFill>
          <a:blip r:embed="rId2" cstate="print"/>
          <a:srcRect/>
          <a:stretch>
            <a:fillRect/>
          </a:stretch>
        </p:blipFill>
        <p:spPr bwMode="auto">
          <a:xfrm>
            <a:off x="899592" y="692696"/>
            <a:ext cx="7413879" cy="5566220"/>
          </a:xfrm>
          <a:prstGeom prst="rect">
            <a:avLst/>
          </a:prstGeom>
          <a:noFill/>
        </p:spPr>
      </p:pic>
      <p:sp>
        <p:nvSpPr>
          <p:cNvPr id="3" name="2 - Ορθογώνιο"/>
          <p:cNvSpPr/>
          <p:nvPr/>
        </p:nvSpPr>
        <p:spPr>
          <a:xfrm>
            <a:off x="5148064" y="2924944"/>
            <a:ext cx="2664296" cy="28803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be 102"/>
          <p:cNvSpPr/>
          <p:nvPr/>
        </p:nvSpPr>
        <p:spPr>
          <a:xfrm>
            <a:off x="1214414" y="4714883"/>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4" name="Cube 103"/>
          <p:cNvSpPr/>
          <p:nvPr/>
        </p:nvSpPr>
        <p:spPr>
          <a:xfrm>
            <a:off x="1214414" y="4286256"/>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Content Placeholder 4"/>
          <p:cNvSpPr txBox="1">
            <a:spLocks/>
          </p:cNvSpPr>
          <p:nvPr/>
        </p:nvSpPr>
        <p:spPr>
          <a:xfrm>
            <a:off x="2571736" y="142852"/>
            <a:ext cx="4000528" cy="571504"/>
          </a:xfrm>
          <a:prstGeom prst="rect">
            <a:avLst/>
          </a:prstGeom>
        </p:spPr>
        <p:txBody>
          <a:bodyPr vert="horz" lIns="91440" tIns="45720" rIns="91440" bIns="45720" rtlCol="0">
            <a:noAutofit/>
          </a:bodyPr>
          <a:lstStyle/>
          <a:p>
            <a:pPr lvl="0" algn="ctr">
              <a:spcBef>
                <a:spcPct val="20000"/>
              </a:spcBef>
            </a:pPr>
            <a:r>
              <a:rPr lang="el-GR" sz="2400" b="1" u="sng" dirty="0" smtClean="0"/>
              <a:t>Μανόμετρο</a:t>
            </a:r>
            <a:endParaRPr lang="en-US" sz="2400" b="1" u="sng" dirty="0" smtClean="0"/>
          </a:p>
          <a:p>
            <a:pPr lvl="0">
              <a:spcBef>
                <a:spcPct val="20000"/>
              </a:spcBef>
            </a:pPr>
            <a:endParaRPr lang="el-GR" sz="2400" dirty="0" smtClean="0"/>
          </a:p>
        </p:txBody>
      </p:sp>
      <p:sp>
        <p:nvSpPr>
          <p:cNvPr id="65" name="Arc 64"/>
          <p:cNvSpPr/>
          <p:nvPr/>
        </p:nvSpPr>
        <p:spPr>
          <a:xfrm rot="10800000">
            <a:off x="3643306"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66" name="Straight Connector 65"/>
          <p:cNvCxnSpPr/>
          <p:nvPr/>
        </p:nvCxnSpPr>
        <p:spPr>
          <a:xfrm rot="5400000">
            <a:off x="3465505"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965571"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3465505"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3965571"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70" name="Arc 69"/>
          <p:cNvSpPr/>
          <p:nvPr/>
        </p:nvSpPr>
        <p:spPr>
          <a:xfrm rot="5400000">
            <a:off x="3217284"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1" name="Arc 70"/>
          <p:cNvSpPr/>
          <p:nvPr/>
        </p:nvSpPr>
        <p:spPr>
          <a:xfrm rot="5400000">
            <a:off x="3321834"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2" name="Straight Connector 71"/>
          <p:cNvCxnSpPr/>
          <p:nvPr/>
        </p:nvCxnSpPr>
        <p:spPr>
          <a:xfrm rot="5400000">
            <a:off x="27440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73" name="Arc 72"/>
          <p:cNvSpPr/>
          <p:nvPr/>
        </p:nvSpPr>
        <p:spPr>
          <a:xfrm rot="5400000">
            <a:off x="3316406"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4" name="Straight Connector 73"/>
          <p:cNvCxnSpPr/>
          <p:nvPr/>
        </p:nvCxnSpPr>
        <p:spPr>
          <a:xfrm rot="5400000">
            <a:off x="285828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321547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33272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77" name="Arc 76"/>
          <p:cNvSpPr/>
          <p:nvPr/>
        </p:nvSpPr>
        <p:spPr>
          <a:xfrm rot="16200000">
            <a:off x="3678975"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8" name="Arc 77"/>
          <p:cNvSpPr/>
          <p:nvPr/>
        </p:nvSpPr>
        <p:spPr>
          <a:xfrm rot="16200000">
            <a:off x="3810355"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9" name="Straight Connector 78"/>
          <p:cNvCxnSpPr/>
          <p:nvPr/>
        </p:nvCxnSpPr>
        <p:spPr>
          <a:xfrm rot="5400000">
            <a:off x="3644100"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700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81" name="Arc 80"/>
          <p:cNvSpPr/>
          <p:nvPr/>
        </p:nvSpPr>
        <p:spPr>
          <a:xfrm rot="5400000">
            <a:off x="4393404" y="289321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2" name="Straight Connector 81"/>
          <p:cNvCxnSpPr/>
          <p:nvPr/>
        </p:nvCxnSpPr>
        <p:spPr>
          <a:xfrm rot="5400000">
            <a:off x="4313606" y="2820983"/>
            <a:ext cx="500066" cy="1588"/>
          </a:xfrm>
          <a:prstGeom prst="line">
            <a:avLst/>
          </a:prstGeom>
          <a:ln w="1079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4644232" y="3142454"/>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84" name="Arc 83"/>
          <p:cNvSpPr/>
          <p:nvPr/>
        </p:nvSpPr>
        <p:spPr>
          <a:xfrm rot="10800000">
            <a:off x="6643703"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5" name="Straight Connector 84"/>
          <p:cNvCxnSpPr/>
          <p:nvPr/>
        </p:nvCxnSpPr>
        <p:spPr>
          <a:xfrm rot="5400000">
            <a:off x="6465902"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6965968"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a:off x="6465902"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6965968"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89" name="Arc 88"/>
          <p:cNvSpPr/>
          <p:nvPr/>
        </p:nvSpPr>
        <p:spPr>
          <a:xfrm rot="5400000">
            <a:off x="6217681"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0" name="Arc 89"/>
          <p:cNvSpPr/>
          <p:nvPr/>
        </p:nvSpPr>
        <p:spPr>
          <a:xfrm rot="5400000">
            <a:off x="6322231"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1" name="Straight Connector 90"/>
          <p:cNvCxnSpPr/>
          <p:nvPr/>
        </p:nvCxnSpPr>
        <p:spPr>
          <a:xfrm rot="5400000">
            <a:off x="57444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92" name="Arc 91"/>
          <p:cNvSpPr/>
          <p:nvPr/>
        </p:nvSpPr>
        <p:spPr>
          <a:xfrm rot="5400000">
            <a:off x="6316803"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3" name="Straight Connector 92"/>
          <p:cNvCxnSpPr/>
          <p:nvPr/>
        </p:nvCxnSpPr>
        <p:spPr>
          <a:xfrm rot="5400000">
            <a:off x="5858679"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6215869"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63276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96" name="Arc 95"/>
          <p:cNvSpPr/>
          <p:nvPr/>
        </p:nvSpPr>
        <p:spPr>
          <a:xfrm rot="16200000">
            <a:off x="6679372"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7" name="Arc 96"/>
          <p:cNvSpPr/>
          <p:nvPr/>
        </p:nvSpPr>
        <p:spPr>
          <a:xfrm rot="16200000">
            <a:off x="6810752"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8" name="Straight Connector 97"/>
          <p:cNvCxnSpPr/>
          <p:nvPr/>
        </p:nvCxnSpPr>
        <p:spPr>
          <a:xfrm rot="5400000">
            <a:off x="6644497"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67704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Arc 99"/>
          <p:cNvSpPr/>
          <p:nvPr/>
        </p:nvSpPr>
        <p:spPr>
          <a:xfrm rot="5400000">
            <a:off x="7393801" y="289321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01" name="Straight Connector 100"/>
          <p:cNvCxnSpPr/>
          <p:nvPr/>
        </p:nvCxnSpPr>
        <p:spPr>
          <a:xfrm rot="5400000">
            <a:off x="7314003" y="2820983"/>
            <a:ext cx="500066" cy="1588"/>
          </a:xfrm>
          <a:prstGeom prst="line">
            <a:avLst/>
          </a:prstGeom>
          <a:ln w="1079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5400000">
            <a:off x="7644629" y="3142454"/>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105" name="Cube 104"/>
          <p:cNvSpPr/>
          <p:nvPr/>
        </p:nvSpPr>
        <p:spPr>
          <a:xfrm>
            <a:off x="3714744" y="4714883"/>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Cube 105"/>
          <p:cNvSpPr/>
          <p:nvPr/>
        </p:nvSpPr>
        <p:spPr>
          <a:xfrm>
            <a:off x="3714744" y="4286256"/>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7" name="Cube 106"/>
          <p:cNvSpPr/>
          <p:nvPr/>
        </p:nvSpPr>
        <p:spPr>
          <a:xfrm>
            <a:off x="6715140" y="4643445"/>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8" name="Cube 107"/>
          <p:cNvSpPr/>
          <p:nvPr/>
        </p:nvSpPr>
        <p:spPr>
          <a:xfrm>
            <a:off x="6715140" y="4214818"/>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9" name="Text Box 10"/>
          <p:cNvSpPr txBox="1">
            <a:spLocks noChangeArrowheads="1"/>
          </p:cNvSpPr>
          <p:nvPr/>
        </p:nvSpPr>
        <p:spPr bwMode="auto">
          <a:xfrm>
            <a:off x="1428728" y="6143644"/>
            <a:ext cx="100013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ΓΗ</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0" name="Text Box 10"/>
          <p:cNvSpPr txBox="1">
            <a:spLocks noChangeArrowheads="1"/>
          </p:cNvSpPr>
          <p:nvPr/>
        </p:nvSpPr>
        <p:spPr bwMode="auto">
          <a:xfrm>
            <a:off x="4071934" y="6143644"/>
            <a:ext cx="100013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ΑΡΗΣ</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1" name="Text Box 10"/>
          <p:cNvSpPr txBox="1">
            <a:spLocks noChangeArrowheads="1"/>
          </p:cNvSpPr>
          <p:nvPr/>
        </p:nvSpPr>
        <p:spPr bwMode="auto">
          <a:xfrm>
            <a:off x="6715140" y="6143644"/>
            <a:ext cx="135732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ΣΕΛΗΝΗ</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3" name="Arc 112"/>
          <p:cNvSpPr/>
          <p:nvPr/>
        </p:nvSpPr>
        <p:spPr>
          <a:xfrm rot="10800000">
            <a:off x="1088508"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14" name="Straight Connector 113"/>
          <p:cNvCxnSpPr/>
          <p:nvPr/>
        </p:nvCxnSpPr>
        <p:spPr>
          <a:xfrm rot="5400000">
            <a:off x="910707"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5400000">
            <a:off x="1410773"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a:off x="910707"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5400000">
            <a:off x="1410773"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18" name="Arc 117"/>
          <p:cNvSpPr/>
          <p:nvPr/>
        </p:nvSpPr>
        <p:spPr>
          <a:xfrm rot="5400000">
            <a:off x="662486"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9" name="Arc 118"/>
          <p:cNvSpPr/>
          <p:nvPr/>
        </p:nvSpPr>
        <p:spPr>
          <a:xfrm rot="5400000">
            <a:off x="767036"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0" name="Straight Connector 119"/>
          <p:cNvCxnSpPr/>
          <p:nvPr/>
        </p:nvCxnSpPr>
        <p:spPr>
          <a:xfrm rot="5400000">
            <a:off x="189208"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1" name="Arc 120"/>
          <p:cNvSpPr/>
          <p:nvPr/>
        </p:nvSpPr>
        <p:spPr>
          <a:xfrm rot="5400000">
            <a:off x="761608"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2" name="Straight Connector 121"/>
          <p:cNvCxnSpPr/>
          <p:nvPr/>
        </p:nvCxnSpPr>
        <p:spPr>
          <a:xfrm rot="5400000">
            <a:off x="303484"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5400000">
            <a:off x="660674"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5400000">
            <a:off x="772408"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5" name="Arc 124"/>
          <p:cNvSpPr/>
          <p:nvPr/>
        </p:nvSpPr>
        <p:spPr>
          <a:xfrm rot="16200000">
            <a:off x="1124177"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26" name="Arc 125"/>
          <p:cNvSpPr/>
          <p:nvPr/>
        </p:nvSpPr>
        <p:spPr>
          <a:xfrm rot="16200000">
            <a:off x="1255557"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7" name="Straight Connector 126"/>
          <p:cNvCxnSpPr/>
          <p:nvPr/>
        </p:nvCxnSpPr>
        <p:spPr>
          <a:xfrm rot="5400000">
            <a:off x="108930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1215208"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9" name="Arc 128"/>
          <p:cNvSpPr/>
          <p:nvPr/>
        </p:nvSpPr>
        <p:spPr>
          <a:xfrm rot="5400000">
            <a:off x="1838606" y="289321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0" name="Straight Connector 129"/>
          <p:cNvCxnSpPr/>
          <p:nvPr/>
        </p:nvCxnSpPr>
        <p:spPr>
          <a:xfrm rot="5400000">
            <a:off x="1758808" y="2820983"/>
            <a:ext cx="500066" cy="1588"/>
          </a:xfrm>
          <a:prstGeom prst="line">
            <a:avLst/>
          </a:prstGeom>
          <a:ln w="1079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rot="5400000">
            <a:off x="2089434" y="3142454"/>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be 102"/>
          <p:cNvSpPr/>
          <p:nvPr/>
        </p:nvSpPr>
        <p:spPr>
          <a:xfrm>
            <a:off x="1214414" y="4714883"/>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4" name="Cube 103"/>
          <p:cNvSpPr/>
          <p:nvPr/>
        </p:nvSpPr>
        <p:spPr>
          <a:xfrm>
            <a:off x="1214414" y="4286256"/>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Arc 1"/>
          <p:cNvSpPr/>
          <p:nvPr/>
        </p:nvSpPr>
        <p:spPr>
          <a:xfrm rot="10800000">
            <a:off x="1000100" y="1928802"/>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4" name="Straight Connector 3"/>
          <p:cNvCxnSpPr/>
          <p:nvPr/>
        </p:nvCxnSpPr>
        <p:spPr>
          <a:xfrm rot="5400000">
            <a:off x="822299"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1322365"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22299"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322365"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0" name="Arc 9"/>
          <p:cNvSpPr/>
          <p:nvPr/>
        </p:nvSpPr>
        <p:spPr>
          <a:xfrm rot="5400000">
            <a:off x="574078" y="2536078"/>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Arc 10"/>
          <p:cNvSpPr/>
          <p:nvPr/>
        </p:nvSpPr>
        <p:spPr>
          <a:xfrm rot="5400000">
            <a:off x="678628" y="2607465"/>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 name="Straight Connector 12"/>
          <p:cNvCxnSpPr/>
          <p:nvPr/>
        </p:nvCxnSpPr>
        <p:spPr>
          <a:xfrm rot="5400000">
            <a:off x="100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5400000">
            <a:off x="673200" y="2635200"/>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6" name="Straight Connector 15"/>
          <p:cNvCxnSpPr/>
          <p:nvPr/>
        </p:nvCxnSpPr>
        <p:spPr>
          <a:xfrm rot="5400000">
            <a:off x="21507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7226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840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1035769" y="893002"/>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 name="Arc 19"/>
          <p:cNvSpPr/>
          <p:nvPr/>
        </p:nvSpPr>
        <p:spPr>
          <a:xfrm rot="16200000">
            <a:off x="1167149" y="1024279"/>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2" name="Straight Connector 21"/>
          <p:cNvCxnSpPr/>
          <p:nvPr/>
        </p:nvCxnSpPr>
        <p:spPr>
          <a:xfrm rot="5400000">
            <a:off x="1000894"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126800"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5400000">
            <a:off x="1750198" y="503635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9" name="Straight Connector 28"/>
          <p:cNvCxnSpPr/>
          <p:nvPr/>
        </p:nvCxnSpPr>
        <p:spPr>
          <a:xfrm rot="5400000">
            <a:off x="2001026" y="5285594"/>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Content Placeholder 4"/>
          <p:cNvSpPr txBox="1">
            <a:spLocks/>
          </p:cNvSpPr>
          <p:nvPr/>
        </p:nvSpPr>
        <p:spPr>
          <a:xfrm>
            <a:off x="2571736" y="142852"/>
            <a:ext cx="4000528" cy="571504"/>
          </a:xfrm>
          <a:prstGeom prst="rect">
            <a:avLst/>
          </a:prstGeom>
        </p:spPr>
        <p:txBody>
          <a:bodyPr vert="horz" lIns="91440" tIns="45720" rIns="91440" bIns="45720" rtlCol="0">
            <a:noAutofit/>
          </a:bodyPr>
          <a:lstStyle/>
          <a:p>
            <a:pPr lvl="0" algn="ctr">
              <a:spcBef>
                <a:spcPct val="20000"/>
              </a:spcBef>
            </a:pPr>
            <a:r>
              <a:rPr lang="el-GR" sz="2400" b="1" u="sng" dirty="0" smtClean="0"/>
              <a:t>Μανόμετρο</a:t>
            </a:r>
            <a:endParaRPr lang="en-US" sz="2400" b="1" u="sng" dirty="0" smtClean="0"/>
          </a:p>
          <a:p>
            <a:pPr lvl="0">
              <a:spcBef>
                <a:spcPct val="20000"/>
              </a:spcBef>
            </a:pPr>
            <a:endParaRPr lang="el-GR" sz="2400" dirty="0" smtClean="0"/>
          </a:p>
        </p:txBody>
      </p:sp>
      <p:sp>
        <p:nvSpPr>
          <p:cNvPr id="65" name="Arc 64"/>
          <p:cNvSpPr/>
          <p:nvPr/>
        </p:nvSpPr>
        <p:spPr>
          <a:xfrm rot="10800000">
            <a:off x="3643306"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66" name="Straight Connector 65"/>
          <p:cNvCxnSpPr/>
          <p:nvPr/>
        </p:nvCxnSpPr>
        <p:spPr>
          <a:xfrm rot="5400000">
            <a:off x="3465505"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965571"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3465505"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3965571"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70" name="Arc 69"/>
          <p:cNvSpPr/>
          <p:nvPr/>
        </p:nvSpPr>
        <p:spPr>
          <a:xfrm rot="5400000">
            <a:off x="3217284"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1" name="Arc 70"/>
          <p:cNvSpPr/>
          <p:nvPr/>
        </p:nvSpPr>
        <p:spPr>
          <a:xfrm rot="5400000">
            <a:off x="3321834"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2" name="Straight Connector 71"/>
          <p:cNvCxnSpPr/>
          <p:nvPr/>
        </p:nvCxnSpPr>
        <p:spPr>
          <a:xfrm rot="5400000">
            <a:off x="27440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73" name="Arc 72"/>
          <p:cNvSpPr/>
          <p:nvPr/>
        </p:nvSpPr>
        <p:spPr>
          <a:xfrm rot="5400000">
            <a:off x="3316406"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4" name="Straight Connector 73"/>
          <p:cNvCxnSpPr/>
          <p:nvPr/>
        </p:nvCxnSpPr>
        <p:spPr>
          <a:xfrm rot="5400000">
            <a:off x="285828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321547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33272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77" name="Arc 76"/>
          <p:cNvSpPr/>
          <p:nvPr/>
        </p:nvSpPr>
        <p:spPr>
          <a:xfrm rot="16200000">
            <a:off x="3678975"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8" name="Arc 77"/>
          <p:cNvSpPr/>
          <p:nvPr/>
        </p:nvSpPr>
        <p:spPr>
          <a:xfrm rot="16200000">
            <a:off x="3810355"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4" name="Arc 83"/>
          <p:cNvSpPr/>
          <p:nvPr/>
        </p:nvSpPr>
        <p:spPr>
          <a:xfrm rot="10800000">
            <a:off x="6643703"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5" name="Straight Connector 84"/>
          <p:cNvCxnSpPr/>
          <p:nvPr/>
        </p:nvCxnSpPr>
        <p:spPr>
          <a:xfrm rot="5400000">
            <a:off x="6465902"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6965968"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a:off x="6465902"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6965968"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89" name="Arc 88"/>
          <p:cNvSpPr/>
          <p:nvPr/>
        </p:nvSpPr>
        <p:spPr>
          <a:xfrm rot="5400000">
            <a:off x="6217681"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0" name="Arc 89"/>
          <p:cNvSpPr/>
          <p:nvPr/>
        </p:nvSpPr>
        <p:spPr>
          <a:xfrm rot="5400000">
            <a:off x="6322231"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1" name="Straight Connector 90"/>
          <p:cNvCxnSpPr/>
          <p:nvPr/>
        </p:nvCxnSpPr>
        <p:spPr>
          <a:xfrm rot="5400000">
            <a:off x="57444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92" name="Arc 91"/>
          <p:cNvSpPr/>
          <p:nvPr/>
        </p:nvSpPr>
        <p:spPr>
          <a:xfrm rot="5400000">
            <a:off x="6316803"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3" name="Straight Connector 92"/>
          <p:cNvCxnSpPr/>
          <p:nvPr/>
        </p:nvCxnSpPr>
        <p:spPr>
          <a:xfrm rot="5400000">
            <a:off x="5858679"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6215869"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63276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96" name="Arc 95"/>
          <p:cNvSpPr/>
          <p:nvPr/>
        </p:nvSpPr>
        <p:spPr>
          <a:xfrm rot="16200000">
            <a:off x="6679372"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7" name="Arc 96"/>
          <p:cNvSpPr/>
          <p:nvPr/>
        </p:nvSpPr>
        <p:spPr>
          <a:xfrm rot="16200000">
            <a:off x="6810752"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05" name="Cube 104"/>
          <p:cNvSpPr/>
          <p:nvPr/>
        </p:nvSpPr>
        <p:spPr>
          <a:xfrm>
            <a:off x="3714744" y="4714883"/>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Cube 105"/>
          <p:cNvSpPr/>
          <p:nvPr/>
        </p:nvSpPr>
        <p:spPr>
          <a:xfrm>
            <a:off x="3714744" y="4286256"/>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7" name="Cube 106"/>
          <p:cNvSpPr/>
          <p:nvPr/>
        </p:nvSpPr>
        <p:spPr>
          <a:xfrm>
            <a:off x="6715140" y="4643445"/>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8" name="Cube 107"/>
          <p:cNvSpPr/>
          <p:nvPr/>
        </p:nvSpPr>
        <p:spPr>
          <a:xfrm>
            <a:off x="6715140" y="4214818"/>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9" name="Text Box 10"/>
          <p:cNvSpPr txBox="1">
            <a:spLocks noChangeArrowheads="1"/>
          </p:cNvSpPr>
          <p:nvPr/>
        </p:nvSpPr>
        <p:spPr bwMode="auto">
          <a:xfrm>
            <a:off x="1428728" y="6143644"/>
            <a:ext cx="100013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ΓΗ</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0" name="Text Box 10"/>
          <p:cNvSpPr txBox="1">
            <a:spLocks noChangeArrowheads="1"/>
          </p:cNvSpPr>
          <p:nvPr/>
        </p:nvSpPr>
        <p:spPr bwMode="auto">
          <a:xfrm>
            <a:off x="4071934" y="6143644"/>
            <a:ext cx="100013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ΑΡΗΣ</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1" name="Text Box 10"/>
          <p:cNvSpPr txBox="1">
            <a:spLocks noChangeArrowheads="1"/>
          </p:cNvSpPr>
          <p:nvPr/>
        </p:nvSpPr>
        <p:spPr bwMode="auto">
          <a:xfrm>
            <a:off x="6715140" y="6143644"/>
            <a:ext cx="135732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ΣΕΛΗΝΗ</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cxnSp>
        <p:nvCxnSpPr>
          <p:cNvPr id="112" name="Straight Connector 111"/>
          <p:cNvCxnSpPr/>
          <p:nvPr/>
        </p:nvCxnSpPr>
        <p:spPr>
          <a:xfrm rot="5400000">
            <a:off x="1000894"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rot="5400000">
            <a:off x="1000894" y="314245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5400000">
            <a:off x="1143770" y="264238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5400000">
            <a:off x="1143770" y="192800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123"/>
          <p:cNvGrpSpPr/>
          <p:nvPr/>
        </p:nvGrpSpPr>
        <p:grpSpPr>
          <a:xfrm>
            <a:off x="4338000" y="1071546"/>
            <a:ext cx="500065" cy="4428000"/>
            <a:chOff x="4374655" y="1071546"/>
            <a:chExt cx="500065" cy="4429157"/>
          </a:xfrm>
        </p:grpSpPr>
        <p:cxnSp>
          <p:nvCxnSpPr>
            <p:cNvPr id="116" name="Straight Connector 115"/>
            <p:cNvCxnSpPr/>
            <p:nvPr/>
          </p:nvCxnSpPr>
          <p:spPr>
            <a:xfrm rot="5400000">
              <a:off x="3661070"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5400000">
              <a:off x="3786976"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18" name="Arc 117"/>
            <p:cNvSpPr/>
            <p:nvPr/>
          </p:nvSpPr>
          <p:spPr>
            <a:xfrm rot="5400000">
              <a:off x="4410374" y="503635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19" name="Straight Connector 118"/>
            <p:cNvCxnSpPr/>
            <p:nvPr/>
          </p:nvCxnSpPr>
          <p:spPr>
            <a:xfrm rot="5400000">
              <a:off x="4661202" y="5285594"/>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66107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a:off x="3661070" y="314245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3803946" y="264238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5400000">
              <a:off x="3803946" y="192800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5" name="Group 132"/>
          <p:cNvGrpSpPr/>
          <p:nvPr/>
        </p:nvGrpSpPr>
        <p:grpSpPr>
          <a:xfrm>
            <a:off x="7344000" y="1071546"/>
            <a:ext cx="500065" cy="4429157"/>
            <a:chOff x="7375051" y="1071546"/>
            <a:chExt cx="500065" cy="4429157"/>
          </a:xfrm>
        </p:grpSpPr>
        <p:cxnSp>
          <p:nvCxnSpPr>
            <p:cNvPr id="125" name="Straight Connector 124"/>
            <p:cNvCxnSpPr/>
            <p:nvPr/>
          </p:nvCxnSpPr>
          <p:spPr>
            <a:xfrm rot="5400000">
              <a:off x="6661466"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6787372"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7" name="Arc 126"/>
            <p:cNvSpPr/>
            <p:nvPr/>
          </p:nvSpPr>
          <p:spPr>
            <a:xfrm rot="5400000">
              <a:off x="7410770" y="503635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8" name="Straight Connector 127"/>
            <p:cNvCxnSpPr/>
            <p:nvPr/>
          </p:nvCxnSpPr>
          <p:spPr>
            <a:xfrm rot="5400000">
              <a:off x="7661598" y="5285594"/>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5400000">
              <a:off x="666146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5400000">
              <a:off x="6661466" y="314245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rot="5400000">
              <a:off x="6804342" y="264238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rot="5400000">
              <a:off x="6804342" y="192800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134" name="Straight Connector 133"/>
          <p:cNvCxnSpPr/>
          <p:nvPr/>
        </p:nvCxnSpPr>
        <p:spPr>
          <a:xfrm>
            <a:off x="428596" y="2071678"/>
            <a:ext cx="8072494" cy="7143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8" name="Straight Connector 87"/>
          <p:cNvCxnSpPr/>
          <p:nvPr/>
        </p:nvCxnSpPr>
        <p:spPr>
          <a:xfrm rot="5400000">
            <a:off x="6965967"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a:off x="750464" y="1606934"/>
            <a:ext cx="499272" cy="1588"/>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5400000">
            <a:off x="822299" y="196372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5400000">
            <a:off x="4036612" y="2678504"/>
            <a:ext cx="214314"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321547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5400000">
            <a:off x="3465505" y="1749413"/>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5400000">
            <a:off x="3465505" y="196372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6465901" y="2035165"/>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03" name="Cube 102"/>
          <p:cNvSpPr/>
          <p:nvPr/>
        </p:nvSpPr>
        <p:spPr>
          <a:xfrm>
            <a:off x="1214414" y="4714883"/>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4" name="Cube 103"/>
          <p:cNvSpPr/>
          <p:nvPr/>
        </p:nvSpPr>
        <p:spPr>
          <a:xfrm>
            <a:off x="1214414" y="4286256"/>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Arc 1"/>
          <p:cNvSpPr/>
          <p:nvPr/>
        </p:nvSpPr>
        <p:spPr>
          <a:xfrm rot="10800000">
            <a:off x="1000100" y="1928802"/>
            <a:ext cx="500066" cy="1500198"/>
          </a:xfrm>
          <a:prstGeom prst="arc">
            <a:avLst>
              <a:gd name="adj1" fmla="val 13463343"/>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4" name="Straight Connector 3"/>
          <p:cNvCxnSpPr/>
          <p:nvPr/>
        </p:nvCxnSpPr>
        <p:spPr>
          <a:xfrm rot="5400000">
            <a:off x="822299"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22299"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0" name="Arc 9"/>
          <p:cNvSpPr/>
          <p:nvPr/>
        </p:nvSpPr>
        <p:spPr>
          <a:xfrm rot="5400000">
            <a:off x="574078" y="2536078"/>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Arc 10"/>
          <p:cNvSpPr/>
          <p:nvPr/>
        </p:nvSpPr>
        <p:spPr>
          <a:xfrm rot="5400000">
            <a:off x="678628" y="2607465"/>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 name="Straight Connector 12"/>
          <p:cNvCxnSpPr/>
          <p:nvPr/>
        </p:nvCxnSpPr>
        <p:spPr>
          <a:xfrm rot="5400000">
            <a:off x="100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5400000">
            <a:off x="673200" y="2635200"/>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6" name="Straight Connector 15"/>
          <p:cNvCxnSpPr/>
          <p:nvPr/>
        </p:nvCxnSpPr>
        <p:spPr>
          <a:xfrm rot="5400000">
            <a:off x="21507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7226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840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1035769" y="893002"/>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 name="Arc 19"/>
          <p:cNvSpPr/>
          <p:nvPr/>
        </p:nvSpPr>
        <p:spPr>
          <a:xfrm rot="16200000">
            <a:off x="1167149" y="1024279"/>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2" name="Straight Connector 21"/>
          <p:cNvCxnSpPr/>
          <p:nvPr/>
        </p:nvCxnSpPr>
        <p:spPr>
          <a:xfrm rot="5400000">
            <a:off x="1000894"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126800"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5400000">
            <a:off x="1750198" y="503635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1" name="Content Placeholder 4"/>
          <p:cNvSpPr txBox="1">
            <a:spLocks/>
          </p:cNvSpPr>
          <p:nvPr/>
        </p:nvSpPr>
        <p:spPr>
          <a:xfrm>
            <a:off x="2571736" y="142852"/>
            <a:ext cx="4000528" cy="571504"/>
          </a:xfrm>
          <a:prstGeom prst="rect">
            <a:avLst/>
          </a:prstGeom>
        </p:spPr>
        <p:txBody>
          <a:bodyPr vert="horz" lIns="91440" tIns="45720" rIns="91440" bIns="45720" rtlCol="0">
            <a:noAutofit/>
          </a:bodyPr>
          <a:lstStyle/>
          <a:p>
            <a:pPr lvl="0" algn="ctr">
              <a:spcBef>
                <a:spcPct val="20000"/>
              </a:spcBef>
            </a:pPr>
            <a:r>
              <a:rPr lang="el-GR" sz="2400" b="1" u="sng" dirty="0" smtClean="0"/>
              <a:t>Μανόμετρο</a:t>
            </a:r>
            <a:endParaRPr lang="en-US" sz="2400" b="1" u="sng" dirty="0" smtClean="0"/>
          </a:p>
          <a:p>
            <a:pPr lvl="0">
              <a:spcBef>
                <a:spcPct val="20000"/>
              </a:spcBef>
            </a:pPr>
            <a:endParaRPr lang="el-GR" sz="2400" dirty="0" smtClean="0"/>
          </a:p>
        </p:txBody>
      </p:sp>
      <p:sp>
        <p:nvSpPr>
          <p:cNvPr id="65" name="Arc 64"/>
          <p:cNvSpPr/>
          <p:nvPr/>
        </p:nvSpPr>
        <p:spPr>
          <a:xfrm rot="10800000">
            <a:off x="3643306"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66" name="Straight Connector 65"/>
          <p:cNvCxnSpPr/>
          <p:nvPr/>
        </p:nvCxnSpPr>
        <p:spPr>
          <a:xfrm rot="5400000">
            <a:off x="3465505"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3465505"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70" name="Arc 69"/>
          <p:cNvSpPr/>
          <p:nvPr/>
        </p:nvSpPr>
        <p:spPr>
          <a:xfrm rot="5400000">
            <a:off x="3217284"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1" name="Arc 70"/>
          <p:cNvSpPr/>
          <p:nvPr/>
        </p:nvSpPr>
        <p:spPr>
          <a:xfrm rot="5400000">
            <a:off x="3321834"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2" name="Straight Connector 71"/>
          <p:cNvCxnSpPr/>
          <p:nvPr/>
        </p:nvCxnSpPr>
        <p:spPr>
          <a:xfrm rot="5400000">
            <a:off x="27440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73" name="Arc 72"/>
          <p:cNvSpPr/>
          <p:nvPr/>
        </p:nvSpPr>
        <p:spPr>
          <a:xfrm rot="5400000">
            <a:off x="3316406"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74" name="Straight Connector 73"/>
          <p:cNvCxnSpPr/>
          <p:nvPr/>
        </p:nvCxnSpPr>
        <p:spPr>
          <a:xfrm rot="5400000">
            <a:off x="2858282"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3327206"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77" name="Arc 76"/>
          <p:cNvSpPr/>
          <p:nvPr/>
        </p:nvSpPr>
        <p:spPr>
          <a:xfrm rot="16200000">
            <a:off x="3678975"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8" name="Arc 77"/>
          <p:cNvSpPr/>
          <p:nvPr/>
        </p:nvSpPr>
        <p:spPr>
          <a:xfrm rot="16200000">
            <a:off x="3810355"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4" name="Arc 83"/>
          <p:cNvSpPr/>
          <p:nvPr/>
        </p:nvSpPr>
        <p:spPr>
          <a:xfrm rot="10800000">
            <a:off x="6643703" y="2000240"/>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5" name="Straight Connector 84"/>
          <p:cNvCxnSpPr/>
          <p:nvPr/>
        </p:nvCxnSpPr>
        <p:spPr>
          <a:xfrm rot="5400000">
            <a:off x="6465902"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6965968" y="260666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a:off x="6465902" y="2320917"/>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89" name="Arc 88"/>
          <p:cNvSpPr/>
          <p:nvPr/>
        </p:nvSpPr>
        <p:spPr>
          <a:xfrm rot="5400000">
            <a:off x="6217681" y="2607516"/>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0" name="Arc 89"/>
          <p:cNvSpPr/>
          <p:nvPr/>
        </p:nvSpPr>
        <p:spPr>
          <a:xfrm rot="5400000">
            <a:off x="6322231" y="2678903"/>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1" name="Straight Connector 90"/>
          <p:cNvCxnSpPr/>
          <p:nvPr/>
        </p:nvCxnSpPr>
        <p:spPr>
          <a:xfrm rot="5400000">
            <a:off x="57444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92" name="Arc 91"/>
          <p:cNvSpPr/>
          <p:nvPr/>
        </p:nvSpPr>
        <p:spPr>
          <a:xfrm rot="5400000">
            <a:off x="6316803" y="2706638"/>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3" name="Straight Connector 92"/>
          <p:cNvCxnSpPr/>
          <p:nvPr/>
        </p:nvCxnSpPr>
        <p:spPr>
          <a:xfrm rot="5400000">
            <a:off x="5858679"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6215869"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6327603" y="207088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96" name="Arc 95"/>
          <p:cNvSpPr/>
          <p:nvPr/>
        </p:nvSpPr>
        <p:spPr>
          <a:xfrm rot="16200000">
            <a:off x="6679372" y="964440"/>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7" name="Arc 96"/>
          <p:cNvSpPr/>
          <p:nvPr/>
        </p:nvSpPr>
        <p:spPr>
          <a:xfrm rot="16200000">
            <a:off x="6810752" y="1095717"/>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05" name="Cube 104"/>
          <p:cNvSpPr/>
          <p:nvPr/>
        </p:nvSpPr>
        <p:spPr>
          <a:xfrm>
            <a:off x="3714744" y="4714883"/>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Cube 105"/>
          <p:cNvSpPr/>
          <p:nvPr/>
        </p:nvSpPr>
        <p:spPr>
          <a:xfrm>
            <a:off x="3714744" y="4286256"/>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7" name="Cube 106"/>
          <p:cNvSpPr/>
          <p:nvPr/>
        </p:nvSpPr>
        <p:spPr>
          <a:xfrm>
            <a:off x="6715140" y="4643445"/>
            <a:ext cx="1643074" cy="12573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8" name="Cube 107"/>
          <p:cNvSpPr/>
          <p:nvPr/>
        </p:nvSpPr>
        <p:spPr>
          <a:xfrm>
            <a:off x="6715140" y="4214818"/>
            <a:ext cx="1643074" cy="1714512"/>
          </a:xfrm>
          <a:prstGeom prst="cube">
            <a:avLst>
              <a:gd name="adj" fmla="val 1984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9" name="Text Box 10"/>
          <p:cNvSpPr txBox="1">
            <a:spLocks noChangeArrowheads="1"/>
          </p:cNvSpPr>
          <p:nvPr/>
        </p:nvSpPr>
        <p:spPr bwMode="auto">
          <a:xfrm>
            <a:off x="1428728" y="6143644"/>
            <a:ext cx="100013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ΓΗ</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0" name="Text Box 10"/>
          <p:cNvSpPr txBox="1">
            <a:spLocks noChangeArrowheads="1"/>
          </p:cNvSpPr>
          <p:nvPr/>
        </p:nvSpPr>
        <p:spPr bwMode="auto">
          <a:xfrm>
            <a:off x="4071934" y="6143644"/>
            <a:ext cx="100013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ΑΡΗΣ</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111" name="Text Box 10"/>
          <p:cNvSpPr txBox="1">
            <a:spLocks noChangeArrowheads="1"/>
          </p:cNvSpPr>
          <p:nvPr/>
        </p:nvSpPr>
        <p:spPr bwMode="auto">
          <a:xfrm>
            <a:off x="6715140" y="6143644"/>
            <a:ext cx="135732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0" i="0" u="none" strike="noStrike" cap="none" normalizeH="0" baseline="0" dirty="0" smtClean="0">
                <a:ln>
                  <a:noFill/>
                </a:ln>
                <a:solidFill>
                  <a:srgbClr val="00B050"/>
                </a:solidFill>
                <a:effectLst/>
                <a:latin typeface="Calibri" pitchFamily="34" charset="0"/>
                <a:cs typeface="Arial" pitchFamily="34" charset="0"/>
              </a:rPr>
              <a:t>ΣΕΛΗΝΗ</a:t>
            </a:r>
            <a:endParaRPr kumimoji="0" lang="el-GR" sz="1800" b="0" i="0" u="none" strike="noStrike" cap="none" normalizeH="0" baseline="0" dirty="0" smtClean="0">
              <a:ln>
                <a:noFill/>
              </a:ln>
              <a:solidFill>
                <a:srgbClr val="00B050"/>
              </a:solidFill>
              <a:effectLst/>
              <a:latin typeface="Arial" pitchFamily="34" charset="0"/>
              <a:cs typeface="Arial" pitchFamily="34" charset="0"/>
            </a:endParaRPr>
          </a:p>
        </p:txBody>
      </p:sp>
      <p:cxnSp>
        <p:nvCxnSpPr>
          <p:cNvPr id="112" name="Straight Connector 111"/>
          <p:cNvCxnSpPr/>
          <p:nvPr/>
        </p:nvCxnSpPr>
        <p:spPr>
          <a:xfrm rot="5400000">
            <a:off x="1000894"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rot="5400000">
            <a:off x="1000894" y="314245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rot="5400000">
            <a:off x="1143770" y="264238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5400000">
            <a:off x="1143770" y="192800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a:off x="3624639" y="4213203"/>
            <a:ext cx="171406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rot="5400000">
            <a:off x="3750545" y="4213203"/>
            <a:ext cx="171406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18" name="Arc 117"/>
          <p:cNvSpPr/>
          <p:nvPr/>
        </p:nvSpPr>
        <p:spPr>
          <a:xfrm rot="5400000">
            <a:off x="4373775" y="5035255"/>
            <a:ext cx="428516"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0" name="Straight Connector 119"/>
          <p:cNvCxnSpPr/>
          <p:nvPr/>
        </p:nvCxnSpPr>
        <p:spPr>
          <a:xfrm rot="5400000">
            <a:off x="3624639" y="1999203"/>
            <a:ext cx="171406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a:off x="3624639" y="3141913"/>
            <a:ext cx="171406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3767515" y="2641977"/>
            <a:ext cx="171406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5400000">
            <a:off x="3767515" y="1927784"/>
            <a:ext cx="171406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rot="5400000">
            <a:off x="6630415"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6756321" y="421402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7" name="Arc 126"/>
          <p:cNvSpPr/>
          <p:nvPr/>
        </p:nvSpPr>
        <p:spPr>
          <a:xfrm rot="5400000">
            <a:off x="7379719" y="5036356"/>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29" name="Straight Connector 128"/>
          <p:cNvCxnSpPr/>
          <p:nvPr/>
        </p:nvCxnSpPr>
        <p:spPr>
          <a:xfrm rot="5400000">
            <a:off x="6630415"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5400000">
            <a:off x="6630415" y="3142454"/>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rot="5400000">
            <a:off x="6773291" y="264238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rot="5400000">
            <a:off x="6773291" y="1928008"/>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80" name="Freeform 79"/>
          <p:cNvSpPr/>
          <p:nvPr/>
        </p:nvSpPr>
        <p:spPr>
          <a:xfrm>
            <a:off x="1928794" y="5143512"/>
            <a:ext cx="214313" cy="285752"/>
          </a:xfrm>
          <a:custGeom>
            <a:avLst/>
            <a:gdLst>
              <a:gd name="connsiteX0" fmla="*/ 216794 w 216794"/>
              <a:gd name="connsiteY0" fmla="*/ 0 h 785611"/>
              <a:gd name="connsiteX1" fmla="*/ 10732 w 216794"/>
              <a:gd name="connsiteY1" fmla="*/ 334851 h 785611"/>
              <a:gd name="connsiteX2" fmla="*/ 152400 w 216794"/>
              <a:gd name="connsiteY2" fmla="*/ 721217 h 785611"/>
              <a:gd name="connsiteX3" fmla="*/ 165278 w 216794"/>
              <a:gd name="connsiteY3" fmla="*/ 721217 h 785611"/>
            </a:gdLst>
            <a:ahLst/>
            <a:cxnLst>
              <a:cxn ang="0">
                <a:pos x="connsiteX0" y="connsiteY0"/>
              </a:cxn>
              <a:cxn ang="0">
                <a:pos x="connsiteX1" y="connsiteY1"/>
              </a:cxn>
              <a:cxn ang="0">
                <a:pos x="connsiteX2" y="connsiteY2"/>
              </a:cxn>
              <a:cxn ang="0">
                <a:pos x="connsiteX3" y="connsiteY3"/>
              </a:cxn>
            </a:cxnLst>
            <a:rect l="l" t="t" r="r" b="b"/>
            <a:pathLst>
              <a:path w="216794" h="785611">
                <a:moveTo>
                  <a:pt x="216794" y="0"/>
                </a:moveTo>
                <a:cubicBezTo>
                  <a:pt x="119129" y="107324"/>
                  <a:pt x="21464" y="214648"/>
                  <a:pt x="10732" y="334851"/>
                </a:cubicBezTo>
                <a:cubicBezTo>
                  <a:pt x="0" y="455054"/>
                  <a:pt x="126642" y="656823"/>
                  <a:pt x="152400" y="721217"/>
                </a:cubicBezTo>
                <a:cubicBezTo>
                  <a:pt x="178158" y="785611"/>
                  <a:pt x="171718" y="753414"/>
                  <a:pt x="165278" y="721217"/>
                </a:cubicBezTo>
              </a:path>
            </a:pathLst>
          </a:custGeom>
          <a:ln w="254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1" name="Freeform 80"/>
          <p:cNvSpPr/>
          <p:nvPr/>
        </p:nvSpPr>
        <p:spPr>
          <a:xfrm>
            <a:off x="4643438" y="5143512"/>
            <a:ext cx="142875" cy="285752"/>
          </a:xfrm>
          <a:custGeom>
            <a:avLst/>
            <a:gdLst>
              <a:gd name="connsiteX0" fmla="*/ 216794 w 216794"/>
              <a:gd name="connsiteY0" fmla="*/ 0 h 785611"/>
              <a:gd name="connsiteX1" fmla="*/ 10732 w 216794"/>
              <a:gd name="connsiteY1" fmla="*/ 334851 h 785611"/>
              <a:gd name="connsiteX2" fmla="*/ 152400 w 216794"/>
              <a:gd name="connsiteY2" fmla="*/ 721217 h 785611"/>
              <a:gd name="connsiteX3" fmla="*/ 165278 w 216794"/>
              <a:gd name="connsiteY3" fmla="*/ 721217 h 785611"/>
            </a:gdLst>
            <a:ahLst/>
            <a:cxnLst>
              <a:cxn ang="0">
                <a:pos x="connsiteX0" y="connsiteY0"/>
              </a:cxn>
              <a:cxn ang="0">
                <a:pos x="connsiteX1" y="connsiteY1"/>
              </a:cxn>
              <a:cxn ang="0">
                <a:pos x="connsiteX2" y="connsiteY2"/>
              </a:cxn>
              <a:cxn ang="0">
                <a:pos x="connsiteX3" y="connsiteY3"/>
              </a:cxn>
            </a:cxnLst>
            <a:rect l="l" t="t" r="r" b="b"/>
            <a:pathLst>
              <a:path w="216794" h="785611">
                <a:moveTo>
                  <a:pt x="216794" y="0"/>
                </a:moveTo>
                <a:cubicBezTo>
                  <a:pt x="119129" y="107324"/>
                  <a:pt x="21464" y="214648"/>
                  <a:pt x="10732" y="334851"/>
                </a:cubicBezTo>
                <a:cubicBezTo>
                  <a:pt x="0" y="455054"/>
                  <a:pt x="126642" y="656823"/>
                  <a:pt x="152400" y="721217"/>
                </a:cubicBezTo>
                <a:cubicBezTo>
                  <a:pt x="178158" y="785611"/>
                  <a:pt x="171718" y="753414"/>
                  <a:pt x="165278" y="721217"/>
                </a:cubicBezTo>
              </a:path>
            </a:pathLst>
          </a:custGeom>
          <a:ln w="254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2" name="Freeform 81"/>
          <p:cNvSpPr/>
          <p:nvPr/>
        </p:nvSpPr>
        <p:spPr>
          <a:xfrm>
            <a:off x="7715272" y="5143512"/>
            <a:ext cx="71437" cy="285752"/>
          </a:xfrm>
          <a:custGeom>
            <a:avLst/>
            <a:gdLst>
              <a:gd name="connsiteX0" fmla="*/ 216794 w 216794"/>
              <a:gd name="connsiteY0" fmla="*/ 0 h 785611"/>
              <a:gd name="connsiteX1" fmla="*/ 10732 w 216794"/>
              <a:gd name="connsiteY1" fmla="*/ 334851 h 785611"/>
              <a:gd name="connsiteX2" fmla="*/ 152400 w 216794"/>
              <a:gd name="connsiteY2" fmla="*/ 721217 h 785611"/>
              <a:gd name="connsiteX3" fmla="*/ 165278 w 216794"/>
              <a:gd name="connsiteY3" fmla="*/ 721217 h 785611"/>
            </a:gdLst>
            <a:ahLst/>
            <a:cxnLst>
              <a:cxn ang="0">
                <a:pos x="connsiteX0" y="connsiteY0"/>
              </a:cxn>
              <a:cxn ang="0">
                <a:pos x="connsiteX1" y="connsiteY1"/>
              </a:cxn>
              <a:cxn ang="0">
                <a:pos x="connsiteX2" y="connsiteY2"/>
              </a:cxn>
              <a:cxn ang="0">
                <a:pos x="connsiteX3" y="connsiteY3"/>
              </a:cxn>
            </a:cxnLst>
            <a:rect l="l" t="t" r="r" b="b"/>
            <a:pathLst>
              <a:path w="216794" h="785611">
                <a:moveTo>
                  <a:pt x="216794" y="0"/>
                </a:moveTo>
                <a:cubicBezTo>
                  <a:pt x="119129" y="107324"/>
                  <a:pt x="21464" y="214648"/>
                  <a:pt x="10732" y="334851"/>
                </a:cubicBezTo>
                <a:cubicBezTo>
                  <a:pt x="0" y="455054"/>
                  <a:pt x="126642" y="656823"/>
                  <a:pt x="152400" y="721217"/>
                </a:cubicBezTo>
                <a:cubicBezTo>
                  <a:pt x="178158" y="785611"/>
                  <a:pt x="171718" y="753414"/>
                  <a:pt x="165278" y="721217"/>
                </a:cubicBezTo>
              </a:path>
            </a:pathLst>
          </a:custGeom>
          <a:ln w="254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99" name="Straight Connector 98"/>
          <p:cNvCxnSpPr/>
          <p:nvPr/>
        </p:nvCxnSpPr>
        <p:spPr>
          <a:xfrm>
            <a:off x="428596" y="2071678"/>
            <a:ext cx="8072494" cy="7143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Documents and Settings\tselentis\Επιφάνεια εργασίας\ppt-11-638.jpg"/>
          <p:cNvPicPr>
            <a:picLocks noChangeAspect="1" noChangeArrowheads="1"/>
          </p:cNvPicPr>
          <p:nvPr/>
        </p:nvPicPr>
        <p:blipFill>
          <a:blip r:embed="rId2" cstate="print"/>
          <a:srcRect/>
          <a:stretch>
            <a:fillRect/>
          </a:stretch>
        </p:blipFill>
        <p:spPr bwMode="auto">
          <a:xfrm>
            <a:off x="971600" y="548680"/>
            <a:ext cx="7413879" cy="556622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Documents and Settings\tselentis\Επιφάνεια εργασίας\ppt-12-638.jpg"/>
          <p:cNvPicPr>
            <a:picLocks noChangeAspect="1" noChangeArrowheads="1"/>
          </p:cNvPicPr>
          <p:nvPr/>
        </p:nvPicPr>
        <p:blipFill>
          <a:blip r:embed="rId2" cstate="print"/>
          <a:srcRect/>
          <a:stretch>
            <a:fillRect/>
          </a:stretch>
        </p:blipFill>
        <p:spPr bwMode="auto">
          <a:xfrm>
            <a:off x="899592" y="620688"/>
            <a:ext cx="7413879" cy="556622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Documents and Settings\tselentis\Επιφάνεια εργασίας\ppt-13-638.jpg"/>
          <p:cNvPicPr>
            <a:picLocks noChangeAspect="1" noChangeArrowheads="1"/>
          </p:cNvPicPr>
          <p:nvPr/>
        </p:nvPicPr>
        <p:blipFill>
          <a:blip r:embed="rId2" cstate="print"/>
          <a:srcRect/>
          <a:stretch>
            <a:fillRect/>
          </a:stretch>
        </p:blipFill>
        <p:spPr bwMode="auto">
          <a:xfrm>
            <a:off x="971600" y="692696"/>
            <a:ext cx="7413879" cy="556622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img"/>
          <p:cNvPicPr>
            <a:picLocks noChangeAspect="1" noChangeArrowheads="1"/>
          </p:cNvPicPr>
          <p:nvPr/>
        </p:nvPicPr>
        <p:blipFill>
          <a:blip r:embed="rId3" cstate="print"/>
          <a:srcRect/>
          <a:stretch>
            <a:fillRect/>
          </a:stretch>
        </p:blipFill>
        <p:spPr bwMode="auto">
          <a:xfrm>
            <a:off x="2771800" y="1268760"/>
            <a:ext cx="3567494" cy="2382203"/>
          </a:xfrm>
          <a:prstGeom prst="rect">
            <a:avLst/>
          </a:prstGeom>
          <a:noFill/>
        </p:spPr>
      </p:pic>
      <p:sp>
        <p:nvSpPr>
          <p:cNvPr id="4" name="3 - Ορθογώνιο">
            <a:hlinkClick r:id="rId4" action="ppaction://hlinkfile"/>
          </p:cNvPr>
          <p:cNvSpPr/>
          <p:nvPr/>
        </p:nvSpPr>
        <p:spPr>
          <a:xfrm>
            <a:off x="3131840" y="4221088"/>
            <a:ext cx="2654316" cy="369332"/>
          </a:xfrm>
          <a:prstGeom prst="rect">
            <a:avLst/>
          </a:prstGeom>
        </p:spPr>
        <p:txBody>
          <a:bodyPr wrap="none">
            <a:spAutoFit/>
          </a:bodyPr>
          <a:lstStyle/>
          <a:p>
            <a:r>
              <a:rPr lang="el-GR" dirty="0" smtClean="0"/>
              <a:t>ΣΥΓΚΟΙΝΩΝΟΥΝΤΑ ΔΟΧΕΙΑ</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115616" y="4293096"/>
            <a:ext cx="6696744" cy="1200329"/>
          </a:xfrm>
          <a:prstGeom prst="rect">
            <a:avLst/>
          </a:prstGeom>
        </p:spPr>
        <p:txBody>
          <a:bodyPr wrap="square">
            <a:spAutoFit/>
          </a:bodyPr>
          <a:lstStyle/>
          <a:p>
            <a:r>
              <a:rPr lang="el-GR" i="1" dirty="0" smtClean="0"/>
              <a:t>Η δεξαμενή του νερού και οι σωλήνες του δικτύου αποτελούν συγκοινωνούντα δοχεία. Μπορείς να εξηγήσεις το λόγο για τον οποίο οι δεξαμενές νερού κατασκευάζονται στα ψηλότερα σημεία των πόλεων;</a:t>
            </a:r>
            <a:endParaRPr lang="el-GR" dirty="0"/>
          </a:p>
        </p:txBody>
      </p:sp>
      <p:pic>
        <p:nvPicPr>
          <p:cNvPr id="4" name="Picture 2"/>
          <p:cNvPicPr>
            <a:picLocks noChangeAspect="1" noChangeArrowheads="1"/>
          </p:cNvPicPr>
          <p:nvPr/>
        </p:nvPicPr>
        <p:blipFill>
          <a:blip r:embed="rId2" cstate="print"/>
          <a:srcRect/>
          <a:stretch>
            <a:fillRect/>
          </a:stretch>
        </p:blipFill>
        <p:spPr>
          <a:xfrm>
            <a:off x="2699792" y="1268760"/>
            <a:ext cx="3108325" cy="2439987"/>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547664" y="3933056"/>
            <a:ext cx="5976664" cy="1754326"/>
          </a:xfrm>
          <a:prstGeom prst="rect">
            <a:avLst/>
          </a:prstGeom>
        </p:spPr>
        <p:txBody>
          <a:bodyPr wrap="square">
            <a:spAutoFit/>
          </a:bodyPr>
          <a:lstStyle/>
          <a:p>
            <a:r>
              <a:rPr lang="el-GR" i="1" dirty="0" smtClean="0"/>
              <a:t>Στην εικόνα φαίνεται ένα </a:t>
            </a:r>
            <a:r>
              <a:rPr lang="el-GR" b="1" i="1" dirty="0" smtClean="0"/>
              <a:t>Ρωμαϊκό υδραγωγείο</a:t>
            </a:r>
            <a:r>
              <a:rPr lang="el-GR" i="1" dirty="0" smtClean="0"/>
              <a:t>. Το υδραγωγείο κατασκευάστηκε για να μεταφέρει νερό από την κορυφή Α σε μια πόλη σε χαμηλότερο υψόμετρο Β. Μπορείς να σκεφτείς μια βασική αρχή της φυσικής που δε λήφθηκε υπόψη στην κατασκευή του; Πώς κατασκεύαζαν οι Ρωμαίοι τα υδραγωγεία τους; Να το συγκρίνεις με ένα σύγχρονο.</a:t>
            </a:r>
            <a:endParaRPr lang="el-GR" dirty="0"/>
          </a:p>
        </p:txBody>
      </p:sp>
      <p:pic>
        <p:nvPicPr>
          <p:cNvPr id="4" name="Picture 2"/>
          <p:cNvPicPr>
            <a:picLocks noChangeAspect="1" noChangeArrowheads="1"/>
          </p:cNvPicPr>
          <p:nvPr/>
        </p:nvPicPr>
        <p:blipFill>
          <a:blip r:embed="rId2" cstate="print"/>
          <a:srcRect/>
          <a:stretch>
            <a:fillRect/>
          </a:stretch>
        </p:blipFill>
        <p:spPr>
          <a:xfrm>
            <a:off x="2123728" y="1268760"/>
            <a:ext cx="4173537" cy="18938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ΥΔΡΟΣΤΑΤΙΚΗ ΠΙΕΣΗ&#10;Η πίεση που ασκούν τα υγρά οφείλεται στο βάρος τους.&#10;Τη μετράμε με όργανα που λέγονται μανόμετρα.&#10;Το υγρ..."/>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27" name="Picture 3" descr="C:\Documents and Settings\tselentis\Επιφάνεια εργασίας\ppt-7-638.jpg"/>
          <p:cNvPicPr>
            <a:picLocks noChangeAspect="1" noChangeArrowheads="1"/>
          </p:cNvPicPr>
          <p:nvPr/>
        </p:nvPicPr>
        <p:blipFill>
          <a:blip r:embed="rId2" cstate="print"/>
          <a:srcRect/>
          <a:stretch>
            <a:fillRect/>
          </a:stretch>
        </p:blipFill>
        <p:spPr bwMode="auto">
          <a:xfrm>
            <a:off x="755576" y="692696"/>
            <a:ext cx="7413879" cy="556622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2"/>
          <p:cNvPicPr>
            <a:picLocks noChangeAspect="1" noChangeArrowheads="1"/>
          </p:cNvPicPr>
          <p:nvPr/>
        </p:nvPicPr>
        <p:blipFill>
          <a:blip r:embed="rId3" cstate="print"/>
          <a:srcRect/>
          <a:stretch>
            <a:fillRect/>
          </a:stretch>
        </p:blipFill>
        <p:spPr bwMode="auto">
          <a:xfrm>
            <a:off x="1763688" y="620688"/>
            <a:ext cx="5621338" cy="4419600"/>
          </a:xfrm>
          <a:prstGeom prst="rect">
            <a:avLst/>
          </a:prstGeom>
          <a:noFill/>
          <a:ln w="9525">
            <a:noFill/>
            <a:miter lim="800000"/>
            <a:headEnd/>
            <a:tailEnd/>
          </a:ln>
        </p:spPr>
      </p:pic>
      <p:sp>
        <p:nvSpPr>
          <p:cNvPr id="3" name="2 - Ορθογώνιο"/>
          <p:cNvSpPr/>
          <p:nvPr/>
        </p:nvSpPr>
        <p:spPr>
          <a:xfrm>
            <a:off x="1763688" y="5373216"/>
            <a:ext cx="1257652" cy="369332"/>
          </a:xfrm>
          <a:prstGeom prst="rect">
            <a:avLst/>
          </a:prstGeom>
        </p:spPr>
        <p:txBody>
          <a:bodyPr wrap="none">
            <a:spAutoFit/>
          </a:bodyPr>
          <a:lstStyle/>
          <a:p>
            <a:r>
              <a:rPr lang="el-GR" dirty="0" smtClean="0"/>
              <a:t>ΑΡΤΕΣΙΑΝΟ</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cstate="print"/>
          <a:srcRect/>
          <a:stretch>
            <a:fillRect/>
          </a:stretch>
        </p:blipFill>
        <p:spPr bwMode="auto">
          <a:xfrm>
            <a:off x="3203848" y="1556792"/>
            <a:ext cx="2386013" cy="2200275"/>
          </a:xfrm>
          <a:prstGeom prst="rect">
            <a:avLst/>
          </a:prstGeom>
          <a:noFill/>
          <a:ln w="9525">
            <a:noFill/>
            <a:miter lim="800000"/>
            <a:headEnd/>
            <a:tailEnd/>
          </a:ln>
        </p:spPr>
      </p:pic>
      <p:sp>
        <p:nvSpPr>
          <p:cNvPr id="3" name="2 - Ορθογώνιο"/>
          <p:cNvSpPr/>
          <p:nvPr/>
        </p:nvSpPr>
        <p:spPr>
          <a:xfrm>
            <a:off x="3059832" y="4581128"/>
            <a:ext cx="2721579" cy="369332"/>
          </a:xfrm>
          <a:prstGeom prst="rect">
            <a:avLst/>
          </a:prstGeom>
        </p:spPr>
        <p:txBody>
          <a:bodyPr wrap="none">
            <a:spAutoFit/>
          </a:bodyPr>
          <a:lstStyle/>
          <a:p>
            <a:r>
              <a:rPr lang="el-GR" b="1" dirty="0" smtClean="0"/>
              <a:t>Το υδροστατικό παράδοξο</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a:xfrm>
            <a:off x="395536" y="1484784"/>
            <a:ext cx="8229600" cy="1287016"/>
          </a:xfrm>
        </p:spPr>
        <p:txBody>
          <a:bodyPr>
            <a:normAutofit fontScale="90000"/>
          </a:bodyPr>
          <a:lstStyle/>
          <a:p>
            <a:pPr algn="l"/>
            <a:r>
              <a:rPr lang="el-GR" sz="2400" b="1" dirty="0" smtClean="0">
                <a:solidFill>
                  <a:srgbClr val="FF0000"/>
                </a:solidFill>
              </a:rPr>
              <a:t>Χρησιμοποίησε και εφάρμοσε τις έννοιες που έμαθες:</a:t>
            </a:r>
            <a:r>
              <a:rPr lang="en-US" sz="2400" b="1" dirty="0" smtClean="0">
                <a:solidFill>
                  <a:srgbClr val="FF0000"/>
                </a:solidFill>
              </a:rPr>
              <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l-GR" sz="2000" b="1" dirty="0" smtClean="0">
                <a:solidFill>
                  <a:srgbClr val="FF0000"/>
                </a:solidFill>
              </a:rPr>
              <a:t>Ερώτηση 3 (σελ. </a:t>
            </a:r>
            <a:r>
              <a:rPr lang="en-US" sz="2000" b="1" dirty="0" smtClean="0">
                <a:solidFill>
                  <a:srgbClr val="FF0000"/>
                </a:solidFill>
              </a:rPr>
              <a:t>82</a:t>
            </a:r>
            <a:r>
              <a:rPr lang="el-GR" sz="2000" b="1" dirty="0" smtClean="0">
                <a:solidFill>
                  <a:srgbClr val="FF0000"/>
                </a:solidFill>
              </a:rPr>
              <a:t>)</a:t>
            </a:r>
            <a:br>
              <a:rPr lang="el-GR" sz="2000" b="1" dirty="0" smtClean="0">
                <a:solidFill>
                  <a:srgbClr val="FF0000"/>
                </a:solidFill>
              </a:rPr>
            </a:br>
            <a:r>
              <a:rPr lang="el-GR" sz="2400" b="1" dirty="0" smtClean="0">
                <a:solidFill>
                  <a:srgbClr val="FF0000"/>
                </a:solidFill>
              </a:rPr>
              <a:t/>
            </a:r>
            <a:br>
              <a:rPr lang="el-GR" sz="2400" b="1" dirty="0" smtClean="0">
                <a:solidFill>
                  <a:srgbClr val="FF0000"/>
                </a:solidFill>
              </a:rPr>
            </a:br>
            <a:r>
              <a:rPr lang="el-GR" sz="2200" dirty="0" smtClean="0"/>
              <a:t>Στην εικόνα παριστάνεται ένα μανόμετρο, όργανο με το οποίο μετράμε την υδροστατική πίεση (το p στο σχήμα είναι η ένδειξη της υδροστατικής πίεσης). Στις προτάσεις που ακολουθούν κύκλωσε το γράμμα που αντιστοιχεί στη σωστή απάντηση. </a:t>
            </a:r>
            <a:r>
              <a:rPr lang="el-GR" dirty="0" smtClean="0"/>
              <a:t/>
            </a:r>
            <a:br>
              <a:rPr lang="el-GR" dirty="0" smtClean="0"/>
            </a:br>
            <a:r>
              <a:rPr lang="el-GR" dirty="0" smtClean="0"/>
              <a:t/>
            </a:r>
            <a:br>
              <a:rPr lang="el-GR" dirty="0" smtClean="0"/>
            </a:br>
            <a:endParaRPr lang="el-GR" dirty="0" smtClean="0"/>
          </a:p>
        </p:txBody>
      </p:sp>
      <p:sp>
        <p:nvSpPr>
          <p:cNvPr id="28675" name="2 - Θέση περιεχομένου"/>
          <p:cNvSpPr>
            <a:spLocks noGrp="1"/>
          </p:cNvSpPr>
          <p:nvPr>
            <p:ph sz="half" idx="1"/>
          </p:nvPr>
        </p:nvSpPr>
        <p:spPr>
          <a:xfrm>
            <a:off x="323528" y="2852936"/>
            <a:ext cx="4681537" cy="4525962"/>
          </a:xfrm>
        </p:spPr>
        <p:txBody>
          <a:bodyPr/>
          <a:lstStyle/>
          <a:p>
            <a:pPr lvl="1">
              <a:buFontTx/>
              <a:buNone/>
            </a:pPr>
            <a:r>
              <a:rPr lang="el-GR" sz="2000" dirty="0" smtClean="0"/>
              <a:t>α. Αν αλλάξουμε τον προσανατολισμό της επιφάνειας της μεμβράνης από οριζόντια σε κατακόρυφη διατηρώντας τη στο ίδιο βάθος, τότε η ένδειξη p θα:</a:t>
            </a:r>
          </a:p>
          <a:p>
            <a:pPr lvl="1">
              <a:buFontTx/>
              <a:buNone/>
            </a:pPr>
            <a:r>
              <a:rPr lang="el-GR" sz="2000" dirty="0" smtClean="0"/>
              <a:t> (α) αυξηθεί,</a:t>
            </a:r>
          </a:p>
          <a:p>
            <a:pPr lvl="1">
              <a:buFontTx/>
              <a:buNone/>
            </a:pPr>
            <a:r>
              <a:rPr lang="el-GR" sz="2000" dirty="0" smtClean="0"/>
              <a:t> (β) μειωθεί,</a:t>
            </a:r>
          </a:p>
          <a:p>
            <a:pPr lvl="1">
              <a:buFontTx/>
              <a:buNone/>
            </a:pPr>
            <a:r>
              <a:rPr lang="el-GR" sz="2000" dirty="0" smtClean="0"/>
              <a:t> (γ) παραμείνει ίδια,</a:t>
            </a:r>
          </a:p>
          <a:p>
            <a:pPr lvl="1">
              <a:buFontTx/>
              <a:buNone/>
            </a:pPr>
            <a:r>
              <a:rPr lang="el-GR" sz="2000" dirty="0" smtClean="0"/>
              <a:t> (δ) μηδενιστεί,</a:t>
            </a:r>
          </a:p>
          <a:p>
            <a:pPr lvl="1">
              <a:buFontTx/>
              <a:buNone/>
            </a:pPr>
            <a:r>
              <a:rPr lang="el-GR" sz="2000" dirty="0" smtClean="0"/>
              <a:t> (ε) τίποτε από τα παραπάνω.</a:t>
            </a:r>
          </a:p>
        </p:txBody>
      </p:sp>
      <p:pic>
        <p:nvPicPr>
          <p:cNvPr id="28676" name="Picture 2"/>
          <p:cNvPicPr>
            <a:picLocks noGrp="1" noChangeAspect="1" noChangeArrowheads="1"/>
          </p:cNvPicPr>
          <p:nvPr>
            <p:ph sz="half" idx="2"/>
          </p:nvPr>
        </p:nvPicPr>
        <p:blipFill>
          <a:blip r:embed="rId2" cstate="print"/>
          <a:srcRect/>
          <a:stretch>
            <a:fillRect/>
          </a:stretch>
        </p:blipFill>
        <p:spPr>
          <a:xfrm>
            <a:off x="5508104" y="2996952"/>
            <a:ext cx="3070225" cy="3578225"/>
          </a:xfr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2 - Θέση περιεχομένου"/>
          <p:cNvSpPr>
            <a:spLocks noGrp="1"/>
          </p:cNvSpPr>
          <p:nvPr>
            <p:ph sz="half" idx="1"/>
          </p:nvPr>
        </p:nvSpPr>
        <p:spPr>
          <a:xfrm>
            <a:off x="827584" y="1700808"/>
            <a:ext cx="4038600" cy="4525962"/>
          </a:xfrm>
        </p:spPr>
        <p:txBody>
          <a:bodyPr/>
          <a:lstStyle/>
          <a:p>
            <a:pPr marL="342900" lvl="1" indent="-342900">
              <a:buFontTx/>
              <a:buNone/>
            </a:pPr>
            <a:r>
              <a:rPr lang="el-GR" dirty="0" smtClean="0"/>
              <a:t>     </a:t>
            </a:r>
            <a:r>
              <a:rPr lang="el-GR" sz="2000" dirty="0" smtClean="0"/>
              <a:t>β. Αν διπλασιάσουμε το βάθος στο οποίο τοποθετούμε τη μεμβράνη: τότε η ένδειξη p θα: </a:t>
            </a:r>
          </a:p>
          <a:p>
            <a:pPr marL="342900" lvl="1" indent="-342900">
              <a:buFontTx/>
              <a:buNone/>
            </a:pPr>
            <a:r>
              <a:rPr lang="el-GR" sz="2000" dirty="0" smtClean="0"/>
              <a:t>(α) παραμείνει ίδια,</a:t>
            </a:r>
          </a:p>
          <a:p>
            <a:pPr marL="342900" lvl="1" indent="-342900">
              <a:buFontTx/>
              <a:buNone/>
            </a:pPr>
            <a:r>
              <a:rPr lang="el-GR" sz="2000" dirty="0" smtClean="0"/>
              <a:t> (β) διπλασιαστεί,</a:t>
            </a:r>
          </a:p>
          <a:p>
            <a:pPr marL="342900" lvl="1" indent="-342900">
              <a:buFontTx/>
              <a:buNone/>
            </a:pPr>
            <a:r>
              <a:rPr lang="el-GR" sz="2000" dirty="0" smtClean="0"/>
              <a:t> (γ) γίνει η μισή,</a:t>
            </a:r>
          </a:p>
          <a:p>
            <a:pPr marL="342900" lvl="1" indent="-342900">
              <a:buFontTx/>
              <a:buNone/>
            </a:pPr>
            <a:r>
              <a:rPr lang="el-GR" sz="2000" dirty="0" smtClean="0"/>
              <a:t> (δ) μηδενιστεί,</a:t>
            </a:r>
          </a:p>
          <a:p>
            <a:pPr marL="342900" lvl="1" indent="-342900">
              <a:buFontTx/>
              <a:buNone/>
            </a:pPr>
            <a:r>
              <a:rPr lang="el-GR" sz="2000" dirty="0" smtClean="0"/>
              <a:t> (ε) τίποτε από τα παραπάνω.</a:t>
            </a:r>
          </a:p>
          <a:p>
            <a:endParaRPr lang="el-GR" dirty="0" smtClean="0"/>
          </a:p>
        </p:txBody>
      </p:sp>
      <p:pic>
        <p:nvPicPr>
          <p:cNvPr id="29700" name="Picture 2"/>
          <p:cNvPicPr>
            <a:picLocks noGrp="1" noChangeAspect="1" noChangeArrowheads="1"/>
          </p:cNvPicPr>
          <p:nvPr>
            <p:ph sz="half" idx="2"/>
          </p:nvPr>
        </p:nvPicPr>
        <p:blipFill>
          <a:blip r:embed="rId2" cstate="print"/>
          <a:srcRect/>
          <a:stretch>
            <a:fillRect/>
          </a:stretch>
        </p:blipFill>
        <p:spPr>
          <a:xfrm>
            <a:off x="5508104" y="1700808"/>
            <a:ext cx="3070225" cy="3578225"/>
          </a:xfr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2 - Θέση περιεχομένου"/>
          <p:cNvSpPr>
            <a:spLocks noGrp="1"/>
          </p:cNvSpPr>
          <p:nvPr>
            <p:ph sz="half" idx="1"/>
          </p:nvPr>
        </p:nvSpPr>
        <p:spPr>
          <a:xfrm>
            <a:off x="611560" y="1196752"/>
            <a:ext cx="4038600" cy="4525963"/>
          </a:xfrm>
        </p:spPr>
        <p:txBody>
          <a:bodyPr/>
          <a:lstStyle/>
          <a:p>
            <a:pPr marL="342900" lvl="1" indent="-342900">
              <a:buFontTx/>
              <a:buNone/>
            </a:pPr>
            <a:r>
              <a:rPr lang="el-GR" sz="2000" dirty="0" smtClean="0"/>
              <a:t>    γ. Αν αλλάξουμε το υγρό που περιέχεται στο </a:t>
            </a:r>
            <a:r>
              <a:rPr lang="el-GR" sz="2000" dirty="0" smtClean="0">
                <a:solidFill>
                  <a:srgbClr val="FF0000"/>
                </a:solidFill>
              </a:rPr>
              <a:t>δοχείο </a:t>
            </a:r>
            <a:r>
              <a:rPr lang="el-GR" sz="2000" dirty="0" smtClean="0"/>
              <a:t>και τοποθετήσουμε ένα άλλο του οποίου η πυκνότητα είναι το ½ της πυκνότητας του αρχικού υγρού διατηρώντας τη μεμβράνη στο ίδιο βάθος: τότε η ένδειξη p θα: </a:t>
            </a:r>
          </a:p>
          <a:p>
            <a:pPr marL="342900" lvl="1" indent="-342900">
              <a:buFontTx/>
              <a:buNone/>
            </a:pPr>
            <a:r>
              <a:rPr lang="el-GR" sz="2000" dirty="0" smtClean="0"/>
              <a:t>(α) παραμείνει ίδια, </a:t>
            </a:r>
          </a:p>
          <a:p>
            <a:pPr marL="342900" lvl="1" indent="-342900">
              <a:buFontTx/>
              <a:buNone/>
            </a:pPr>
            <a:r>
              <a:rPr lang="el-GR" sz="2000" dirty="0" smtClean="0"/>
              <a:t>(β) διπλασιαστεί, </a:t>
            </a:r>
          </a:p>
          <a:p>
            <a:pPr marL="342900" lvl="1" indent="-342900">
              <a:buFontTx/>
              <a:buNone/>
            </a:pPr>
            <a:r>
              <a:rPr lang="el-GR" sz="2000" dirty="0" smtClean="0"/>
              <a:t>(γ) γίνει η μισή, </a:t>
            </a:r>
          </a:p>
          <a:p>
            <a:pPr marL="342900" lvl="1" indent="-342900">
              <a:buFontTx/>
              <a:buNone/>
            </a:pPr>
            <a:r>
              <a:rPr lang="el-GR" sz="2000" dirty="0" smtClean="0"/>
              <a:t>(δ) μηδενιστεί, </a:t>
            </a:r>
          </a:p>
          <a:p>
            <a:pPr marL="342900" lvl="1" indent="-342900">
              <a:buFontTx/>
              <a:buNone/>
            </a:pPr>
            <a:r>
              <a:rPr lang="el-GR" sz="2000" dirty="0" smtClean="0"/>
              <a:t>(ε) τίποτε από τα παραπάνω.</a:t>
            </a:r>
          </a:p>
          <a:p>
            <a:endParaRPr lang="el-GR" sz="2000" dirty="0" smtClean="0"/>
          </a:p>
        </p:txBody>
      </p:sp>
      <p:pic>
        <p:nvPicPr>
          <p:cNvPr id="30724" name="Picture 2"/>
          <p:cNvPicPr>
            <a:picLocks noGrp="1" noChangeAspect="1" noChangeArrowheads="1"/>
          </p:cNvPicPr>
          <p:nvPr>
            <p:ph sz="half" idx="2"/>
          </p:nvPr>
        </p:nvPicPr>
        <p:blipFill>
          <a:blip r:embed="rId2" cstate="print"/>
          <a:srcRect/>
          <a:stretch>
            <a:fillRect/>
          </a:stretch>
        </p:blipFill>
        <p:spPr>
          <a:xfrm>
            <a:off x="5364088" y="1556792"/>
            <a:ext cx="3070225" cy="3578225"/>
          </a:xfr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2 - Θέση περιεχομένου"/>
          <p:cNvSpPr>
            <a:spLocks noGrp="1"/>
          </p:cNvSpPr>
          <p:nvPr>
            <p:ph sz="half" idx="1"/>
          </p:nvPr>
        </p:nvSpPr>
        <p:spPr>
          <a:xfrm>
            <a:off x="457200" y="1600200"/>
            <a:ext cx="4690864" cy="4525963"/>
          </a:xfrm>
        </p:spPr>
        <p:txBody>
          <a:bodyPr/>
          <a:lstStyle/>
          <a:p>
            <a:pPr marL="342900" lvl="1" indent="-342900">
              <a:buNone/>
            </a:pPr>
            <a:r>
              <a:rPr lang="el-GR" sz="2000" dirty="0" smtClean="0"/>
              <a:t>      δ.  Αν μεταφέρουμε το δοχείο στην κορυφή του Έβερεστ: τότε η ένδειξη p θα:</a:t>
            </a:r>
          </a:p>
          <a:p>
            <a:pPr marL="342900" lvl="1" indent="-342900">
              <a:buNone/>
            </a:pPr>
            <a:r>
              <a:rPr lang="el-GR" sz="2000" dirty="0" smtClean="0"/>
              <a:t>     (α) παραμείνει ίδια, </a:t>
            </a:r>
          </a:p>
          <a:p>
            <a:pPr marL="342900" lvl="1" indent="-342900">
              <a:buNone/>
            </a:pPr>
            <a:r>
              <a:rPr lang="el-GR" sz="2000" dirty="0" smtClean="0"/>
              <a:t>     (β) αυξηθεί, </a:t>
            </a:r>
          </a:p>
          <a:p>
            <a:pPr marL="342900" lvl="1" indent="-342900">
              <a:buNone/>
            </a:pPr>
            <a:r>
              <a:rPr lang="el-GR" sz="2000" dirty="0" smtClean="0"/>
              <a:t>     (γ) μειωθεί, </a:t>
            </a:r>
          </a:p>
          <a:p>
            <a:pPr marL="342900" lvl="1" indent="-342900">
              <a:buNone/>
            </a:pPr>
            <a:r>
              <a:rPr lang="el-GR" sz="2000" dirty="0" smtClean="0"/>
              <a:t>     (δ) μηδενιστεί, </a:t>
            </a:r>
          </a:p>
          <a:p>
            <a:pPr marL="342900" lvl="1" indent="-342900">
              <a:buNone/>
            </a:pPr>
            <a:r>
              <a:rPr lang="el-GR" sz="2000" dirty="0" smtClean="0"/>
              <a:t>     (ε) τίποτε από τα παραπάνω.</a:t>
            </a:r>
          </a:p>
          <a:p>
            <a:endParaRPr lang="el-GR" dirty="0" smtClean="0"/>
          </a:p>
        </p:txBody>
      </p:sp>
      <p:pic>
        <p:nvPicPr>
          <p:cNvPr id="31748" name="Picture 2"/>
          <p:cNvPicPr>
            <a:picLocks noGrp="1" noChangeAspect="1" noChangeArrowheads="1"/>
          </p:cNvPicPr>
          <p:nvPr>
            <p:ph sz="half" idx="2"/>
          </p:nvPr>
        </p:nvPicPr>
        <p:blipFill>
          <a:blip r:embed="rId2" cstate="print"/>
          <a:srcRect/>
          <a:stretch>
            <a:fillRect/>
          </a:stretch>
        </p:blipFill>
        <p:spPr>
          <a:xfrm>
            <a:off x="5364088" y="1556792"/>
            <a:ext cx="3070225" cy="3578225"/>
          </a:xfr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2 - Θέση περιεχομένου"/>
          <p:cNvSpPr>
            <a:spLocks noGrp="1"/>
          </p:cNvSpPr>
          <p:nvPr>
            <p:ph sz="half" idx="1"/>
          </p:nvPr>
        </p:nvSpPr>
        <p:spPr>
          <a:xfrm>
            <a:off x="467544" y="1268760"/>
            <a:ext cx="4038600" cy="4525963"/>
          </a:xfrm>
        </p:spPr>
        <p:txBody>
          <a:bodyPr>
            <a:normAutofit lnSpcReduction="10000"/>
          </a:bodyPr>
          <a:lstStyle/>
          <a:p>
            <a:endParaRPr lang="el-GR" dirty="0" smtClean="0"/>
          </a:p>
          <a:p>
            <a:pPr lvl="1">
              <a:buFontTx/>
              <a:buNone/>
            </a:pPr>
            <a:r>
              <a:rPr lang="el-GR" sz="2000" dirty="0" smtClean="0"/>
              <a:t>    ε. Αν τοποθετήσουμε το υγρό σε ένα άλλο δοχείο διαφορετικού σχήματος και προσθέσουμε υγρό έτσι ώστε να βυθίσουμε την επιφάνεια στο ίδιο βάθος: τότε η ένδειξη p θα: </a:t>
            </a:r>
          </a:p>
          <a:p>
            <a:pPr lvl="1">
              <a:buFontTx/>
              <a:buNone/>
            </a:pPr>
            <a:r>
              <a:rPr lang="el-GR" sz="2000" dirty="0" smtClean="0"/>
              <a:t>(α) παραμείνει ίδια, </a:t>
            </a:r>
          </a:p>
          <a:p>
            <a:pPr lvl="1">
              <a:buFontTx/>
              <a:buNone/>
            </a:pPr>
            <a:r>
              <a:rPr lang="el-GR" sz="2000" dirty="0" smtClean="0"/>
              <a:t>(β) αυξηθεί, </a:t>
            </a:r>
          </a:p>
          <a:p>
            <a:pPr lvl="1">
              <a:buFontTx/>
              <a:buNone/>
            </a:pPr>
            <a:r>
              <a:rPr lang="el-GR" sz="2000" dirty="0" smtClean="0"/>
              <a:t>(γ) μειωθεί, </a:t>
            </a:r>
          </a:p>
          <a:p>
            <a:pPr lvl="1">
              <a:buFontTx/>
              <a:buNone/>
            </a:pPr>
            <a:r>
              <a:rPr lang="el-GR" sz="2000" dirty="0" smtClean="0"/>
              <a:t>(δ) μηδενιστεί, </a:t>
            </a:r>
          </a:p>
          <a:p>
            <a:pPr lvl="1">
              <a:buFontTx/>
              <a:buNone/>
            </a:pPr>
            <a:r>
              <a:rPr lang="el-GR" sz="2000" dirty="0" smtClean="0"/>
              <a:t>(ε) τίποτε από τα παραπάνω.</a:t>
            </a:r>
          </a:p>
          <a:p>
            <a:endParaRPr lang="el-GR" sz="2000" dirty="0" smtClean="0"/>
          </a:p>
        </p:txBody>
      </p:sp>
      <p:pic>
        <p:nvPicPr>
          <p:cNvPr id="32772" name="Picture 2"/>
          <p:cNvPicPr>
            <a:picLocks noGrp="1" noChangeAspect="1" noChangeArrowheads="1"/>
          </p:cNvPicPr>
          <p:nvPr>
            <p:ph sz="half" idx="2"/>
          </p:nvPr>
        </p:nvPicPr>
        <p:blipFill>
          <a:blip r:embed="rId2" cstate="print"/>
          <a:srcRect/>
          <a:stretch>
            <a:fillRect/>
          </a:stretch>
        </p:blipFill>
        <p:spPr>
          <a:xfrm>
            <a:off x="5220072" y="1628800"/>
            <a:ext cx="3070225" cy="3578225"/>
          </a:xfr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04664"/>
            <a:ext cx="7704856" cy="830997"/>
          </a:xfrm>
          <a:prstGeom prst="rect">
            <a:avLst/>
          </a:prstGeom>
        </p:spPr>
        <p:txBody>
          <a:bodyPr wrap="square">
            <a:spAutoFit/>
          </a:bodyPr>
          <a:lstStyle/>
          <a:p>
            <a:r>
              <a:rPr lang="el-GR" sz="2400" b="1" dirty="0" smtClean="0">
                <a:solidFill>
                  <a:srgbClr val="FF0000"/>
                </a:solidFill>
              </a:rPr>
              <a:t>Εφάρμοσε τις γνώσεις σου και γράψε τεκμηριωμένες απαντήσεις για τις ερωτήσεις που ακολουθούν</a:t>
            </a:r>
            <a:endParaRPr lang="el-GR" sz="2400" dirty="0">
              <a:solidFill>
                <a:srgbClr val="FF0000"/>
              </a:solidFill>
            </a:endParaRPr>
          </a:p>
        </p:txBody>
      </p:sp>
      <p:sp>
        <p:nvSpPr>
          <p:cNvPr id="3" name="2 - Ορθογώνιο"/>
          <p:cNvSpPr/>
          <p:nvPr/>
        </p:nvSpPr>
        <p:spPr>
          <a:xfrm>
            <a:off x="539552" y="1556792"/>
            <a:ext cx="7920880" cy="2862322"/>
          </a:xfrm>
          <a:prstGeom prst="rect">
            <a:avLst/>
          </a:prstGeom>
        </p:spPr>
        <p:txBody>
          <a:bodyPr wrap="square">
            <a:spAutoFit/>
          </a:bodyPr>
          <a:lstStyle/>
          <a:p>
            <a:r>
              <a:rPr lang="el-GR" i="1" dirty="0" smtClean="0"/>
              <a:t>5 (σελ. 84)</a:t>
            </a:r>
          </a:p>
          <a:p>
            <a:r>
              <a:rPr lang="el-GR" i="1" dirty="0" smtClean="0"/>
              <a:t>  Το </a:t>
            </a:r>
            <a:r>
              <a:rPr lang="el-GR" b="1" i="1" dirty="0" smtClean="0"/>
              <a:t>υδροστατικό παράδοξο</a:t>
            </a:r>
            <a:r>
              <a:rPr lang="el-GR" dirty="0" smtClean="0"/>
              <a:t>. Στη διπλανή εικόνα παριστάνονται τρία δοχεία διαφορετικού σχήματος τα οποία περιέχουν υγρό στο ίδιο ύψος. </a:t>
            </a:r>
          </a:p>
          <a:p>
            <a:r>
              <a:rPr lang="el-GR" dirty="0" smtClean="0"/>
              <a:t> (α) Να συγκρίνεις τις πιέσεις </a:t>
            </a:r>
            <a:r>
              <a:rPr lang="en-US" dirty="0" smtClean="0"/>
              <a:t> </a:t>
            </a:r>
            <a:r>
              <a:rPr lang="el-GR" dirty="0" smtClean="0">
                <a:solidFill>
                  <a:srgbClr val="FF0000"/>
                </a:solidFill>
              </a:rPr>
              <a:t>που δημιουργεί το υγρό </a:t>
            </a:r>
            <a:r>
              <a:rPr lang="el-GR" dirty="0" smtClean="0"/>
              <a:t>στους πυθμένες των δοχείων. </a:t>
            </a:r>
          </a:p>
          <a:p>
            <a:r>
              <a:rPr lang="el-GR" dirty="0" smtClean="0"/>
              <a:t> (β) Να συγκρίνεις τις δυνάμεις που ασκούνται από το υγρό στους πυθμένες των δοχείων. </a:t>
            </a:r>
          </a:p>
          <a:p>
            <a:r>
              <a:rPr lang="el-GR" dirty="0" smtClean="0"/>
              <a:t> (γ) Να συγκρίνεις τις δυνάμεις που ασκούν τα δοχεία στο τραπέζι πάνω στο οποίο ισορροπούν.</a:t>
            </a:r>
          </a:p>
          <a:p>
            <a:r>
              <a:rPr lang="el-GR" b="1" dirty="0" smtClean="0"/>
              <a:t> </a:t>
            </a:r>
            <a:r>
              <a:rPr lang="el-GR" dirty="0" smtClean="0">
                <a:solidFill>
                  <a:srgbClr val="FF0000"/>
                </a:solidFill>
              </a:rPr>
              <a:t>Οι πυθμένες των δοχείων έχουν το ίδιο εμβαδόν.</a:t>
            </a:r>
            <a:endParaRPr lang="el-GR" dirty="0">
              <a:solidFill>
                <a:srgbClr val="FF0000"/>
              </a:solidFill>
            </a:endParaRPr>
          </a:p>
        </p:txBody>
      </p:sp>
      <p:pic>
        <p:nvPicPr>
          <p:cNvPr id="1026" name="Picture 2" descr="img"/>
          <p:cNvPicPr>
            <a:picLocks noChangeAspect="1" noChangeArrowheads="1"/>
          </p:cNvPicPr>
          <p:nvPr/>
        </p:nvPicPr>
        <p:blipFill>
          <a:blip r:embed="rId2" cstate="print"/>
          <a:srcRect b="62992"/>
          <a:stretch>
            <a:fillRect/>
          </a:stretch>
        </p:blipFill>
        <p:spPr bwMode="auto">
          <a:xfrm>
            <a:off x="3419872" y="4581128"/>
            <a:ext cx="2466975" cy="1391674"/>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a:xfrm>
            <a:off x="323850" y="0"/>
            <a:ext cx="8229600" cy="1143000"/>
          </a:xfrm>
        </p:spPr>
        <p:txBody>
          <a:bodyPr/>
          <a:lstStyle/>
          <a:p>
            <a:r>
              <a:rPr lang="el-GR" sz="2800" b="1" smtClean="0">
                <a:solidFill>
                  <a:srgbClr val="FF0000"/>
                </a:solidFill>
              </a:rPr>
              <a:t>Ασκήσεις</a:t>
            </a:r>
          </a:p>
        </p:txBody>
      </p:sp>
      <p:sp>
        <p:nvSpPr>
          <p:cNvPr id="35843" name="2 - Θέση περιεχομένου"/>
          <p:cNvSpPr>
            <a:spLocks noGrp="1"/>
          </p:cNvSpPr>
          <p:nvPr>
            <p:ph idx="1"/>
          </p:nvPr>
        </p:nvSpPr>
        <p:spPr>
          <a:xfrm>
            <a:off x="0" y="908050"/>
            <a:ext cx="8893175" cy="4525963"/>
          </a:xfrm>
        </p:spPr>
        <p:txBody>
          <a:bodyPr/>
          <a:lstStyle/>
          <a:p>
            <a:pPr>
              <a:buFontTx/>
              <a:buNone/>
            </a:pPr>
            <a:r>
              <a:rPr lang="el-GR" dirty="0" smtClean="0"/>
              <a:t>    </a:t>
            </a:r>
            <a:r>
              <a:rPr lang="el-GR" sz="2000" dirty="0" smtClean="0"/>
              <a:t>3 (σελ. 85)</a:t>
            </a:r>
          </a:p>
          <a:p>
            <a:pPr>
              <a:buFontTx/>
              <a:buNone/>
            </a:pPr>
            <a:r>
              <a:rPr lang="el-GR" sz="2000" dirty="0" smtClean="0"/>
              <a:t>       Σ’ ένα πλοίο δημιουργείται λόγω μιας σύγκρουσης ένα ρήγμα που έχει εμβαδόν 100 cm</a:t>
            </a:r>
            <a:r>
              <a:rPr lang="el-GR" sz="2000" baseline="30000" dirty="0" smtClean="0"/>
              <a:t>2</a:t>
            </a:r>
            <a:r>
              <a:rPr lang="el-GR" sz="2000" dirty="0" smtClean="0"/>
              <a:t> σε βάθος 3 m από την επιφάνεια της θάλασσας. Για να εμποδίσουμε την εισροή του νερού στο πλοίο, τοποθετούμε ένα ξύλινο πώμα στο ρήγμα. Ποιο είναι το μέτρο της ελάχιστης δύναμης που πρέπει να ασκήσουμε στο πώμα ώστε να εμποδίσουμε την εισροή του νερού;</a:t>
            </a:r>
          </a:p>
          <a:p>
            <a:pPr>
              <a:buFontTx/>
              <a:buNone/>
            </a:pPr>
            <a:r>
              <a:rPr lang="el-GR" sz="2000" dirty="0" smtClean="0">
                <a:solidFill>
                  <a:srgbClr val="FF0000"/>
                </a:solidFill>
              </a:rPr>
              <a:t>        ( η επιτάχυνση της βαρύτητας g = 10 </a:t>
            </a:r>
            <a:r>
              <a:rPr lang="en-US" sz="2000" dirty="0" smtClean="0">
                <a:solidFill>
                  <a:srgbClr val="FF0000"/>
                </a:solidFill>
              </a:rPr>
              <a:t>m/s</a:t>
            </a:r>
            <a:r>
              <a:rPr lang="en-US" sz="2000" baseline="30000" dirty="0" smtClean="0">
                <a:solidFill>
                  <a:srgbClr val="FF0000"/>
                </a:solidFill>
              </a:rPr>
              <a:t>2</a:t>
            </a:r>
            <a:r>
              <a:rPr lang="en-US" sz="2000" dirty="0" smtClean="0">
                <a:solidFill>
                  <a:srgbClr val="FF0000"/>
                </a:solidFill>
              </a:rPr>
              <a:t> ,</a:t>
            </a:r>
            <a:endParaRPr lang="el-GR" sz="2000" dirty="0" smtClean="0">
              <a:solidFill>
                <a:srgbClr val="FF0000"/>
              </a:solidFill>
            </a:endParaRPr>
          </a:p>
          <a:p>
            <a:pPr>
              <a:buFontTx/>
              <a:buNone/>
            </a:pPr>
            <a:r>
              <a:rPr lang="en-US" sz="2000" dirty="0" smtClean="0">
                <a:solidFill>
                  <a:srgbClr val="FF0000"/>
                </a:solidFill>
              </a:rPr>
              <a:t>           </a:t>
            </a:r>
            <a:r>
              <a:rPr lang="el-GR" sz="2000" dirty="0" err="1" smtClean="0">
                <a:solidFill>
                  <a:srgbClr val="FF0000"/>
                </a:solidFill>
              </a:rPr>
              <a:t>ρ</a:t>
            </a:r>
            <a:r>
              <a:rPr lang="el-GR" sz="2000" baseline="-25000" dirty="0" err="1" smtClean="0">
                <a:solidFill>
                  <a:srgbClr val="FF0000"/>
                </a:solidFill>
              </a:rPr>
              <a:t>θαλασσινού</a:t>
            </a:r>
            <a:r>
              <a:rPr lang="el-GR" sz="2000" baseline="-25000" dirty="0" smtClean="0">
                <a:solidFill>
                  <a:srgbClr val="FF0000"/>
                </a:solidFill>
              </a:rPr>
              <a:t> νερού</a:t>
            </a:r>
            <a:r>
              <a:rPr lang="el-GR" sz="2000" dirty="0" smtClean="0">
                <a:solidFill>
                  <a:srgbClr val="FF0000"/>
                </a:solidFill>
              </a:rPr>
              <a:t> = 1.020 </a:t>
            </a:r>
            <a:r>
              <a:rPr lang="en-US" sz="2000" dirty="0" smtClean="0">
                <a:solidFill>
                  <a:srgbClr val="FF0000"/>
                </a:solidFill>
              </a:rPr>
              <a:t>kg/m</a:t>
            </a:r>
            <a:r>
              <a:rPr lang="en-US" sz="2000" baseline="30000" dirty="0" smtClean="0">
                <a:solidFill>
                  <a:srgbClr val="FF0000"/>
                </a:solidFill>
              </a:rPr>
              <a:t>3 </a:t>
            </a:r>
            <a:r>
              <a:rPr lang="en-US" sz="2000" dirty="0" smtClean="0">
                <a:solidFill>
                  <a:srgbClr val="FF0000"/>
                </a:solidFill>
              </a:rPr>
              <a:t> )</a:t>
            </a:r>
            <a:endParaRPr lang="el-GR" sz="2000" dirty="0" smtClean="0">
              <a:solidFill>
                <a:srgbClr val="FF0000"/>
              </a:solidFill>
            </a:endParaRPr>
          </a:p>
          <a:p>
            <a:endParaRPr lang="el-G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a:hlinkClick r:id="rId3" action="ppaction://hlinkfile"/>
          </p:cNvPr>
          <p:cNvSpPr/>
          <p:nvPr/>
        </p:nvSpPr>
        <p:spPr>
          <a:xfrm>
            <a:off x="3275856" y="2996952"/>
            <a:ext cx="1386918" cy="369332"/>
          </a:xfrm>
          <a:prstGeom prst="rect">
            <a:avLst/>
          </a:prstGeom>
        </p:spPr>
        <p:txBody>
          <a:bodyPr wrap="none">
            <a:spAutoFit/>
          </a:bodyPr>
          <a:lstStyle/>
          <a:p>
            <a:r>
              <a:rPr lang="el-GR" dirty="0" smtClean="0"/>
              <a:t>ΕΦΑΡΜΟΓΕΣ</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Documents and Settings\tselentis\Επιφάνεια εργασίας\ppt-8-638.jpg"/>
          <p:cNvPicPr>
            <a:picLocks noChangeAspect="1" noChangeArrowheads="1"/>
          </p:cNvPicPr>
          <p:nvPr/>
        </p:nvPicPr>
        <p:blipFill>
          <a:blip r:embed="rId2" cstate="print"/>
          <a:srcRect/>
          <a:stretch>
            <a:fillRect/>
          </a:stretch>
        </p:blipFill>
        <p:spPr bwMode="auto">
          <a:xfrm>
            <a:off x="899592" y="692696"/>
            <a:ext cx="7413879" cy="55662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c 1"/>
          <p:cNvSpPr/>
          <p:nvPr/>
        </p:nvSpPr>
        <p:spPr>
          <a:xfrm rot="10800000">
            <a:off x="1000100" y="1928802"/>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4" name="Straight Connector 3"/>
          <p:cNvCxnSpPr/>
          <p:nvPr/>
        </p:nvCxnSpPr>
        <p:spPr>
          <a:xfrm rot="5400000">
            <a:off x="822299"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1322365"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22299"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322365"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0" name="Arc 9"/>
          <p:cNvSpPr/>
          <p:nvPr/>
        </p:nvSpPr>
        <p:spPr>
          <a:xfrm rot="5400000">
            <a:off x="574078" y="2536078"/>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Arc 10"/>
          <p:cNvSpPr/>
          <p:nvPr/>
        </p:nvSpPr>
        <p:spPr>
          <a:xfrm rot="5400000">
            <a:off x="678628" y="2607465"/>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 name="Straight Connector 12"/>
          <p:cNvCxnSpPr/>
          <p:nvPr/>
        </p:nvCxnSpPr>
        <p:spPr>
          <a:xfrm rot="5400000">
            <a:off x="100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5400000">
            <a:off x="673200" y="2635200"/>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6" name="Straight Connector 15"/>
          <p:cNvCxnSpPr/>
          <p:nvPr/>
        </p:nvCxnSpPr>
        <p:spPr>
          <a:xfrm rot="5400000">
            <a:off x="21507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7226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840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1035769" y="893002"/>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 name="Arc 19"/>
          <p:cNvSpPr/>
          <p:nvPr/>
        </p:nvSpPr>
        <p:spPr>
          <a:xfrm rot="16200000">
            <a:off x="1167149" y="1024279"/>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2" name="Straight Connector 21"/>
          <p:cNvCxnSpPr/>
          <p:nvPr/>
        </p:nvCxnSpPr>
        <p:spPr>
          <a:xfrm rot="5400000">
            <a:off x="1000894"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126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5400000">
            <a:off x="1750198" y="2821778"/>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6" name="Straight Connector 25"/>
          <p:cNvCxnSpPr/>
          <p:nvPr/>
        </p:nvCxnSpPr>
        <p:spPr>
          <a:xfrm rot="5400000">
            <a:off x="1670400" y="2749545"/>
            <a:ext cx="500066" cy="1588"/>
          </a:xfrm>
          <a:prstGeom prst="line">
            <a:avLst/>
          </a:prstGeom>
          <a:ln w="1079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2001026" y="3071016"/>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32" name="Content Placeholder 4"/>
          <p:cNvSpPr txBox="1">
            <a:spLocks/>
          </p:cNvSpPr>
          <p:nvPr/>
        </p:nvSpPr>
        <p:spPr>
          <a:xfrm>
            <a:off x="2571736" y="142852"/>
            <a:ext cx="4000528" cy="571504"/>
          </a:xfrm>
          <a:prstGeom prst="rect">
            <a:avLst/>
          </a:prstGeom>
        </p:spPr>
        <p:txBody>
          <a:bodyPr vert="horz" lIns="91440" tIns="45720" rIns="91440" bIns="45720" rtlCol="0">
            <a:noAutofit/>
          </a:bodyPr>
          <a:lstStyle/>
          <a:p>
            <a:pPr lvl="0" algn="ctr">
              <a:spcBef>
                <a:spcPct val="20000"/>
              </a:spcBef>
            </a:pPr>
            <a:r>
              <a:rPr lang="el-GR" sz="2400" b="1" u="sng" dirty="0" smtClean="0"/>
              <a:t>Μανόμετρο</a:t>
            </a:r>
            <a:endParaRPr lang="en-US" sz="2400" b="1" u="sng" dirty="0" smtClean="0"/>
          </a:p>
          <a:p>
            <a:pPr lvl="0">
              <a:spcBef>
                <a:spcPct val="20000"/>
              </a:spcBef>
            </a:pPr>
            <a:endParaRPr lang="el-GR"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p:nvPr/>
        </p:nvCxnSpPr>
        <p:spPr>
          <a:xfrm rot="5400000">
            <a:off x="822299" y="189228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 name="Arc 1"/>
          <p:cNvSpPr/>
          <p:nvPr/>
        </p:nvSpPr>
        <p:spPr>
          <a:xfrm rot="10800000">
            <a:off x="1000100" y="1928802"/>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4" name="Straight Connector 3"/>
          <p:cNvCxnSpPr/>
          <p:nvPr/>
        </p:nvCxnSpPr>
        <p:spPr>
          <a:xfrm rot="5400000">
            <a:off x="822299"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1322365"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22299"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0" name="Arc 9"/>
          <p:cNvSpPr/>
          <p:nvPr/>
        </p:nvSpPr>
        <p:spPr>
          <a:xfrm rot="5400000">
            <a:off x="574078" y="2536078"/>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Arc 10"/>
          <p:cNvSpPr/>
          <p:nvPr/>
        </p:nvSpPr>
        <p:spPr>
          <a:xfrm rot="5400000">
            <a:off x="678628" y="2607465"/>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 name="Straight Connector 12"/>
          <p:cNvCxnSpPr/>
          <p:nvPr/>
        </p:nvCxnSpPr>
        <p:spPr>
          <a:xfrm rot="5400000">
            <a:off x="100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5400000">
            <a:off x="673200" y="2635200"/>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6" name="Straight Connector 15"/>
          <p:cNvCxnSpPr/>
          <p:nvPr/>
        </p:nvCxnSpPr>
        <p:spPr>
          <a:xfrm rot="5400000">
            <a:off x="21507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7226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840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1035769" y="893002"/>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 name="Arc 19"/>
          <p:cNvSpPr/>
          <p:nvPr/>
        </p:nvSpPr>
        <p:spPr>
          <a:xfrm rot="16200000">
            <a:off x="1167149" y="1024279"/>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2" name="Straight Connector 21"/>
          <p:cNvCxnSpPr/>
          <p:nvPr/>
        </p:nvCxnSpPr>
        <p:spPr>
          <a:xfrm rot="5400000">
            <a:off x="1000894"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126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5400000">
            <a:off x="1750198" y="2821778"/>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6" name="Straight Connector 25"/>
          <p:cNvCxnSpPr/>
          <p:nvPr/>
        </p:nvCxnSpPr>
        <p:spPr>
          <a:xfrm rot="5400000">
            <a:off x="1670400" y="2749545"/>
            <a:ext cx="500066" cy="1588"/>
          </a:xfrm>
          <a:prstGeom prst="line">
            <a:avLst/>
          </a:prstGeom>
          <a:ln w="10795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Freeform 29"/>
          <p:cNvSpPr/>
          <p:nvPr/>
        </p:nvSpPr>
        <p:spPr>
          <a:xfrm>
            <a:off x="2000232" y="2928934"/>
            <a:ext cx="142875" cy="285752"/>
          </a:xfrm>
          <a:custGeom>
            <a:avLst/>
            <a:gdLst>
              <a:gd name="connsiteX0" fmla="*/ 216794 w 216794"/>
              <a:gd name="connsiteY0" fmla="*/ 0 h 785611"/>
              <a:gd name="connsiteX1" fmla="*/ 10732 w 216794"/>
              <a:gd name="connsiteY1" fmla="*/ 334851 h 785611"/>
              <a:gd name="connsiteX2" fmla="*/ 152400 w 216794"/>
              <a:gd name="connsiteY2" fmla="*/ 721217 h 785611"/>
              <a:gd name="connsiteX3" fmla="*/ 165278 w 216794"/>
              <a:gd name="connsiteY3" fmla="*/ 721217 h 785611"/>
            </a:gdLst>
            <a:ahLst/>
            <a:cxnLst>
              <a:cxn ang="0">
                <a:pos x="connsiteX0" y="connsiteY0"/>
              </a:cxn>
              <a:cxn ang="0">
                <a:pos x="connsiteX1" y="connsiteY1"/>
              </a:cxn>
              <a:cxn ang="0">
                <a:pos x="connsiteX2" y="connsiteY2"/>
              </a:cxn>
              <a:cxn ang="0">
                <a:pos x="connsiteX3" y="connsiteY3"/>
              </a:cxn>
            </a:cxnLst>
            <a:rect l="l" t="t" r="r" b="b"/>
            <a:pathLst>
              <a:path w="216794" h="785611">
                <a:moveTo>
                  <a:pt x="216794" y="0"/>
                </a:moveTo>
                <a:cubicBezTo>
                  <a:pt x="119129" y="107324"/>
                  <a:pt x="21464" y="214648"/>
                  <a:pt x="10732" y="334851"/>
                </a:cubicBezTo>
                <a:cubicBezTo>
                  <a:pt x="0" y="455054"/>
                  <a:pt x="126642" y="656823"/>
                  <a:pt x="152400" y="721217"/>
                </a:cubicBezTo>
                <a:cubicBezTo>
                  <a:pt x="178158" y="785611"/>
                  <a:pt x="171718" y="753414"/>
                  <a:pt x="165278" y="721217"/>
                </a:cubicBezTo>
              </a:path>
            </a:pathLst>
          </a:custGeom>
          <a:ln w="254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7" name="Content Placeholder 4"/>
          <p:cNvSpPr txBox="1">
            <a:spLocks/>
          </p:cNvSpPr>
          <p:nvPr/>
        </p:nvSpPr>
        <p:spPr>
          <a:xfrm>
            <a:off x="2571736" y="142852"/>
            <a:ext cx="4000528" cy="571504"/>
          </a:xfrm>
          <a:prstGeom prst="rect">
            <a:avLst/>
          </a:prstGeom>
        </p:spPr>
        <p:txBody>
          <a:bodyPr vert="horz" lIns="91440" tIns="45720" rIns="91440" bIns="45720" rtlCol="0">
            <a:noAutofit/>
          </a:bodyPr>
          <a:lstStyle/>
          <a:p>
            <a:pPr lvl="0" algn="ctr">
              <a:spcBef>
                <a:spcPct val="20000"/>
              </a:spcBef>
            </a:pPr>
            <a:r>
              <a:rPr lang="el-GR" sz="2400" b="1" u="sng" dirty="0" smtClean="0"/>
              <a:t>Μανόμετρο</a:t>
            </a:r>
            <a:endParaRPr lang="en-US" sz="2400" b="1" u="sng" dirty="0" smtClean="0"/>
          </a:p>
          <a:p>
            <a:pPr lvl="0">
              <a:spcBef>
                <a:spcPct val="20000"/>
              </a:spcBef>
            </a:pPr>
            <a:endParaRPr lang="el-GR"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c 1"/>
          <p:cNvSpPr/>
          <p:nvPr/>
        </p:nvSpPr>
        <p:spPr>
          <a:xfrm rot="10800000">
            <a:off x="1000100" y="1928802"/>
            <a:ext cx="500066" cy="1500198"/>
          </a:xfrm>
          <a:prstGeom prst="arc">
            <a:avLst>
              <a:gd name="adj1" fmla="val 10630865"/>
              <a:gd name="adj2" fmla="val 0"/>
            </a:avLst>
          </a:prstGeom>
          <a:ln w="127000" cap="fla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4" name="Straight Connector 3"/>
          <p:cNvCxnSpPr/>
          <p:nvPr/>
        </p:nvCxnSpPr>
        <p:spPr>
          <a:xfrm rot="5400000">
            <a:off x="822299"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1322365" y="2535231"/>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22299"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322365" y="2249479"/>
            <a:ext cx="356396" cy="794"/>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10" name="Arc 9"/>
          <p:cNvSpPr/>
          <p:nvPr/>
        </p:nvSpPr>
        <p:spPr>
          <a:xfrm rot="5400000">
            <a:off x="574078" y="2536078"/>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1" name="Arc 10"/>
          <p:cNvSpPr/>
          <p:nvPr/>
        </p:nvSpPr>
        <p:spPr>
          <a:xfrm rot="5400000">
            <a:off x="678628" y="2607465"/>
            <a:ext cx="1143009" cy="357190"/>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 name="Straight Connector 12"/>
          <p:cNvCxnSpPr/>
          <p:nvPr/>
        </p:nvCxnSpPr>
        <p:spPr>
          <a:xfrm rot="5400000">
            <a:off x="100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5400000">
            <a:off x="673200" y="2635200"/>
            <a:ext cx="1143010" cy="555333"/>
          </a:xfrm>
          <a:prstGeom prst="arc">
            <a:avLst>
              <a:gd name="adj1" fmla="val 16200000"/>
              <a:gd name="adj2" fmla="val 5393196"/>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6" name="Straight Connector 15"/>
          <p:cNvCxnSpPr/>
          <p:nvPr/>
        </p:nvCxnSpPr>
        <p:spPr>
          <a:xfrm rot="5400000">
            <a:off x="21507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72266"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840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1035769" y="893002"/>
            <a:ext cx="1341254" cy="555333"/>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 name="Arc 19"/>
          <p:cNvSpPr/>
          <p:nvPr/>
        </p:nvSpPr>
        <p:spPr>
          <a:xfrm rot="16200000">
            <a:off x="1167149" y="1024279"/>
            <a:ext cx="1071570" cy="308848"/>
          </a:xfrm>
          <a:prstGeom prst="arc">
            <a:avLst>
              <a:gd name="adj1" fmla="val 16200000"/>
              <a:gd name="adj2" fmla="val 5393196"/>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2" name="Straight Connector 21"/>
          <p:cNvCxnSpPr/>
          <p:nvPr/>
        </p:nvCxnSpPr>
        <p:spPr>
          <a:xfrm rot="5400000">
            <a:off x="1000894"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126800" y="1999446"/>
            <a:ext cx="1714512"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Arc 23"/>
          <p:cNvSpPr/>
          <p:nvPr/>
        </p:nvSpPr>
        <p:spPr>
          <a:xfrm rot="5400000">
            <a:off x="1750198" y="2821778"/>
            <a:ext cx="428628" cy="500065"/>
          </a:xfrm>
          <a:prstGeom prst="arc">
            <a:avLst>
              <a:gd name="adj1" fmla="val 18635767"/>
              <a:gd name="adj2" fmla="val 13852863"/>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6" name="Straight Connector 25"/>
          <p:cNvCxnSpPr/>
          <p:nvPr/>
        </p:nvCxnSpPr>
        <p:spPr>
          <a:xfrm rot="5400000">
            <a:off x="1670400" y="2749545"/>
            <a:ext cx="500066" cy="1588"/>
          </a:xfrm>
          <a:prstGeom prst="line">
            <a:avLst/>
          </a:prstGeom>
          <a:ln w="1079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2001026" y="3071016"/>
            <a:ext cx="285752" cy="158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Content Placeholder 4"/>
          <p:cNvSpPr txBox="1">
            <a:spLocks/>
          </p:cNvSpPr>
          <p:nvPr/>
        </p:nvSpPr>
        <p:spPr>
          <a:xfrm>
            <a:off x="2571736" y="142852"/>
            <a:ext cx="4000528" cy="571504"/>
          </a:xfrm>
          <a:prstGeom prst="rect">
            <a:avLst/>
          </a:prstGeom>
        </p:spPr>
        <p:txBody>
          <a:bodyPr vert="horz" lIns="91440" tIns="45720" rIns="91440" bIns="45720" rtlCol="0">
            <a:noAutofit/>
          </a:bodyPr>
          <a:lstStyle/>
          <a:p>
            <a:pPr lvl="0" algn="ctr">
              <a:spcBef>
                <a:spcPct val="20000"/>
              </a:spcBef>
            </a:pPr>
            <a:r>
              <a:rPr lang="el-GR" sz="2400" b="1" u="sng" dirty="0" smtClean="0"/>
              <a:t>Μανόμετρο</a:t>
            </a:r>
            <a:endParaRPr lang="en-US" sz="2400" b="1" u="sng" dirty="0" smtClean="0"/>
          </a:p>
          <a:p>
            <a:pPr lvl="0">
              <a:spcBef>
                <a:spcPct val="20000"/>
              </a:spcBef>
            </a:pPr>
            <a:endParaRPr lang="el-GR"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a:hlinkClick r:id="rId3" action="ppaction://hlinkfile"/>
          </p:cNvPr>
          <p:cNvSpPr/>
          <p:nvPr/>
        </p:nvSpPr>
        <p:spPr>
          <a:xfrm>
            <a:off x="2428860" y="2285992"/>
            <a:ext cx="3788538" cy="369332"/>
          </a:xfrm>
          <a:prstGeom prst="rect">
            <a:avLst/>
          </a:prstGeom>
        </p:spPr>
        <p:txBody>
          <a:bodyPr wrap="none">
            <a:spAutoFit/>
          </a:bodyPr>
          <a:lstStyle/>
          <a:p>
            <a:r>
              <a:rPr lang="el-GR" dirty="0" smtClean="0"/>
              <a:t>ΜΑΝΟΜΕΤΡΟ ΚΑΙ ΥΔΡΟΣΤΑΤΙΚΗ ΠΙΕΣΗ</a:t>
            </a:r>
            <a:endParaRPr lang="el-GR" dirty="0"/>
          </a:p>
        </p:txBody>
      </p:sp>
      <p:sp>
        <p:nvSpPr>
          <p:cNvPr id="3" name="2 - Ορθογώνιο">
            <a:hlinkClick r:id="rId4"/>
          </p:cNvPr>
          <p:cNvSpPr/>
          <p:nvPr/>
        </p:nvSpPr>
        <p:spPr>
          <a:xfrm>
            <a:off x="2286000" y="3105835"/>
            <a:ext cx="4572000" cy="646331"/>
          </a:xfrm>
          <a:prstGeom prst="rect">
            <a:avLst/>
          </a:prstGeom>
        </p:spPr>
        <p:txBody>
          <a:bodyPr>
            <a:spAutoFit/>
          </a:bodyPr>
          <a:lstStyle/>
          <a:p>
            <a:r>
              <a:rPr lang="en-US" dirty="0" smtClean="0"/>
              <a:t>http://photodentro.edu.gr/aggregator/lo/photodentro-lor-8521-1631</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Documents and Settings\tselentis\Επιφάνεια εργασίας\ppt-9-638.jpg"/>
          <p:cNvPicPr>
            <a:picLocks noChangeAspect="1" noChangeArrowheads="1"/>
          </p:cNvPicPr>
          <p:nvPr/>
        </p:nvPicPr>
        <p:blipFill>
          <a:blip r:embed="rId2" cstate="print"/>
          <a:srcRect/>
          <a:stretch>
            <a:fillRect/>
          </a:stretch>
        </p:blipFill>
        <p:spPr bwMode="auto">
          <a:xfrm>
            <a:off x="971600" y="548680"/>
            <a:ext cx="7413879" cy="556622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img"/>
          <p:cNvPicPr>
            <a:picLocks noChangeAspect="1" noChangeArrowheads="1"/>
          </p:cNvPicPr>
          <p:nvPr/>
        </p:nvPicPr>
        <p:blipFill>
          <a:blip r:embed="rId2" cstate="print"/>
          <a:srcRect/>
          <a:stretch>
            <a:fillRect/>
          </a:stretch>
        </p:blipFill>
        <p:spPr bwMode="auto">
          <a:xfrm>
            <a:off x="2483768" y="404664"/>
            <a:ext cx="3590735" cy="5403533"/>
          </a:xfrm>
          <a:prstGeom prst="rect">
            <a:avLst/>
          </a:prstGeom>
          <a:noFill/>
        </p:spPr>
      </p:pic>
      <p:sp>
        <p:nvSpPr>
          <p:cNvPr id="3" name="2 - Ορθογώνιο"/>
          <p:cNvSpPr/>
          <p:nvPr/>
        </p:nvSpPr>
        <p:spPr>
          <a:xfrm>
            <a:off x="1619672" y="5949280"/>
            <a:ext cx="6372200" cy="369332"/>
          </a:xfrm>
          <a:prstGeom prst="rect">
            <a:avLst/>
          </a:prstGeom>
        </p:spPr>
        <p:txBody>
          <a:bodyPr wrap="square">
            <a:spAutoFit/>
          </a:bodyPr>
          <a:lstStyle/>
          <a:p>
            <a:r>
              <a:rPr lang="el-GR" i="1" dirty="0" smtClean="0"/>
              <a:t>Σε διπλάσιο βάθος έχουμε διπλάσια υδροστατική πίεση.</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591</Words>
  <Application>Microsoft Office PowerPoint</Application>
  <PresentationFormat>Προβολή στην οθόνη (4:3)</PresentationFormat>
  <Paragraphs>79</Paragraphs>
  <Slides>29</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Χρησιμοποίησε και εφάρμοσε τις έννοιες που έμαθες:  Ερώτηση 3 (σελ. 82)  Στην εικόνα παριστάνεται ένα μανόμετρο, όργανο με το οποίο μετράμε την υδροστατική πίεση (το p στο σχήμα είναι η ένδειξη της υδροστατικής πίεσης). Στις προτάσεις που ακολουθούν κύκλωσε το γράμμα που αντιστοιχεί στη σωστή απάντηση.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Ασκήσεις</vt:lpstr>
      <vt:lpstr>Παρουσίαση του PowerPoint</vt:lpstr>
    </vt:vector>
  </TitlesOfParts>
  <Company>Το όνομα της εταιρείας σας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User</cp:lastModifiedBy>
  <cp:revision>36</cp:revision>
  <dcterms:created xsi:type="dcterms:W3CDTF">2018-12-24T20:08:33Z</dcterms:created>
  <dcterms:modified xsi:type="dcterms:W3CDTF">2022-04-11T09:59:47Z</dcterms:modified>
</cp:coreProperties>
</file>