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Default Extension="png" ContentType="image/png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</p:sldMasterIdLst>
  <p:notesMasterIdLst>
    <p:notesMasterId r:id="rId34"/>
  </p:notesMasterIdLst>
  <p:sldIdLst>
    <p:sldId id="257" r:id="rId12"/>
    <p:sldId id="278" r:id="rId13"/>
    <p:sldId id="281" r:id="rId14"/>
    <p:sldId id="279" r:id="rId15"/>
    <p:sldId id="280" r:id="rId16"/>
    <p:sldId id="258" r:id="rId17"/>
    <p:sldId id="282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84" r:id="rId27"/>
    <p:sldId id="272" r:id="rId28"/>
    <p:sldId id="267" r:id="rId29"/>
    <p:sldId id="283" r:id="rId30"/>
    <p:sldId id="276" r:id="rId31"/>
    <p:sldId id="275" r:id="rId32"/>
    <p:sldId id="274" r:id="rId3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33530D-BFF3-471D-9193-E3B04A8C0FCF}" type="datetimeFigureOut">
              <a:rPr lang="el-GR" smtClean="0"/>
              <a:pPr/>
              <a:t>18/12/2019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70CE8A-244A-4A4C-9407-31A0B935B4CF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ΜΑΖΑ - ΒΑΡΟΣ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0CE8A-244A-4A4C-9407-31A0B935B4CF}" type="slidenum">
              <a:rPr lang="el-GR" smtClean="0"/>
              <a:pPr/>
              <a:t>19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1003E-436B-4E91-9C65-BE7FE78C9031}" type="datetimeFigureOut">
              <a:rPr lang="el-GR" smtClean="0"/>
              <a:pPr/>
              <a:t>18/12/2019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E04A-76C7-4714-B0E3-7D80B4822F2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1003E-436B-4E91-9C65-BE7FE78C9031}" type="datetimeFigureOut">
              <a:rPr lang="el-GR" smtClean="0"/>
              <a:pPr/>
              <a:t>18/12/2019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E04A-76C7-4714-B0E3-7D80B4822F2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1A99F-DA14-451E-8F21-4ECDA0295378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18/12/2019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E7310-3F6D-4F49-8D7A-D6DC5162A4EE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83633-013C-4F86-B03A-67211B8D984A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18/12/2019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0D129-A908-4C0B-A6CB-5049147E8093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F6E34-772A-4B60-83F9-E6A84E3B6067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18/12/2019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FD49F-FA28-42FE-B0DC-262F5B899F27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8F204-4AA8-445A-8546-06B394561717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18/12/2019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FB58E-4970-4E67-94D5-95BCBA9FE1DB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8F7B0-04A5-4FCF-A130-4EC16D26AC11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18/12/2019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749B5-97E1-456F-A607-1865583ED94B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A1699-B334-404D-BA32-D6A5190BC7F5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18/12/2019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058D1-F888-4B08-B4FB-204F7691DEB5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F84E2-2634-4E79-9C72-27C99AE2C0E2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18/12/2019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4F57B-5378-4285-BB65-5464DA1072A7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9E672-B4AE-4735-9031-9FCC76B7A7E5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18/12/2019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4670C-2A72-473D-8FCD-E7CB0EAEA285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334E3-D165-40C5-A230-0A1D86CC7DE9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18/12/2019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186EE-AAD5-40B0-A596-C14F6C4CED58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B5D3E-2664-4A82-AC36-49A7D3F816BF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18/12/2019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7F4C8-A79E-4ED3-B439-50E976D16904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1003E-436B-4E91-9C65-BE7FE78C9031}" type="datetimeFigureOut">
              <a:rPr lang="el-GR" smtClean="0"/>
              <a:pPr/>
              <a:t>18/12/2019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E04A-76C7-4714-B0E3-7D80B4822F2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3CC24-54A2-4126-97A6-2E9BEA99C74B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18/12/2019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877DF-1124-48BC-99D3-7CA8316FD30E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1A99F-DA14-451E-8F21-4ECDA0295378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18/12/2019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E7310-3F6D-4F49-8D7A-D6DC5162A4EE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83633-013C-4F86-B03A-67211B8D984A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18/12/2019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0D129-A908-4C0B-A6CB-5049147E8093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F6E34-772A-4B60-83F9-E6A84E3B6067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18/12/2019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FD49F-FA28-42FE-B0DC-262F5B899F27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8F204-4AA8-445A-8546-06B394561717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18/12/2019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FB58E-4970-4E67-94D5-95BCBA9FE1DB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8F7B0-04A5-4FCF-A130-4EC16D26AC11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18/12/2019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749B5-97E1-456F-A607-1865583ED94B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A1699-B334-404D-BA32-D6A5190BC7F5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18/12/2019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058D1-F888-4B08-B4FB-204F7691DEB5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F84E2-2634-4E79-9C72-27C99AE2C0E2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18/12/2019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4F57B-5378-4285-BB65-5464DA1072A7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9E672-B4AE-4735-9031-9FCC76B7A7E5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18/12/2019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4670C-2A72-473D-8FCD-E7CB0EAEA285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334E3-D165-40C5-A230-0A1D86CC7DE9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18/12/2019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186EE-AAD5-40B0-A596-C14F6C4CED58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1A99F-DA14-451E-8F21-4ECDA0295378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18/12/2019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E7310-3F6D-4F49-8D7A-D6DC5162A4EE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B5D3E-2664-4A82-AC36-49A7D3F816BF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18/12/2019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7F4C8-A79E-4ED3-B439-50E976D16904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3CC24-54A2-4126-97A6-2E9BEA99C74B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18/12/2019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877DF-1124-48BC-99D3-7CA8316FD30E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83633-013C-4F86-B03A-67211B8D984A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18/12/2019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0D129-A908-4C0B-A6CB-5049147E8093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F6E34-772A-4B60-83F9-E6A84E3B6067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18/12/2019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FD49F-FA28-42FE-B0DC-262F5B899F27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8F204-4AA8-445A-8546-06B394561717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18/12/2019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FB58E-4970-4E67-94D5-95BCBA9FE1DB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8F7B0-04A5-4FCF-A130-4EC16D26AC11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18/12/2019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749B5-97E1-456F-A607-1865583ED94B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A1699-B334-404D-BA32-D6A5190BC7F5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18/12/2019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058D1-F888-4B08-B4FB-204F7691DEB5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F84E2-2634-4E79-9C72-27C99AE2C0E2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18/12/2019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4F57B-5378-4285-BB65-5464DA1072A7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9E672-B4AE-4735-9031-9FCC76B7A7E5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18/12/2019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4670C-2A72-473D-8FCD-E7CB0EAEA285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1003E-436B-4E91-9C65-BE7FE78C9031}" type="datetimeFigureOut">
              <a:rPr lang="el-GR" smtClean="0"/>
              <a:pPr/>
              <a:t>18/12/2019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E04A-76C7-4714-B0E3-7D80B4822F2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334E3-D165-40C5-A230-0A1D86CC7DE9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18/12/2019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186EE-AAD5-40B0-A596-C14F6C4CED58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B5D3E-2664-4A82-AC36-49A7D3F816BF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18/12/2019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7F4C8-A79E-4ED3-B439-50E976D16904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3CC24-54A2-4126-97A6-2E9BEA99C74B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18/12/2019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877DF-1124-48BC-99D3-7CA8316FD30E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1A99F-DA14-451E-8F21-4ECDA0295378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18/12/2019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E7310-3F6D-4F49-8D7A-D6DC5162A4EE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83633-013C-4F86-B03A-67211B8D984A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18/12/2019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0D129-A908-4C0B-A6CB-5049147E8093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F6E34-772A-4B60-83F9-E6A84E3B6067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18/12/2019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FD49F-FA28-42FE-B0DC-262F5B899F27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8F204-4AA8-445A-8546-06B394561717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18/12/2019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FB58E-4970-4E67-94D5-95BCBA9FE1DB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8F7B0-04A5-4FCF-A130-4EC16D26AC11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18/12/2019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749B5-97E1-456F-A607-1865583ED94B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A1699-B334-404D-BA32-D6A5190BC7F5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18/12/2019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058D1-F888-4B08-B4FB-204F7691DEB5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F84E2-2634-4E79-9C72-27C99AE2C0E2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18/12/2019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4F57B-5378-4285-BB65-5464DA1072A7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1003E-436B-4E91-9C65-BE7FE78C9031}" type="datetimeFigureOut">
              <a:rPr lang="el-GR" smtClean="0"/>
              <a:pPr/>
              <a:t>18/12/2019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E04A-76C7-4714-B0E3-7D80B4822F2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9E672-B4AE-4735-9031-9FCC76B7A7E5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18/12/2019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4670C-2A72-473D-8FCD-E7CB0EAEA285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334E3-D165-40C5-A230-0A1D86CC7DE9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18/12/2019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186EE-AAD5-40B0-A596-C14F6C4CED58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B5D3E-2664-4A82-AC36-49A7D3F816BF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18/12/2019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7F4C8-A79E-4ED3-B439-50E976D16904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3CC24-54A2-4126-97A6-2E9BEA99C74B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18/12/2019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877DF-1124-48BC-99D3-7CA8316FD30E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1A99F-DA14-451E-8F21-4ECDA0295378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18/12/2019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E7310-3F6D-4F49-8D7A-D6DC5162A4EE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83633-013C-4F86-B03A-67211B8D984A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18/12/2019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0D129-A908-4C0B-A6CB-5049147E8093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F6E34-772A-4B60-83F9-E6A84E3B6067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18/12/2019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FD49F-FA28-42FE-B0DC-262F5B899F27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8F204-4AA8-445A-8546-06B394561717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18/12/2019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FB58E-4970-4E67-94D5-95BCBA9FE1DB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8F7B0-04A5-4FCF-A130-4EC16D26AC11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18/12/2019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749B5-97E1-456F-A607-1865583ED94B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A1699-B334-404D-BA32-D6A5190BC7F5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18/12/2019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058D1-F888-4B08-B4FB-204F7691DEB5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1003E-436B-4E91-9C65-BE7FE78C9031}" type="datetimeFigureOut">
              <a:rPr lang="el-GR" smtClean="0"/>
              <a:pPr/>
              <a:t>18/12/2019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E04A-76C7-4714-B0E3-7D80B4822F2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F84E2-2634-4E79-9C72-27C99AE2C0E2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18/12/2019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4F57B-5378-4285-BB65-5464DA1072A7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9E672-B4AE-4735-9031-9FCC76B7A7E5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18/12/2019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4670C-2A72-473D-8FCD-E7CB0EAEA285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334E3-D165-40C5-A230-0A1D86CC7DE9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18/12/2019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186EE-AAD5-40B0-A596-C14F6C4CED58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B5D3E-2664-4A82-AC36-49A7D3F816BF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18/12/2019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7F4C8-A79E-4ED3-B439-50E976D16904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3CC24-54A2-4126-97A6-2E9BEA99C74B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18/12/2019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877DF-1124-48BC-99D3-7CA8316FD30E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1A99F-DA14-451E-8F21-4ECDA0295378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18/12/2019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E7310-3F6D-4F49-8D7A-D6DC5162A4EE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83633-013C-4F86-B03A-67211B8D984A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18/12/2019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0D129-A908-4C0B-A6CB-5049147E8093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F6E34-772A-4B60-83F9-E6A84E3B6067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18/12/2019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FD49F-FA28-42FE-B0DC-262F5B899F27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8F204-4AA8-445A-8546-06B394561717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18/12/2019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FB58E-4970-4E67-94D5-95BCBA9FE1DB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8F7B0-04A5-4FCF-A130-4EC16D26AC11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18/12/2019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749B5-97E1-456F-A607-1865583ED94B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1003E-436B-4E91-9C65-BE7FE78C9031}" type="datetimeFigureOut">
              <a:rPr lang="el-GR" smtClean="0"/>
              <a:pPr/>
              <a:t>18/12/2019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E04A-76C7-4714-B0E3-7D80B4822F2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A1699-B334-404D-BA32-D6A5190BC7F5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18/12/2019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058D1-F888-4B08-B4FB-204F7691DEB5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F84E2-2634-4E79-9C72-27C99AE2C0E2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18/12/2019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4F57B-5378-4285-BB65-5464DA1072A7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9E672-B4AE-4735-9031-9FCC76B7A7E5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18/12/2019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4670C-2A72-473D-8FCD-E7CB0EAEA285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334E3-D165-40C5-A230-0A1D86CC7DE9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18/12/2019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186EE-AAD5-40B0-A596-C14F6C4CED58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B5D3E-2664-4A82-AC36-49A7D3F816BF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18/12/2019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7F4C8-A79E-4ED3-B439-50E976D16904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3CC24-54A2-4126-97A6-2E9BEA99C74B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18/12/2019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877DF-1124-48BC-99D3-7CA8316FD30E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1A99F-DA14-451E-8F21-4ECDA0295378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18/12/2019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E7310-3F6D-4F49-8D7A-D6DC5162A4EE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83633-013C-4F86-B03A-67211B8D984A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18/12/2019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0D129-A908-4C0B-A6CB-5049147E8093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F6E34-772A-4B60-83F9-E6A84E3B6067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18/12/2019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FD49F-FA28-42FE-B0DC-262F5B899F27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8F204-4AA8-445A-8546-06B394561717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18/12/2019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FB58E-4970-4E67-94D5-95BCBA9FE1DB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1003E-436B-4E91-9C65-BE7FE78C9031}" type="datetimeFigureOut">
              <a:rPr lang="el-GR" smtClean="0"/>
              <a:pPr/>
              <a:t>18/12/2019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E04A-76C7-4714-B0E3-7D80B4822F2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8F7B0-04A5-4FCF-A130-4EC16D26AC11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18/12/2019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749B5-97E1-456F-A607-1865583ED94B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A1699-B334-404D-BA32-D6A5190BC7F5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18/12/2019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058D1-F888-4B08-B4FB-204F7691DEB5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F84E2-2634-4E79-9C72-27C99AE2C0E2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18/12/2019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4F57B-5378-4285-BB65-5464DA1072A7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9E672-B4AE-4735-9031-9FCC76B7A7E5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18/12/2019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4670C-2A72-473D-8FCD-E7CB0EAEA285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334E3-D165-40C5-A230-0A1D86CC7DE9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18/12/2019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186EE-AAD5-40B0-A596-C14F6C4CED58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B5D3E-2664-4A82-AC36-49A7D3F816BF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18/12/2019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7F4C8-A79E-4ED3-B439-50E976D16904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3CC24-54A2-4126-97A6-2E9BEA99C74B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18/12/2019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877DF-1124-48BC-99D3-7CA8316FD30E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1A99F-DA14-451E-8F21-4ECDA0295378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18/12/2019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E7310-3F6D-4F49-8D7A-D6DC5162A4EE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83633-013C-4F86-B03A-67211B8D984A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18/12/2019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0D129-A908-4C0B-A6CB-5049147E8093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F6E34-772A-4B60-83F9-E6A84E3B6067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18/12/2019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FD49F-FA28-42FE-B0DC-262F5B899F27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1003E-436B-4E91-9C65-BE7FE78C9031}" type="datetimeFigureOut">
              <a:rPr lang="el-GR" smtClean="0"/>
              <a:pPr/>
              <a:t>18/12/2019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E04A-76C7-4714-B0E3-7D80B4822F2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8F204-4AA8-445A-8546-06B394561717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18/12/2019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FB58E-4970-4E67-94D5-95BCBA9FE1DB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8F7B0-04A5-4FCF-A130-4EC16D26AC11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18/12/2019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749B5-97E1-456F-A607-1865583ED94B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A1699-B334-404D-BA32-D6A5190BC7F5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18/12/2019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058D1-F888-4B08-B4FB-204F7691DEB5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F84E2-2634-4E79-9C72-27C99AE2C0E2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18/12/2019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4F57B-5378-4285-BB65-5464DA1072A7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9E672-B4AE-4735-9031-9FCC76B7A7E5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18/12/2019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4670C-2A72-473D-8FCD-E7CB0EAEA285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334E3-D165-40C5-A230-0A1D86CC7DE9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18/12/2019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186EE-AAD5-40B0-A596-C14F6C4CED58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B5D3E-2664-4A82-AC36-49A7D3F816BF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18/12/2019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7F4C8-A79E-4ED3-B439-50E976D16904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3CC24-54A2-4126-97A6-2E9BEA99C74B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18/12/2019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877DF-1124-48BC-99D3-7CA8316FD30E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1A99F-DA14-451E-8F21-4ECDA0295378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18/12/2019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E7310-3F6D-4F49-8D7A-D6DC5162A4EE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83633-013C-4F86-B03A-67211B8D984A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18/12/2019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0D129-A908-4C0B-A6CB-5049147E8093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1003E-436B-4E91-9C65-BE7FE78C9031}" type="datetimeFigureOut">
              <a:rPr lang="el-GR" smtClean="0"/>
              <a:pPr/>
              <a:t>18/12/2019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E04A-76C7-4714-B0E3-7D80B4822F2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F6E34-772A-4B60-83F9-E6A84E3B6067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18/12/2019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FD49F-FA28-42FE-B0DC-262F5B899F27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8F204-4AA8-445A-8546-06B394561717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18/12/2019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FB58E-4970-4E67-94D5-95BCBA9FE1DB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8F7B0-04A5-4FCF-A130-4EC16D26AC11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18/12/2019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749B5-97E1-456F-A607-1865583ED94B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A1699-B334-404D-BA32-D6A5190BC7F5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18/12/2019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058D1-F888-4B08-B4FB-204F7691DEB5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F84E2-2634-4E79-9C72-27C99AE2C0E2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18/12/2019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4F57B-5378-4285-BB65-5464DA1072A7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9E672-B4AE-4735-9031-9FCC76B7A7E5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18/12/2019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4670C-2A72-473D-8FCD-E7CB0EAEA285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334E3-D165-40C5-A230-0A1D86CC7DE9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18/12/2019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186EE-AAD5-40B0-A596-C14F6C4CED58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B5D3E-2664-4A82-AC36-49A7D3F816BF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18/12/2019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7F4C8-A79E-4ED3-B439-50E976D16904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3CC24-54A2-4126-97A6-2E9BEA99C74B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18/12/2019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877DF-1124-48BC-99D3-7CA8316FD30E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1A99F-DA14-451E-8F21-4ECDA0295378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18/12/2019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E7310-3F6D-4F49-8D7A-D6DC5162A4EE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1003E-436B-4E91-9C65-BE7FE78C9031}" type="datetimeFigureOut">
              <a:rPr lang="el-GR" smtClean="0"/>
              <a:pPr/>
              <a:t>18/12/2019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E04A-76C7-4714-B0E3-7D80B4822F2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83633-013C-4F86-B03A-67211B8D984A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18/12/2019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0D129-A908-4C0B-A6CB-5049147E8093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F6E34-772A-4B60-83F9-E6A84E3B6067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18/12/2019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FD49F-FA28-42FE-B0DC-262F5B899F27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8F204-4AA8-445A-8546-06B394561717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18/12/2019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FB58E-4970-4E67-94D5-95BCBA9FE1DB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8F7B0-04A5-4FCF-A130-4EC16D26AC11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18/12/2019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749B5-97E1-456F-A607-1865583ED94B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A1699-B334-404D-BA32-D6A5190BC7F5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18/12/2019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058D1-F888-4B08-B4FB-204F7691DEB5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F84E2-2634-4E79-9C72-27C99AE2C0E2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18/12/2019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4F57B-5378-4285-BB65-5464DA1072A7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9E672-B4AE-4735-9031-9FCC76B7A7E5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18/12/2019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4670C-2A72-473D-8FCD-E7CB0EAEA285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334E3-D165-40C5-A230-0A1D86CC7DE9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18/12/2019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186EE-AAD5-40B0-A596-C14F6C4CED58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B5D3E-2664-4A82-AC36-49A7D3F816BF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18/12/2019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7F4C8-A79E-4ED3-B439-50E976D16904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3CC24-54A2-4126-97A6-2E9BEA99C74B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18/12/2019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877DF-1124-48BC-99D3-7CA8316FD30E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1003E-436B-4E91-9C65-BE7FE78C9031}" type="datetimeFigureOut">
              <a:rPr lang="el-GR" smtClean="0"/>
              <a:pPr/>
              <a:t>18/12/2019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CE04A-76C7-4714-B0E3-7D80B4822F2C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- Θέση τίτλου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του τίτλου</a:t>
            </a:r>
          </a:p>
        </p:txBody>
      </p:sp>
      <p:sp>
        <p:nvSpPr>
          <p:cNvPr id="1027" name="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71E62A7-83C6-4E21-923D-C96FF03349DD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18/12/2019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2A9A7C4-CB34-4207-94F7-73AF423974D6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- Θέση τίτλου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του τίτλου</a:t>
            </a:r>
          </a:p>
        </p:txBody>
      </p:sp>
      <p:sp>
        <p:nvSpPr>
          <p:cNvPr id="1027" name="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71E62A7-83C6-4E21-923D-C96FF03349DD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18/12/2019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2A9A7C4-CB34-4207-94F7-73AF423974D6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- Θέση τίτλου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του τίτλου</a:t>
            </a:r>
          </a:p>
        </p:txBody>
      </p:sp>
      <p:sp>
        <p:nvSpPr>
          <p:cNvPr id="1027" name="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71E62A7-83C6-4E21-923D-C96FF03349DD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18/12/2019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2A9A7C4-CB34-4207-94F7-73AF423974D6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- Θέση τίτλου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του τίτλου</a:t>
            </a:r>
          </a:p>
        </p:txBody>
      </p:sp>
      <p:sp>
        <p:nvSpPr>
          <p:cNvPr id="1027" name="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71E62A7-83C6-4E21-923D-C96FF03349DD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18/12/2019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2A9A7C4-CB34-4207-94F7-73AF423974D6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- Θέση τίτλου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του τίτλου</a:t>
            </a:r>
          </a:p>
        </p:txBody>
      </p:sp>
      <p:sp>
        <p:nvSpPr>
          <p:cNvPr id="1027" name="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71E62A7-83C6-4E21-923D-C96FF03349DD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18/12/2019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2A9A7C4-CB34-4207-94F7-73AF423974D6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- Θέση τίτλου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του τίτλου</a:t>
            </a:r>
          </a:p>
        </p:txBody>
      </p:sp>
      <p:sp>
        <p:nvSpPr>
          <p:cNvPr id="1027" name="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71E62A7-83C6-4E21-923D-C96FF03349DD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18/12/2019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2A9A7C4-CB34-4207-94F7-73AF423974D6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- Θέση τίτλου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του τίτλου</a:t>
            </a:r>
          </a:p>
        </p:txBody>
      </p:sp>
      <p:sp>
        <p:nvSpPr>
          <p:cNvPr id="1027" name="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71E62A7-83C6-4E21-923D-C96FF03349DD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18/12/2019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2A9A7C4-CB34-4207-94F7-73AF423974D6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- Θέση τίτλου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του τίτλου</a:t>
            </a:r>
          </a:p>
        </p:txBody>
      </p:sp>
      <p:sp>
        <p:nvSpPr>
          <p:cNvPr id="1027" name="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71E62A7-83C6-4E21-923D-C96FF03349DD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18/12/2019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2A9A7C4-CB34-4207-94F7-73AF423974D6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- Θέση τίτλου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του τίτλου</a:t>
            </a:r>
          </a:p>
        </p:txBody>
      </p:sp>
      <p:sp>
        <p:nvSpPr>
          <p:cNvPr id="1027" name="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71E62A7-83C6-4E21-923D-C96FF03349DD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18/12/2019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2A9A7C4-CB34-4207-94F7-73AF423974D6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- Θέση τίτλου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του τίτλου</a:t>
            </a:r>
          </a:p>
        </p:txBody>
      </p:sp>
      <p:sp>
        <p:nvSpPr>
          <p:cNvPr id="1027" name="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71E62A7-83C6-4E21-923D-C96FF03349DD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18/12/2019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2A9A7C4-CB34-4207-94F7-73AF423974D6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../BINTE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2123728" y="2708920"/>
            <a:ext cx="48642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/>
              <a:t>Δύναμη και μεταβολή της ταχύτητας</a:t>
            </a:r>
            <a:endParaRPr lang="el-GR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50825" y="765175"/>
            <a:ext cx="8569325" cy="83185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2400" dirty="0">
                <a:solidFill>
                  <a:srgbClr val="EEECE1">
                    <a:lumMod val="10000"/>
                  </a:srgbClr>
                </a:solidFill>
                <a:latin typeface="Comic Sans MS" pitchFamily="66" charset="0"/>
              </a:rPr>
              <a:t>Από τι εξαρτάται το </a:t>
            </a:r>
          </a:p>
          <a:p>
            <a:pPr algn="ctr">
              <a:defRPr/>
            </a:pPr>
            <a:r>
              <a:rPr lang="el-GR" sz="2400" dirty="0">
                <a:solidFill>
                  <a:srgbClr val="EEECE1">
                    <a:lumMod val="10000"/>
                  </a:srgbClr>
                </a:solidFill>
                <a:latin typeface="Comic Sans MS" pitchFamily="66" charset="0"/>
              </a:rPr>
              <a:t>«πόσο γρήγορα θα αλλάζει η ταχύτητα» ; </a:t>
            </a:r>
            <a:endParaRPr lang="el-GR" sz="2400" dirty="0">
              <a:solidFill>
                <a:srgbClr val="EEECE1">
                  <a:lumMod val="10000"/>
                </a:srgbClr>
              </a:solidFill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323850" y="2133600"/>
            <a:ext cx="8569325" cy="1198563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3200" dirty="0">
                <a:solidFill>
                  <a:srgbClr val="EEECE1">
                    <a:lumMod val="10000"/>
                  </a:srgbClr>
                </a:solidFill>
                <a:latin typeface="Comic Sans MS" pitchFamily="66" charset="0"/>
              </a:rPr>
              <a:t>Από τι εξαρτάται </a:t>
            </a:r>
          </a:p>
          <a:p>
            <a:pPr algn="ctr">
              <a:defRPr/>
            </a:pPr>
            <a:r>
              <a:rPr lang="el-GR" sz="3200" dirty="0">
                <a:solidFill>
                  <a:srgbClr val="EEECE1">
                    <a:lumMod val="10000"/>
                  </a:srgbClr>
                </a:solidFill>
                <a:latin typeface="Comic Sans MS" pitchFamily="66" charset="0"/>
              </a:rPr>
              <a:t>η </a:t>
            </a:r>
            <a:r>
              <a:rPr lang="el-GR" sz="3200" dirty="0">
                <a:solidFill>
                  <a:srgbClr val="EEECE1">
                    <a:lumMod val="10000"/>
                  </a:srgbClr>
                </a:solidFill>
                <a:latin typeface="Century Gothic" pitchFamily="34" charset="0"/>
              </a:rPr>
              <a:t>ΕΠΙΤΑΧΥΝΣΗ</a:t>
            </a:r>
            <a:r>
              <a:rPr lang="el-GR" sz="3200" dirty="0">
                <a:solidFill>
                  <a:srgbClr val="EEECE1">
                    <a:lumMod val="10000"/>
                  </a:srgbClr>
                </a:solidFill>
                <a:latin typeface="Comic Sans MS" pitchFamily="66" charset="0"/>
              </a:rPr>
              <a:t> ενός σώματος ;</a:t>
            </a:r>
            <a:r>
              <a:rPr lang="el-GR" sz="4000" dirty="0">
                <a:solidFill>
                  <a:srgbClr val="EEECE1">
                    <a:lumMod val="10000"/>
                  </a:srgbClr>
                </a:solidFill>
                <a:latin typeface="Comic Sans MS" pitchFamily="66" charset="0"/>
              </a:rPr>
              <a:t> </a:t>
            </a:r>
            <a:endParaRPr lang="el-GR" dirty="0">
              <a:solidFill>
                <a:srgbClr val="EEECE1">
                  <a:lumMod val="10000"/>
                </a:srgbClr>
              </a:solidFill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323850" y="4508500"/>
            <a:ext cx="8569325" cy="588963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3200" dirty="0">
                <a:solidFill>
                  <a:srgbClr val="EEECE1">
                    <a:lumMod val="10000"/>
                  </a:srgbClr>
                </a:solidFill>
                <a:latin typeface="Comic Sans MS" pitchFamily="66" charset="0"/>
              </a:rPr>
              <a:t>α. Από τη συνολική </a:t>
            </a:r>
            <a:r>
              <a:rPr lang="el-GR" sz="3200" dirty="0">
                <a:solidFill>
                  <a:srgbClr val="EEECE1">
                    <a:lumMod val="10000"/>
                  </a:srgbClr>
                </a:solidFill>
                <a:latin typeface="Century Gothic" pitchFamily="34" charset="0"/>
              </a:rPr>
              <a:t>ΔΥΝΑΜΗ</a:t>
            </a:r>
            <a:r>
              <a:rPr lang="el-GR" sz="3200" dirty="0">
                <a:solidFill>
                  <a:srgbClr val="EEECE1">
                    <a:lumMod val="10000"/>
                  </a:srgbClr>
                </a:solidFill>
                <a:latin typeface="Comic Sans MS" pitchFamily="66" charset="0"/>
              </a:rPr>
              <a:t> </a:t>
            </a:r>
            <a:r>
              <a:rPr lang="el-GR" sz="2000" dirty="0">
                <a:solidFill>
                  <a:srgbClr val="EEECE1">
                    <a:lumMod val="10000"/>
                  </a:srgbClr>
                </a:solidFill>
                <a:latin typeface="Comic Sans MS" pitchFamily="66" charset="0"/>
              </a:rPr>
              <a:t>που ασκείται στο σώμα 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468313" y="1628775"/>
            <a:ext cx="2859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dirty="0">
                <a:solidFill>
                  <a:srgbClr val="EEECE1">
                    <a:lumMod val="10000"/>
                  </a:srgbClr>
                </a:solidFill>
                <a:latin typeface="Comic Sans MS" pitchFamily="66" charset="0"/>
              </a:rPr>
              <a:t>Μπορεί να διατυπωθεί και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971550" y="260350"/>
            <a:ext cx="2292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dirty="0">
                <a:solidFill>
                  <a:srgbClr val="EEECE1">
                    <a:lumMod val="10000"/>
                  </a:srgbClr>
                </a:solidFill>
                <a:latin typeface="Comic Sans MS" pitchFamily="66" charset="0"/>
              </a:rPr>
              <a:t>Το βασικό ερώτημα  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1042988" y="3621088"/>
            <a:ext cx="57134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2000" dirty="0">
                <a:solidFill>
                  <a:srgbClr val="EEECE1">
                    <a:lumMod val="10000"/>
                  </a:srgbClr>
                </a:solidFill>
                <a:latin typeface="Comic Sans MS" pitchFamily="66" charset="0"/>
              </a:rPr>
              <a:t>Και η απάντηση που θα μπορούσε να δοθεί είναι :</a:t>
            </a:r>
          </a:p>
          <a:p>
            <a:pPr>
              <a:defRPr/>
            </a:pPr>
            <a:r>
              <a:rPr lang="el-GR" sz="2000" dirty="0">
                <a:solidFill>
                  <a:srgbClr val="EEECE1">
                    <a:lumMod val="10000"/>
                  </a:srgbClr>
                </a:solidFill>
                <a:latin typeface="Comic Sans MS" pitchFamily="66" charset="0"/>
              </a:rPr>
              <a:t> Η επιτάχυνση κάθε σώματος καθορίζεται μόνο</a:t>
            </a: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323850" y="5661025"/>
            <a:ext cx="8569325" cy="588963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l-GR" sz="3200" dirty="0">
                <a:solidFill>
                  <a:srgbClr val="EEECE1">
                    <a:lumMod val="10000"/>
                  </a:srgbClr>
                </a:solidFill>
                <a:latin typeface="Comic Sans MS" pitchFamily="66" charset="0"/>
              </a:rPr>
              <a:t>β. από τη </a:t>
            </a:r>
            <a:r>
              <a:rPr lang="el-GR" sz="3200" dirty="0">
                <a:solidFill>
                  <a:srgbClr val="EEECE1">
                    <a:lumMod val="10000"/>
                  </a:srgbClr>
                </a:solidFill>
                <a:latin typeface="Century Gothic" pitchFamily="34" charset="0"/>
              </a:rPr>
              <a:t>ΜΑΖΑ</a:t>
            </a:r>
            <a:r>
              <a:rPr lang="el-GR" sz="3200" dirty="0">
                <a:solidFill>
                  <a:srgbClr val="EEECE1">
                    <a:lumMod val="10000"/>
                  </a:srgbClr>
                </a:solidFill>
                <a:latin typeface="Comic Sans MS" pitchFamily="66" charset="0"/>
              </a:rPr>
              <a:t> </a:t>
            </a:r>
            <a:r>
              <a:rPr lang="el-GR" sz="2000" dirty="0">
                <a:solidFill>
                  <a:srgbClr val="EEECE1">
                    <a:lumMod val="10000"/>
                  </a:srgbClr>
                </a:solidFill>
                <a:latin typeface="Comic Sans MS" pitchFamily="66" charset="0"/>
              </a:rPr>
              <a:t>του σώματος</a:t>
            </a:r>
            <a:endParaRPr lang="el-GR" sz="2000" dirty="0">
              <a:solidFill>
                <a:srgbClr val="EEECE1">
                  <a:lumMod val="10000"/>
                </a:srgbClr>
              </a:solidFill>
            </a:endParaRP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900113" y="5162550"/>
            <a:ext cx="59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2400" dirty="0">
                <a:solidFill>
                  <a:srgbClr val="EEECE1">
                    <a:lumMod val="10000"/>
                  </a:srgbClr>
                </a:solidFill>
                <a:latin typeface="Comic Sans MS" pitchFamily="66" charset="0"/>
              </a:rPr>
              <a:t>και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  <p:bldP spid="8195" grpId="0" animBg="1"/>
      <p:bldP spid="8196" grpId="0" animBg="1"/>
      <p:bldP spid="8197" grpId="0"/>
      <p:bldP spid="8199" grpId="0"/>
      <p:bldP spid="8200" grpId="0" animBg="1"/>
      <p:bldP spid="820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827584" y="5733256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Όσο </a:t>
            </a:r>
            <a:r>
              <a:rPr lang="el-GR" b="1" dirty="0" smtClean="0"/>
              <a:t>μεγαλύτερη είναι η μάζα</a:t>
            </a:r>
            <a:r>
              <a:rPr lang="el-GR" dirty="0" smtClean="0"/>
              <a:t> ενός σώματος, τόσο </a:t>
            </a:r>
            <a:r>
              <a:rPr lang="el-GR" b="1" dirty="0" smtClean="0"/>
              <a:t>δυσκολότερα μπορεί να μεταβληθεί η ταχύτητα του</a:t>
            </a:r>
            <a:r>
              <a:rPr lang="el-GR" dirty="0" smtClean="0"/>
              <a:t>  (τόσο </a:t>
            </a:r>
            <a:r>
              <a:rPr lang="el-GR" b="1" dirty="0" smtClean="0"/>
              <a:t>μικρότερη είναι η επιτάχυνσή του</a:t>
            </a:r>
            <a:r>
              <a:rPr lang="el-GR" dirty="0" smtClean="0"/>
              <a:t>).</a:t>
            </a:r>
            <a:endParaRPr lang="el-GR" dirty="0"/>
          </a:p>
        </p:txBody>
      </p:sp>
      <p:pic>
        <p:nvPicPr>
          <p:cNvPr id="13313" name="Picture 1" descr="C:\Documents and Settings\tselentis\Τα έγγραφά μου\Downloads\ppt-9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32656"/>
            <a:ext cx="6927723" cy="5201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827088" y="2852738"/>
            <a:ext cx="7634287" cy="7112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1600" smtClean="0">
                <a:solidFill>
                  <a:prstClr val="white"/>
                </a:solidFill>
                <a:latin typeface="Comic Sans MS" pitchFamily="66" charset="0"/>
              </a:rPr>
              <a:t>Για να το περιγράψει το εμπειρικό αυτό δεδομένο η Φυσική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1600" smtClean="0">
                <a:solidFill>
                  <a:prstClr val="white"/>
                </a:solidFill>
                <a:latin typeface="Comic Sans MS" pitchFamily="66" charset="0"/>
              </a:rPr>
              <a:t>χρησιμοποιεί  την </a:t>
            </a:r>
            <a:r>
              <a:rPr lang="el-GR" sz="2400" smtClean="0">
                <a:solidFill>
                  <a:prstClr val="white"/>
                </a:solidFill>
                <a:latin typeface="Comic Sans MS" pitchFamily="66" charset="0"/>
              </a:rPr>
              <a:t>έννοια ΜΑΖΑ</a:t>
            </a:r>
            <a:r>
              <a:rPr lang="el-GR" sz="1600" smtClean="0">
                <a:solidFill>
                  <a:prstClr val="white"/>
                </a:solidFill>
                <a:latin typeface="Comic Sans MS" pitchFamily="66" charset="0"/>
              </a:rPr>
              <a:t> και ο Νεύτων μας λέει ότι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188913"/>
            <a:ext cx="91440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mtClean="0">
                <a:solidFill>
                  <a:prstClr val="white"/>
                </a:solidFill>
                <a:latin typeface="Comic Sans MS" pitchFamily="66" charset="0"/>
              </a:rPr>
              <a:t>Στο έργο του Νεύτωνα  ο όρος </a:t>
            </a:r>
            <a:r>
              <a:rPr lang="el-GR" sz="2000" smtClean="0">
                <a:solidFill>
                  <a:prstClr val="white"/>
                </a:solidFill>
                <a:latin typeface="Century Gothic" pitchFamily="34" charset="0"/>
              </a:rPr>
              <a:t>ΑΔΡΑΝΕΙΑ ΕΝΟΣ ΣΩΜΑΤΟΣ</a:t>
            </a:r>
            <a:r>
              <a:rPr lang="el-GR" smtClean="0">
                <a:solidFill>
                  <a:prstClr val="white"/>
                </a:solidFill>
                <a:latin typeface="Comic Sans MS" pitchFamily="66" charset="0"/>
              </a:rPr>
              <a:t> </a:t>
            </a:r>
            <a:endParaRPr lang="en-US" smtClean="0">
              <a:solidFill>
                <a:prstClr val="white"/>
              </a:solidFill>
              <a:latin typeface="Comic Sans MS" pitchFamily="66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mtClean="0">
                <a:solidFill>
                  <a:prstClr val="white"/>
                </a:solidFill>
                <a:latin typeface="Comic Sans MS" pitchFamily="66" charset="0"/>
              </a:rPr>
              <a:t>σημαίνει τη  </a:t>
            </a:r>
            <a:r>
              <a:rPr lang="el-GR" sz="2400" smtClean="0">
                <a:solidFill>
                  <a:prstClr val="white"/>
                </a:solidFill>
                <a:latin typeface="Comic Sans MS" pitchFamily="66" charset="0"/>
              </a:rPr>
              <a:t>«δυσφορία» που εκδηλώνει το σώμα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2400" smtClean="0">
                <a:solidFill>
                  <a:prstClr val="white"/>
                </a:solidFill>
                <a:latin typeface="Comic Sans MS" pitchFamily="66" charset="0"/>
              </a:rPr>
              <a:t>στις μεταβολές της κινητικής του κατάστασης.</a:t>
            </a:r>
            <a:endParaRPr lang="el-GR" smtClean="0">
              <a:solidFill>
                <a:prstClr val="white"/>
              </a:solidFill>
              <a:latin typeface="Arial Narrow" pitchFamily="34" charset="0"/>
            </a:endParaRPr>
          </a:p>
        </p:txBody>
      </p:sp>
      <p:pic>
        <p:nvPicPr>
          <p:cNvPr id="13316" name="Picture 4" descr="LEAF_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3888" y="1412875"/>
            <a:ext cx="549275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New Imag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3743325"/>
            <a:ext cx="4967288" cy="311467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13318" name="Picture 6" descr="brickone"/>
          <p:cNvPicPr>
            <a:picLocks noChangeAspect="1" noChangeArrowheads="1"/>
          </p:cNvPicPr>
          <p:nvPr/>
        </p:nvPicPr>
        <p:blipFill>
          <a:blip r:embed="rId4" cstate="print"/>
          <a:srcRect l="12769" t="58568" r="31921"/>
          <a:stretch>
            <a:fillRect/>
          </a:stretch>
        </p:blipFill>
        <p:spPr bwMode="auto">
          <a:xfrm>
            <a:off x="971550" y="1773238"/>
            <a:ext cx="1446213" cy="817562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1403350" y="4437063"/>
            <a:ext cx="4103688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3200" dirty="0">
                <a:solidFill>
                  <a:srgbClr val="EEECE1">
                    <a:lumMod val="10000"/>
                  </a:srgbClr>
                </a:solidFill>
                <a:latin typeface="Comic Sans MS" pitchFamily="66" charset="0"/>
              </a:rPr>
              <a:t>Μέτρο της </a:t>
            </a:r>
            <a:r>
              <a:rPr lang="el-GR" sz="3200" dirty="0">
                <a:solidFill>
                  <a:srgbClr val="EEECE1">
                    <a:lumMod val="10000"/>
                  </a:srgbClr>
                </a:solidFill>
                <a:latin typeface="Century Gothic" pitchFamily="34" charset="0"/>
              </a:rPr>
              <a:t>ΑΔΡΑΝΕΙΑΣ</a:t>
            </a:r>
            <a:r>
              <a:rPr lang="el-GR" sz="3200" dirty="0">
                <a:solidFill>
                  <a:srgbClr val="EEECE1">
                    <a:lumMod val="10000"/>
                  </a:srgbClr>
                </a:solidFill>
                <a:latin typeface="Comic Sans MS" pitchFamily="66" charset="0"/>
              </a:rPr>
              <a:t> </a:t>
            </a:r>
          </a:p>
          <a:p>
            <a:pPr algn="ctr">
              <a:defRPr/>
            </a:pPr>
            <a:r>
              <a:rPr lang="el-GR" sz="3200" dirty="0">
                <a:solidFill>
                  <a:srgbClr val="EEECE1">
                    <a:lumMod val="10000"/>
                  </a:srgbClr>
                </a:solidFill>
                <a:latin typeface="Comic Sans MS" pitchFamily="66" charset="0"/>
              </a:rPr>
              <a:t>ενός σώματος </a:t>
            </a:r>
          </a:p>
          <a:p>
            <a:pPr algn="ctr">
              <a:defRPr/>
            </a:pPr>
            <a:r>
              <a:rPr lang="el-GR" sz="3200" dirty="0">
                <a:solidFill>
                  <a:srgbClr val="EEECE1">
                    <a:lumMod val="10000"/>
                  </a:srgbClr>
                </a:solidFill>
                <a:latin typeface="Comic Sans MS" pitchFamily="66" charset="0"/>
              </a:rPr>
              <a:t>είναι η </a:t>
            </a:r>
            <a:r>
              <a:rPr lang="el-GR" sz="3200" dirty="0">
                <a:solidFill>
                  <a:srgbClr val="EEECE1">
                    <a:lumMod val="10000"/>
                  </a:srgbClr>
                </a:solidFill>
                <a:latin typeface="Century Gothic" pitchFamily="34" charset="0"/>
              </a:rPr>
              <a:t>ΜΑΖΑ</a:t>
            </a:r>
            <a:r>
              <a:rPr lang="el-GR" sz="3200" dirty="0">
                <a:solidFill>
                  <a:srgbClr val="EEECE1">
                    <a:lumMod val="10000"/>
                  </a:srgbClr>
                </a:solidFill>
                <a:latin typeface="Comic Sans MS" pitchFamily="66" charset="0"/>
              </a:rPr>
              <a:t>  του</a:t>
            </a:r>
            <a:endParaRPr lang="el-GR" sz="3600" dirty="0">
              <a:solidFill>
                <a:srgbClr val="EEECE1">
                  <a:lumMod val="10000"/>
                </a:srgbClr>
              </a:solidFill>
              <a:latin typeface="Comic Sans MS" pitchFamily="66" charset="0"/>
            </a:endParaRP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2555875" y="1484313"/>
            <a:ext cx="3024188" cy="1109662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1600" smtClean="0">
                <a:solidFill>
                  <a:prstClr val="white"/>
                </a:solidFill>
                <a:latin typeface="Century Gothic" pitchFamily="34" charset="0"/>
              </a:rPr>
              <a:t>Και η εμπειρία μας λέει ότι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1600" smtClean="0">
                <a:solidFill>
                  <a:prstClr val="white"/>
                </a:solidFill>
                <a:latin typeface="Century Gothic" pitchFamily="34" charset="0"/>
              </a:rPr>
              <a:t>ένα σώμα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1600" smtClean="0">
                <a:solidFill>
                  <a:prstClr val="white"/>
                </a:solidFill>
                <a:latin typeface="Century Gothic" pitchFamily="34" charset="0"/>
              </a:rPr>
              <a:t>όπως το τούβλο   δυσφορεί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mtClean="0">
                <a:solidFill>
                  <a:prstClr val="white"/>
                </a:solidFill>
                <a:latin typeface="Century Gothic" pitchFamily="34" charset="0"/>
              </a:rPr>
              <a:t> – </a:t>
            </a:r>
            <a:r>
              <a:rPr lang="el-GR" b="1" smtClean="0">
                <a:solidFill>
                  <a:prstClr val="white"/>
                </a:solidFill>
                <a:latin typeface="Century Gothic" pitchFamily="34" charset="0"/>
              </a:rPr>
              <a:t>αντιστέκεται</a:t>
            </a:r>
            <a:r>
              <a:rPr lang="el-GR" smtClean="0">
                <a:solidFill>
                  <a:prstClr val="white"/>
                </a:solidFill>
                <a:latin typeface="Century Gothic" pitchFamily="34" charset="0"/>
              </a:rPr>
              <a:t>  – </a:t>
            </a:r>
            <a:endParaRPr lang="el-GR" smtClean="0">
              <a:solidFill>
                <a:prstClr val="white"/>
              </a:solidFill>
            </a:endParaRP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5724525" y="1484313"/>
            <a:ext cx="2079625" cy="10795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1600" smtClean="0">
                <a:solidFill>
                  <a:prstClr val="white"/>
                </a:solidFill>
                <a:latin typeface="Century Gothic" pitchFamily="34" charset="0"/>
              </a:rPr>
              <a:t>περισσότερο  από ένα άλλο σώμα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1600" smtClean="0">
                <a:solidFill>
                  <a:prstClr val="white"/>
                </a:solidFill>
                <a:latin typeface="Century Gothic" pitchFamily="34" charset="0"/>
              </a:rPr>
              <a:t>όπως το φύλλο της φουντουκιάς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  <p:bldP spid="13315" grpId="0"/>
      <p:bldP spid="13319" grpId="0"/>
      <p:bldP spid="13320" grpId="0" animBg="1"/>
      <p:bldP spid="133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79388" y="404813"/>
            <a:ext cx="89646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600" dirty="0" smtClean="0">
                <a:solidFill>
                  <a:prstClr val="white"/>
                </a:solidFill>
                <a:latin typeface="Comic Sans MS" pitchFamily="66" charset="0"/>
              </a:rPr>
              <a:t>    Αν ασκήσουμε την ίδια ( συνισταμένη ) δύναμη σε διαφορετικά αντικείμενα για  να προκαλέσουμε σε καθένα από αυτά  διαφορετική μεταβολή ταχύτητας. Κάποιο από τα σώματα θα δυσφορήσει  περισσότερο,  θα αποκτήσει δηλαδή μικρότερη επιτάχυνση . Είναι αυτό με τη μεγαλύτερη μάζα</a:t>
            </a:r>
          </a:p>
        </p:txBody>
      </p:sp>
      <p:pic>
        <p:nvPicPr>
          <p:cNvPr id="14339" name="Picture 3" descr="Cat - Cartoon 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2924175"/>
            <a:ext cx="273685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 descr="physFreeFall"/>
          <p:cNvPicPr>
            <a:picLocks noChangeAspect="1" noChangeArrowheads="1"/>
          </p:cNvPicPr>
          <p:nvPr/>
        </p:nvPicPr>
        <p:blipFill>
          <a:blip r:embed="rId3" cstate="print"/>
          <a:srcRect l="90399" t="52786"/>
          <a:stretch>
            <a:fillRect/>
          </a:stretch>
        </p:blipFill>
        <p:spPr bwMode="auto">
          <a:xfrm>
            <a:off x="8156575" y="2636838"/>
            <a:ext cx="646113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AutoShape 5"/>
          <p:cNvSpPr>
            <a:spLocks noChangeArrowheads="1"/>
          </p:cNvSpPr>
          <p:nvPr/>
        </p:nvSpPr>
        <p:spPr bwMode="auto">
          <a:xfrm>
            <a:off x="3635375" y="1341438"/>
            <a:ext cx="2952750" cy="2879725"/>
          </a:xfrm>
          <a:prstGeom prst="cloudCallout">
            <a:avLst>
              <a:gd name="adj1" fmla="val 119722"/>
              <a:gd name="adj2" fmla="val 1381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1400" b="1" smtClean="0">
                <a:solidFill>
                  <a:prstClr val="black"/>
                </a:solidFill>
                <a:latin typeface="Arial Narrow" pitchFamily="34" charset="0"/>
              </a:rPr>
              <a:t>Κι είναι σίγουρο ότι αν κάποιος με κλωτσήσει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1400" b="1" smtClean="0">
                <a:solidFill>
                  <a:prstClr val="black"/>
                </a:solidFill>
                <a:latin typeface="Arial Narrow" pitchFamily="34" charset="0"/>
              </a:rPr>
              <a:t>θα επιταχυνθώ περισσότερο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1400" b="1" smtClean="0">
                <a:solidFill>
                  <a:prstClr val="black"/>
                </a:solidFill>
                <a:latin typeface="Arial Narrow" pitchFamily="34" charset="0"/>
              </a:rPr>
              <a:t>από όσο μια γάτα,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1400" b="1" smtClean="0">
                <a:solidFill>
                  <a:prstClr val="black"/>
                </a:solidFill>
                <a:latin typeface="Arial Narrow" pitchFamily="34" charset="0"/>
              </a:rPr>
              <a:t>θα δυσφορήσω δηλαδή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1400" b="1" smtClean="0">
                <a:solidFill>
                  <a:prstClr val="black"/>
                </a:solidFill>
                <a:latin typeface="Arial Narrow" pitchFamily="34" charset="0"/>
              </a:rPr>
              <a:t>λιγότερο. Έχω βλέπεις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1400" b="1" smtClean="0">
                <a:solidFill>
                  <a:prstClr val="black"/>
                </a:solidFill>
                <a:latin typeface="Arial Narrow" pitchFamily="34" charset="0"/>
              </a:rPr>
              <a:t>μικρότερη ΜΑΖΑ</a:t>
            </a:r>
          </a:p>
        </p:txBody>
      </p:sp>
      <p:sp>
        <p:nvSpPr>
          <p:cNvPr id="14342" name="AutoShape 6"/>
          <p:cNvSpPr>
            <a:spLocks noChangeArrowheads="1"/>
          </p:cNvSpPr>
          <p:nvPr/>
        </p:nvSpPr>
        <p:spPr bwMode="auto">
          <a:xfrm>
            <a:off x="4932363" y="3789363"/>
            <a:ext cx="2520950" cy="3068637"/>
          </a:xfrm>
          <a:prstGeom prst="cloudCallout">
            <a:avLst>
              <a:gd name="adj1" fmla="val 76824"/>
              <a:gd name="adj2" fmla="val -7838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1400" b="1" smtClean="0">
                <a:solidFill>
                  <a:prstClr val="black"/>
                </a:solidFill>
                <a:latin typeface="Arial Narrow" pitchFamily="34" charset="0"/>
              </a:rPr>
              <a:t>Υποθέτω βέβαια ότι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1400" b="1" smtClean="0">
                <a:solidFill>
                  <a:prstClr val="black"/>
                </a:solidFill>
                <a:latin typeface="Arial Narrow" pitchFamily="34" charset="0"/>
              </a:rPr>
              <a:t>τόσο εγώ όσο και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1400" b="1" smtClean="0">
                <a:solidFill>
                  <a:prstClr val="black"/>
                </a:solidFill>
                <a:latin typeface="Arial Narrow" pitchFamily="34" charset="0"/>
              </a:rPr>
              <a:t>η αγαπημένη μου γάτα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1400" b="1" smtClean="0">
                <a:solidFill>
                  <a:prstClr val="black"/>
                </a:solidFill>
                <a:latin typeface="Arial Narrow" pitchFamily="34" charset="0"/>
              </a:rPr>
              <a:t>πριν φάμε την κλωτσιά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1400" b="1" smtClean="0">
                <a:solidFill>
                  <a:prstClr val="black"/>
                </a:solidFill>
                <a:latin typeface="Arial Narrow" pitchFamily="34" charset="0"/>
              </a:rPr>
              <a:t> βρισκόμαστε κοιμισμένοι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1400" b="1" smtClean="0">
                <a:solidFill>
                  <a:prstClr val="black"/>
                </a:solidFill>
                <a:latin typeface="Arial Narrow" pitchFamily="34" charset="0"/>
              </a:rPr>
              <a:t>σε κάποιο έδαφος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1400" b="1" smtClean="0">
                <a:solidFill>
                  <a:prstClr val="black"/>
                </a:solidFill>
                <a:latin typeface="Arial Narrow" pitchFamily="34" charset="0"/>
              </a:rPr>
              <a:t>χωρίς τριβές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41" grpId="0" animBg="1"/>
      <p:bldP spid="1434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325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l-GR" sz="28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Πως θα ξεχωρίσεις το άδειο από το γεμάτο κουτί, χωρίς να τα ακουμπήσεις ;</a:t>
            </a:r>
            <a:endParaRPr lang="el-GR" sz="28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74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987675" y="1989138"/>
            <a:ext cx="2870200" cy="44624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44675"/>
            <a:ext cx="8229600" cy="1143000"/>
          </a:xfrm>
        </p:spPr>
        <p:txBody>
          <a:bodyPr/>
          <a:lstStyle/>
          <a:p>
            <a:pPr eaLnBrk="1" hangingPunct="1"/>
            <a:r>
              <a:rPr lang="el-GR" sz="6000" smtClean="0">
                <a:solidFill>
                  <a:srgbClr val="0070C0"/>
                </a:solidFill>
                <a:latin typeface="Century Gothic" pitchFamily="34" charset="0"/>
              </a:rPr>
              <a:t>ΒΑΡΟΣ και ΜΑΖΑ</a:t>
            </a:r>
          </a:p>
        </p:txBody>
      </p:sp>
      <p:pic>
        <p:nvPicPr>
          <p:cNvPr id="15363" name="Picture 3" descr="96498773_eee2146d5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3500438"/>
            <a:ext cx="4140200" cy="2773362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tselentis\Επιφάνεια εργασίας\sxoleio2010-maza_va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835150" y="476250"/>
            <a:ext cx="5327650" cy="5813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- Πίνακας"/>
          <p:cNvGraphicFramePr>
            <a:graphicFrameLocks noGrp="1"/>
          </p:cNvGraphicFramePr>
          <p:nvPr/>
        </p:nvGraphicFramePr>
        <p:xfrm>
          <a:off x="1187624" y="908720"/>
          <a:ext cx="7206913" cy="4896544"/>
        </p:xfrm>
        <a:graphic>
          <a:graphicData uri="http://schemas.openxmlformats.org/drawingml/2006/table">
            <a:tbl>
              <a:tblPr/>
              <a:tblGrid>
                <a:gridCol w="3581708"/>
                <a:gridCol w="3625205"/>
              </a:tblGrid>
              <a:tr h="544060">
                <a:tc gridSpan="2">
                  <a:txBody>
                    <a:bodyPr/>
                    <a:lstStyle/>
                    <a:p>
                      <a:pPr algn="ctr"/>
                      <a:r>
                        <a:rPr lang="el-GR" b="1" dirty="0"/>
                        <a:t>ΒΑΣΙΚΕΣ ΔΙΑΦΟΡΕΣ ΜΑΖΑΣ ΚΑΙ ΒΑΡΟΥΣ</a:t>
                      </a:r>
                      <a:endParaRPr lang="el-GR" dirty="0"/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42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544060">
                <a:tc>
                  <a:txBody>
                    <a:bodyPr/>
                    <a:lstStyle/>
                    <a:p>
                      <a:pPr algn="ctr"/>
                      <a:r>
                        <a:rPr lang="el-GR" b="1"/>
                        <a:t>Μάζα</a:t>
                      </a:r>
                      <a:endParaRPr lang="el-GR"/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6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/>
                        <a:t>Βάρος</a:t>
                      </a:r>
                      <a:endParaRPr lang="el-GR" dirty="0"/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684"/>
                    </a:solidFill>
                  </a:tcPr>
                </a:tc>
              </a:tr>
              <a:tr h="1360152">
                <a:tc>
                  <a:txBody>
                    <a:bodyPr/>
                    <a:lstStyle/>
                    <a:p>
                      <a:pPr algn="ctr"/>
                      <a:r>
                        <a:rPr lang="el-GR"/>
                        <a:t>Είναι το </a:t>
                      </a:r>
                      <a:r>
                        <a:rPr lang="el-GR" b="1"/>
                        <a:t>μέτρο της αδράνειας</a:t>
                      </a:r>
                      <a:r>
                        <a:rPr lang="el-GR"/>
                        <a:t> ενός σώματος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/>
                        <a:t>Είναι η </a:t>
                      </a:r>
                      <a:r>
                        <a:rPr lang="el-GR" b="1"/>
                        <a:t>βαρυτική δύναμη</a:t>
                      </a:r>
                      <a:r>
                        <a:rPr lang="el-GR"/>
                        <a:t> που ασκεί η γη στο σώμα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B0"/>
                    </a:solidFill>
                  </a:tcPr>
                </a:tc>
              </a:tr>
              <a:tr h="544060">
                <a:tc>
                  <a:txBody>
                    <a:bodyPr/>
                    <a:lstStyle/>
                    <a:p>
                      <a:pPr algn="ctr"/>
                      <a:r>
                        <a:rPr lang="el-GR"/>
                        <a:t>Είναι μονόμετρο μέγεθος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/>
                        <a:t>Είναι διανυσματικό μέγεθος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D5"/>
                    </a:solidFill>
                  </a:tcPr>
                </a:tc>
              </a:tr>
              <a:tr h="1360152">
                <a:tc>
                  <a:txBody>
                    <a:bodyPr/>
                    <a:lstStyle/>
                    <a:p>
                      <a:pPr algn="ctr"/>
                      <a:r>
                        <a:rPr lang="el-GR"/>
                        <a:t>Παραμένει ίδια σε οποιοδήποτε σημείο του σύμπαντος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/>
                        <a:t>Αλλάζει από τόπο σε τόπο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B0"/>
                    </a:solidFill>
                  </a:tcPr>
                </a:tc>
              </a:tr>
              <a:tr h="544060">
                <a:tc>
                  <a:txBody>
                    <a:bodyPr/>
                    <a:lstStyle/>
                    <a:p>
                      <a:pPr algn="ctr"/>
                      <a:r>
                        <a:rPr lang="el-GR"/>
                        <a:t>Μονάδα είναι το 1 kg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Μονάδα είναι το 1 Ν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D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241428" y="476250"/>
            <a:ext cx="653255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l-GR" sz="2800" dirty="0">
                <a:solidFill>
                  <a:srgbClr val="1F497D">
                    <a:lumMod val="50000"/>
                  </a:srgbClr>
                </a:solidFill>
                <a:latin typeface="Century Gothic" pitchFamily="34" charset="0"/>
              </a:rPr>
              <a:t>Η τιμή </a:t>
            </a:r>
            <a:r>
              <a:rPr lang="en-US" sz="2800" b="1" u="sng" dirty="0" smtClean="0">
                <a:solidFill>
                  <a:srgbClr val="1F497D">
                    <a:lumMod val="50000"/>
                  </a:srgbClr>
                </a:solidFill>
                <a:latin typeface="Century Gothic" pitchFamily="34" charset="0"/>
              </a:rPr>
              <a:t>w</a:t>
            </a:r>
            <a:r>
              <a:rPr lang="en-US" sz="2800" dirty="0" smtClean="0">
                <a:solidFill>
                  <a:srgbClr val="1F497D">
                    <a:lumMod val="50000"/>
                  </a:srgbClr>
                </a:solidFill>
                <a:latin typeface="Century Gothic" pitchFamily="34" charset="0"/>
              </a:rPr>
              <a:t> </a:t>
            </a:r>
            <a:r>
              <a:rPr lang="el-GR" sz="2800" dirty="0" smtClean="0">
                <a:solidFill>
                  <a:srgbClr val="1F497D">
                    <a:lumMod val="50000"/>
                  </a:srgbClr>
                </a:solidFill>
                <a:latin typeface="Century Gothic" pitchFamily="34" charset="0"/>
              </a:rPr>
              <a:t>του </a:t>
            </a:r>
            <a:r>
              <a:rPr lang="el-GR" sz="2800" u="sng" dirty="0">
                <a:solidFill>
                  <a:srgbClr val="1F497D">
                    <a:lumMod val="50000"/>
                  </a:srgbClr>
                </a:solidFill>
                <a:latin typeface="Century Gothic" pitchFamily="34" charset="0"/>
              </a:rPr>
              <a:t>βάρους</a:t>
            </a:r>
            <a:r>
              <a:rPr lang="el-GR" sz="2800" dirty="0">
                <a:solidFill>
                  <a:srgbClr val="1F497D">
                    <a:lumMod val="50000"/>
                  </a:srgbClr>
                </a:solidFill>
                <a:latin typeface="Century Gothic" pitchFamily="34" charset="0"/>
              </a:rPr>
              <a:t>  ενός σώματος </a:t>
            </a:r>
          </a:p>
          <a:p>
            <a:pPr algn="ctr">
              <a:defRPr/>
            </a:pPr>
            <a:r>
              <a:rPr lang="el-GR" sz="2800" dirty="0">
                <a:solidFill>
                  <a:srgbClr val="1F497D">
                    <a:lumMod val="50000"/>
                  </a:srgbClr>
                </a:solidFill>
                <a:latin typeface="Century Gothic" pitchFamily="34" charset="0"/>
              </a:rPr>
              <a:t>και  η τιμή </a:t>
            </a:r>
            <a:r>
              <a:rPr lang="en-US" sz="2800" b="1" u="sng" dirty="0" smtClean="0">
                <a:solidFill>
                  <a:srgbClr val="1F497D">
                    <a:lumMod val="50000"/>
                  </a:srgbClr>
                </a:solidFill>
                <a:latin typeface="Century Gothic" pitchFamily="34" charset="0"/>
              </a:rPr>
              <a:t>m</a:t>
            </a:r>
            <a:r>
              <a:rPr lang="en-US" sz="2800" dirty="0" smtClean="0">
                <a:solidFill>
                  <a:srgbClr val="1F497D">
                    <a:lumMod val="50000"/>
                  </a:srgbClr>
                </a:solidFill>
                <a:latin typeface="Century Gothic" pitchFamily="34" charset="0"/>
              </a:rPr>
              <a:t> </a:t>
            </a:r>
            <a:r>
              <a:rPr lang="el-GR" sz="2800" dirty="0" smtClean="0">
                <a:solidFill>
                  <a:srgbClr val="1F497D">
                    <a:lumMod val="50000"/>
                  </a:srgbClr>
                </a:solidFill>
                <a:latin typeface="Century Gothic" pitchFamily="34" charset="0"/>
              </a:rPr>
              <a:t>της </a:t>
            </a:r>
            <a:r>
              <a:rPr lang="el-GR" sz="2800" u="sng" dirty="0">
                <a:solidFill>
                  <a:srgbClr val="1F497D">
                    <a:lumMod val="50000"/>
                  </a:srgbClr>
                </a:solidFill>
                <a:latin typeface="Century Gothic" pitchFamily="34" charset="0"/>
              </a:rPr>
              <a:t>μάζας</a:t>
            </a:r>
            <a:r>
              <a:rPr lang="el-GR" sz="2800" dirty="0">
                <a:solidFill>
                  <a:srgbClr val="1F497D">
                    <a:lumMod val="50000"/>
                  </a:srgbClr>
                </a:solidFill>
                <a:latin typeface="Century Gothic" pitchFamily="34" charset="0"/>
              </a:rPr>
              <a:t> του </a:t>
            </a:r>
          </a:p>
          <a:p>
            <a:pPr algn="ctr">
              <a:defRPr/>
            </a:pPr>
            <a:r>
              <a:rPr lang="el-GR" sz="2800" dirty="0" smtClean="0">
                <a:solidFill>
                  <a:srgbClr val="1F497D">
                    <a:lumMod val="50000"/>
                  </a:srgbClr>
                </a:solidFill>
                <a:latin typeface="Century Gothic" pitchFamily="34" charset="0"/>
              </a:rPr>
              <a:t>Συνδέονται</a:t>
            </a:r>
            <a:r>
              <a:rPr lang="en-US" sz="2800" dirty="0" smtClean="0">
                <a:solidFill>
                  <a:srgbClr val="1F497D">
                    <a:lumMod val="50000"/>
                  </a:srgbClr>
                </a:solidFill>
                <a:latin typeface="Century Gothic" pitchFamily="34" charset="0"/>
              </a:rPr>
              <a:t> </a:t>
            </a:r>
            <a:r>
              <a:rPr lang="el-GR" sz="2800" dirty="0" smtClean="0">
                <a:solidFill>
                  <a:srgbClr val="1F497D">
                    <a:lumMod val="50000"/>
                  </a:srgbClr>
                </a:solidFill>
                <a:latin typeface="Century Gothic" pitchFamily="34" charset="0"/>
              </a:rPr>
              <a:t>  </a:t>
            </a:r>
            <a:r>
              <a:rPr lang="el-GR" sz="2800" dirty="0">
                <a:solidFill>
                  <a:srgbClr val="1F497D">
                    <a:lumMod val="50000"/>
                  </a:srgbClr>
                </a:solidFill>
                <a:latin typeface="Century Gothic" pitchFamily="34" charset="0"/>
              </a:rPr>
              <a:t>με τη σχέση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539750" y="5229225"/>
            <a:ext cx="7993063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tabLst>
                <a:tab pos="2425700" algn="l"/>
              </a:tabLst>
              <a:defRPr/>
            </a:pPr>
            <a:r>
              <a:rPr lang="el-GR" sz="2800" dirty="0">
                <a:solidFill>
                  <a:srgbClr val="1F497D">
                    <a:lumMod val="50000"/>
                  </a:srgbClr>
                </a:solidFill>
                <a:latin typeface="Arial Narrow" pitchFamily="34" charset="0"/>
              </a:rPr>
              <a:t>όπου </a:t>
            </a:r>
            <a:r>
              <a:rPr lang="en-US" sz="2800" dirty="0">
                <a:solidFill>
                  <a:srgbClr val="1F497D">
                    <a:lumMod val="50000"/>
                  </a:srgbClr>
                </a:solidFill>
                <a:latin typeface="Arial Narrow" pitchFamily="34" charset="0"/>
              </a:rPr>
              <a:t>g</a:t>
            </a:r>
            <a:r>
              <a:rPr lang="el-GR" sz="2800" dirty="0">
                <a:solidFill>
                  <a:srgbClr val="1F497D">
                    <a:lumMod val="50000"/>
                  </a:srgbClr>
                </a:solidFill>
                <a:latin typeface="Arial Narrow" pitchFamily="34" charset="0"/>
              </a:rPr>
              <a:t> η επιτάχυνση της βαρύτητας του τόπου </a:t>
            </a:r>
          </a:p>
          <a:p>
            <a:pPr algn="ctr" eaLnBrk="0" hangingPunct="0">
              <a:spcBef>
                <a:spcPct val="50000"/>
              </a:spcBef>
              <a:tabLst>
                <a:tab pos="2425700" algn="l"/>
              </a:tabLst>
              <a:defRPr/>
            </a:pPr>
            <a:r>
              <a:rPr lang="el-GR" sz="2800" dirty="0">
                <a:solidFill>
                  <a:srgbClr val="1F497D">
                    <a:lumMod val="50000"/>
                  </a:srgbClr>
                </a:solidFill>
                <a:latin typeface="Arial Narrow" pitchFamily="34" charset="0"/>
              </a:rPr>
              <a:t>στον οποίο βρίσκεται το σώμα </a:t>
            </a:r>
          </a:p>
        </p:txBody>
      </p:sp>
      <p:sp>
        <p:nvSpPr>
          <p:cNvPr id="17412" name="WordArt 4"/>
          <p:cNvSpPr>
            <a:spLocks noChangeArrowheads="1" noChangeShapeType="1" noTextEdit="1"/>
          </p:cNvSpPr>
          <p:nvPr/>
        </p:nvSpPr>
        <p:spPr bwMode="auto">
          <a:xfrm>
            <a:off x="539750" y="2420938"/>
            <a:ext cx="7920038" cy="23764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81320" dir="18519588" algn="ctr" rotWithShape="0">
                    <a:prstClr val="black"/>
                  </a:outerShdw>
                </a:effectLst>
                <a:latin typeface="Comic Sans MS"/>
              </a:rPr>
              <a:t>w</a:t>
            </a:r>
            <a:r>
              <a:rPr lang="el-GR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81320" dir="18519588" algn="ctr" rotWithShape="0">
                    <a:prstClr val="black"/>
                  </a:outerShdw>
                </a:effectLst>
                <a:latin typeface="Comic Sans MS"/>
              </a:rPr>
              <a:t> = 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81320" dir="18519588" algn="ctr" rotWithShape="0">
                    <a:prstClr val="black"/>
                  </a:outerShdw>
                </a:effectLst>
                <a:latin typeface="Comic Sans MS"/>
              </a:rPr>
              <a:t>mg</a:t>
            </a:r>
            <a:endParaRPr lang="el-GR" sz="3600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66"/>
              </a:solidFill>
              <a:effectLst>
                <a:outerShdw dist="81320" dir="18519588" algn="ctr" rotWithShape="0">
                  <a:prstClr val="black"/>
                </a:outerShdw>
              </a:effectLst>
              <a:latin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/>
      <p:bldP spid="174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>
            <a:hlinkClick r:id="rId3" action="ppaction://hlinkfile"/>
          </p:cNvPr>
          <p:cNvSpPr/>
          <p:nvPr/>
        </p:nvSpPr>
        <p:spPr>
          <a:xfrm>
            <a:off x="3275856" y="2852936"/>
            <a:ext cx="15627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ΜΑΖΑ - ΒΑΡΟΣ</a:t>
            </a:r>
            <a:endParaRPr lang="el-G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412776"/>
            <a:ext cx="3987165" cy="3547110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5796136" y="5085184"/>
            <a:ext cx="22322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i="1" dirty="0" smtClean="0"/>
              <a:t>Η δύναμη που ασκεί ο πυρήνας στο ηλεκτρόνιο προκαλεί την κίνηση του γύρω απ' αυτόν. </a:t>
            </a:r>
            <a:endParaRPr lang="en-US" i="1" dirty="0" smtClean="0"/>
          </a:p>
        </p:txBody>
      </p:sp>
      <p:sp>
        <p:nvSpPr>
          <p:cNvPr id="4" name="3 - Ορθογώνιο"/>
          <p:cNvSpPr/>
          <p:nvPr/>
        </p:nvSpPr>
        <p:spPr>
          <a:xfrm>
            <a:off x="827584" y="2132856"/>
            <a:ext cx="30243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i="1" dirty="0" smtClean="0"/>
              <a:t>Η </a:t>
            </a:r>
            <a:r>
              <a:rPr lang="el-GR" i="1" dirty="0" err="1" smtClean="0"/>
              <a:t>βαρυτική</a:t>
            </a:r>
            <a:r>
              <a:rPr lang="el-GR" i="1" dirty="0" smtClean="0"/>
              <a:t> έλξη που ασκεί ο ήλιος στη γη, προκαλεί την περιφορά της γύρω του.</a:t>
            </a:r>
            <a:endParaRPr lang="el-GR" dirty="0"/>
          </a:p>
        </p:txBody>
      </p:sp>
      <p:sp>
        <p:nvSpPr>
          <p:cNvPr id="5" name="4 - Ορθογώνιο"/>
          <p:cNvSpPr/>
          <p:nvPr/>
        </p:nvSpPr>
        <p:spPr>
          <a:xfrm>
            <a:off x="611560" y="260648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dirty="0" smtClean="0"/>
              <a:t>Η δύναμη είναι η αιτία που προκαλεί μεταβολή στην ταχύτητα των σωμάτων.</a:t>
            </a:r>
            <a:endParaRPr lang="el-GR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980728"/>
            <a:ext cx="2506980" cy="3573780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2195736" y="486916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i="1" dirty="0" smtClean="0"/>
              <a:t>Η μάζα του </a:t>
            </a:r>
            <a:r>
              <a:rPr lang="el-GR" i="1" dirty="0" err="1" smtClean="0"/>
              <a:t>Ώλτριν</a:t>
            </a:r>
            <a:r>
              <a:rPr lang="el-GR" i="1" dirty="0" smtClean="0"/>
              <a:t> (</a:t>
            </a:r>
            <a:r>
              <a:rPr lang="el-GR" i="1" dirty="0" err="1" smtClean="0"/>
              <a:t>Auldrin</a:t>
            </a:r>
            <a:r>
              <a:rPr lang="el-GR" i="1" dirty="0" smtClean="0"/>
              <a:t>) δεν άλλαξε στη σελήνη. Το βάρος του όμως έγινε το 1/6 του βάρους που είχε στη γη.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323528" y="548680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/>
              <a:t>Εφάρμοσε τις γνώσεις σου και γράψε τεκμηριωμένες απαντήσεις στις ερωτήσεις που ακολουθούν:</a:t>
            </a:r>
            <a:endParaRPr lang="el-GR" dirty="0"/>
          </a:p>
        </p:txBody>
      </p:sp>
      <p:sp>
        <p:nvSpPr>
          <p:cNvPr id="3" name="2 - Ορθογώνιο"/>
          <p:cNvSpPr/>
          <p:nvPr/>
        </p:nvSpPr>
        <p:spPr>
          <a:xfrm>
            <a:off x="611560" y="1772816"/>
            <a:ext cx="74888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9 </a:t>
            </a:r>
            <a:r>
              <a:rPr lang="el-GR" sz="2000" dirty="0" smtClean="0"/>
              <a:t>(σελ. 61) </a:t>
            </a:r>
          </a:p>
          <a:p>
            <a:r>
              <a:rPr lang="el-GR" sz="2000" dirty="0" smtClean="0"/>
              <a:t>Στις πρώτες δεκαετίες του 21ου αιώνα προβλέπεται ότι θα δημιουργηθούν οι πρώτες διαστημικές αποικίες. Οι τιμές των αγαθών πρέπει να συνδέονται με τη μάζα ή με το βάρος τους; </a:t>
            </a:r>
          </a:p>
          <a:p>
            <a:r>
              <a:rPr lang="el-GR" sz="2000" dirty="0" smtClean="0"/>
              <a:t>Να αιτιολογήσεις την απάντησή σου.</a:t>
            </a:r>
            <a:endParaRPr lang="el-G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- Πίνακας"/>
          <p:cNvGraphicFramePr>
            <a:graphicFrameLocks noGrp="1"/>
          </p:cNvGraphicFramePr>
          <p:nvPr/>
        </p:nvGraphicFramePr>
        <p:xfrm>
          <a:off x="755576" y="404664"/>
          <a:ext cx="6096000" cy="382954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303237">
                <a:tc>
                  <a:txBody>
                    <a:bodyPr/>
                    <a:lstStyle/>
                    <a:p>
                      <a:r>
                        <a:rPr lang="el-GR" sz="2000" b="1" dirty="0">
                          <a:solidFill>
                            <a:srgbClr val="FFFFFF"/>
                          </a:solidFill>
                        </a:rPr>
                        <a:t>Ασκήσεις</a:t>
                      </a:r>
                    </a:p>
                  </a:txBody>
                  <a:tcPr marL="39077" marR="39077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85C18"/>
                    </a:solidFill>
                  </a:tcPr>
                </a:tc>
              </a:tr>
            </a:tbl>
          </a:graphicData>
        </a:graphic>
      </p:graphicFrame>
      <p:sp>
        <p:nvSpPr>
          <p:cNvPr id="4" name="3 - Ορθογώνιο"/>
          <p:cNvSpPr/>
          <p:nvPr/>
        </p:nvSpPr>
        <p:spPr>
          <a:xfrm>
            <a:off x="467544" y="1052736"/>
            <a:ext cx="79928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/>
              <a:t>9 (σελ. 62) </a:t>
            </a:r>
          </a:p>
          <a:p>
            <a:r>
              <a:rPr lang="el-GR" sz="2000" dirty="0" smtClean="0"/>
              <a:t> Ένα βιβλίο Φυσικής είναι ακίνητο πάνω στο τραπέζι. Αν το σπρώξεις με το χέρι σου, γλιστράει πάνω στο τραπέζι και σταματάει.</a:t>
            </a:r>
          </a:p>
          <a:p>
            <a:r>
              <a:rPr lang="el-GR" sz="2000" dirty="0" smtClean="0"/>
              <a:t>α) Πώς εξηγείς ότι το βιβλίο παραμένει ακίνητο πριν ασκηθεί σε αυτό η δύναμη από το χέρι σου;</a:t>
            </a:r>
          </a:p>
          <a:p>
            <a:r>
              <a:rPr lang="el-GR" sz="2000" dirty="0" smtClean="0"/>
              <a:t>β) Γιατί το βιβλίο κινείται όταν το σπρώχνεις με το χέρι σου;</a:t>
            </a:r>
          </a:p>
          <a:p>
            <a:r>
              <a:rPr lang="el-GR" sz="2000" dirty="0" smtClean="0"/>
              <a:t>γ) Πώς εξηγείς ότι το βιβλίο τελικά θα σταματήσει, όταν πάψεις να το σπρώχνεις;</a:t>
            </a:r>
          </a:p>
          <a:p>
            <a:r>
              <a:rPr lang="el-GR" sz="2000" dirty="0" smtClean="0"/>
              <a:t>δ) Κάτω από ποιες συνθήκες το βιβλίο θα κινηθεί με σταθερή ταχύτητα;</a:t>
            </a: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Picture 2" descr="C:\Documents and Settings\tselentis\Τα έγγραφά μου\Downloads\ppt-6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 descr="im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620688"/>
            <a:ext cx="3507105" cy="3680460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971600" y="4437112"/>
            <a:ext cx="77768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i="1" dirty="0" smtClean="0"/>
              <a:t>O Ισαάκ Νεύτων (1642-1727)</a:t>
            </a:r>
          </a:p>
          <a:p>
            <a:r>
              <a:rPr lang="el-GR" i="1" dirty="0" smtClean="0"/>
              <a:t>Φυσικός, μαθηματικός και αστρονόμος είναι κορυφαία φυσιογνωμία της επιστημονικής επανάστασης του 17ου αιώνα. Το έργο του αναφέρεται στην Οπτική, Μηχανική και τα μαθηματικά. Στη Μηχανική </a:t>
            </a:r>
            <a:r>
              <a:rPr lang="el-GR" b="1" i="1" dirty="0" smtClean="0"/>
              <a:t>διατύπωσε τους τρεις νόμους για την κίνηση των σωμάτων </a:t>
            </a:r>
            <a:r>
              <a:rPr lang="el-GR" i="1" dirty="0" smtClean="0"/>
              <a:t>που αποτελούν τις βασικές αρχές για τη σύγχρονη φυσική. Επίσης διατύπωσε το νόμο της παγκόσμιας έλξης.</a:t>
            </a:r>
            <a:endParaRPr lang="el-GR" i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1043608" y="2708920"/>
            <a:ext cx="71287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/>
              <a:t>  Ο Νεύτωνας στο «δεύτερο νόμο για την κίνησης» διατύπωσε με σαφήνεια και ακρίβεια τη σχέση της δύναμης και της μεταβολής της ταχύτητας με τη βοήθεια μιας απλής μαθηματικής εξίσωσης .</a:t>
            </a:r>
            <a:endParaRPr lang="el-GR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3203575" y="2132856"/>
            <a:ext cx="1655763" cy="1008112"/>
          </a:xfrm>
          <a:prstGeom prst="wedgeRectCallout">
            <a:avLst>
              <a:gd name="adj1" fmla="val -105611"/>
              <a:gd name="adj2" fmla="val 188278"/>
            </a:avLst>
          </a:prstGeom>
          <a:solidFill>
            <a:srgbClr val="0033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1600" dirty="0" smtClean="0">
                <a:solidFill>
                  <a:srgbClr val="FF9900"/>
                </a:solidFill>
                <a:latin typeface="Arial Narrow" pitchFamily="34" charset="0"/>
              </a:rPr>
              <a:t>Όχι ακριβώς . </a:t>
            </a:r>
            <a:br>
              <a:rPr lang="el-GR" sz="1600" dirty="0" smtClean="0">
                <a:solidFill>
                  <a:srgbClr val="FF9900"/>
                </a:solidFill>
                <a:latin typeface="Arial Narrow" pitchFamily="34" charset="0"/>
              </a:rPr>
            </a:br>
            <a:r>
              <a:rPr lang="el-GR" sz="1600" dirty="0" smtClean="0">
                <a:solidFill>
                  <a:srgbClr val="FF9900"/>
                </a:solidFill>
                <a:latin typeface="Arial Narrow" pitchFamily="34" charset="0"/>
              </a:rPr>
              <a:t>Δεν παίζει ρόλο </a:t>
            </a:r>
            <a:br>
              <a:rPr lang="el-GR" sz="1600" dirty="0" smtClean="0">
                <a:solidFill>
                  <a:srgbClr val="FF9900"/>
                </a:solidFill>
                <a:latin typeface="Arial Narrow" pitchFamily="34" charset="0"/>
              </a:rPr>
            </a:br>
            <a:r>
              <a:rPr lang="el-GR" sz="1600" dirty="0" smtClean="0">
                <a:solidFill>
                  <a:srgbClr val="FF9900"/>
                </a:solidFill>
                <a:latin typeface="Arial Narrow" pitchFamily="34" charset="0"/>
              </a:rPr>
              <a:t>ο ΟΓΚΟΣ</a:t>
            </a:r>
            <a:r>
              <a:rPr lang="el-GR" sz="1600" dirty="0" smtClean="0">
                <a:solidFill>
                  <a:srgbClr val="FF9900"/>
                </a:solidFill>
              </a:rPr>
              <a:t> .</a:t>
            </a: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5580112" y="1700808"/>
            <a:ext cx="22320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white"/>
                </a:solidFill>
                <a:latin typeface="Comic Sans MS" pitchFamily="66" charset="0"/>
              </a:rPr>
              <a:t/>
            </a:r>
            <a:br>
              <a:rPr lang="el-GR" sz="1400" dirty="0" smtClean="0">
                <a:solidFill>
                  <a:prstClr val="white"/>
                </a:solidFill>
                <a:latin typeface="Comic Sans MS" pitchFamily="66" charset="0"/>
              </a:rPr>
            </a:br>
            <a:r>
              <a:rPr lang="el-GR" sz="1600" dirty="0" smtClean="0">
                <a:solidFill>
                  <a:srgbClr val="C00000"/>
                </a:solidFill>
                <a:latin typeface="Comic Sans MS" pitchFamily="66" charset="0"/>
              </a:rPr>
              <a:t>Πρέπει να εξαρτάται από την τιμή της ΔΥΝΑΜΗΣ. Όσο πιο μεγάλη δύναμη τόσο πιο γρήγορα θα γίνει η αλλαγή.  </a:t>
            </a:r>
            <a:br>
              <a:rPr lang="el-GR" sz="1600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el-GR" sz="1600" dirty="0" smtClean="0">
                <a:solidFill>
                  <a:srgbClr val="C00000"/>
                </a:solidFill>
                <a:latin typeface="Comic Sans MS" pitchFamily="66" charset="0"/>
              </a:rPr>
              <a:t>Κάνω λάθος; </a:t>
            </a:r>
            <a:endParaRPr lang="el-GR" sz="1600" dirty="0" smtClean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395536" y="260648"/>
            <a:ext cx="8569325" cy="1198562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3200" dirty="0">
                <a:solidFill>
                  <a:srgbClr val="1F497D">
                    <a:lumMod val="50000"/>
                  </a:srgbClr>
                </a:solidFill>
                <a:latin typeface="Comic Sans MS" pitchFamily="66" charset="0"/>
              </a:rPr>
              <a:t>Από τι εξαρτάται το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3200" dirty="0">
                <a:solidFill>
                  <a:srgbClr val="1F497D">
                    <a:lumMod val="50000"/>
                  </a:srgbClr>
                </a:solidFill>
                <a:latin typeface="Comic Sans MS" pitchFamily="66" charset="0"/>
              </a:rPr>
              <a:t>«πόσο γρήγορα θα αλλάζει η ταχύτητα» ;</a:t>
            </a:r>
            <a:r>
              <a:rPr lang="el-GR" sz="4000" dirty="0">
                <a:solidFill>
                  <a:prstClr val="white"/>
                </a:solidFill>
                <a:latin typeface="Comic Sans MS" pitchFamily="66" charset="0"/>
              </a:rPr>
              <a:t> </a:t>
            </a: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5940425" y="3860800"/>
            <a:ext cx="2375991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1600" dirty="0" smtClean="0">
                <a:latin typeface="Comic Sans MS" pitchFamily="66" charset="0"/>
              </a:rPr>
              <a:t>Τι θα πει από το «πως είναι το σώμα» ; Εννοείς ότι εάν έχει ΜΕΓΑΛΟ ΟΓΚΟ  θα δεχθεί μικρή αλλαγή ;  </a:t>
            </a:r>
            <a:endParaRPr lang="el-GR" sz="1600" dirty="0" smtClean="0">
              <a:latin typeface="Century Gothic" pitchFamily="34" charset="0"/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6443663" y="5301207"/>
            <a:ext cx="2376487" cy="122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1600" dirty="0" smtClean="0">
                <a:solidFill>
                  <a:srgbClr val="C00000"/>
                </a:solidFill>
                <a:latin typeface="Comic Sans MS" pitchFamily="66" charset="0"/>
              </a:rPr>
              <a:t>Το πόσο γρήγορα δηλαδή θα αλλάζει η ταχύτητα του σώματος  καθορίζεται </a:t>
            </a:r>
            <a:r>
              <a:rPr lang="el-GR" sz="1600" b="1" dirty="0" smtClean="0">
                <a:solidFill>
                  <a:srgbClr val="C00000"/>
                </a:solidFill>
                <a:latin typeface="Comic Sans MS" pitchFamily="66" charset="0"/>
              </a:rPr>
              <a:t>και</a:t>
            </a:r>
            <a:r>
              <a:rPr lang="el-GR" sz="1600" dirty="0" smtClean="0">
                <a:solidFill>
                  <a:srgbClr val="C00000"/>
                </a:solidFill>
                <a:latin typeface="Comic Sans MS" pitchFamily="66" charset="0"/>
              </a:rPr>
              <a:t> από την ασκούμενη στο σώμα  ΔΥΝΑΜΗ </a:t>
            </a:r>
            <a:r>
              <a:rPr lang="el-GR" sz="1600" b="1" dirty="0" smtClean="0">
                <a:solidFill>
                  <a:srgbClr val="C00000"/>
                </a:solidFill>
                <a:latin typeface="Comic Sans MS" pitchFamily="66" charset="0"/>
              </a:rPr>
              <a:t>και</a:t>
            </a:r>
            <a:r>
              <a:rPr lang="el-GR" sz="1600" dirty="0" smtClean="0">
                <a:solidFill>
                  <a:srgbClr val="C00000"/>
                </a:solidFill>
                <a:latin typeface="Comic Sans MS" pitchFamily="66" charset="0"/>
              </a:rPr>
              <a:t> από τη ΜΑΖΑ του σώματος</a:t>
            </a:r>
            <a:endParaRPr lang="el-GR" sz="1600" dirty="0" smtClean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5129" name="AutoShape 9"/>
          <p:cNvSpPr>
            <a:spLocks noChangeArrowheads="1"/>
          </p:cNvSpPr>
          <p:nvPr/>
        </p:nvSpPr>
        <p:spPr bwMode="auto">
          <a:xfrm>
            <a:off x="250825" y="2132856"/>
            <a:ext cx="2233613" cy="1872407"/>
          </a:xfrm>
          <a:prstGeom prst="wedgeRectCallout">
            <a:avLst>
              <a:gd name="adj1" fmla="val 4870"/>
              <a:gd name="adj2" fmla="val 66935"/>
            </a:avLst>
          </a:prstGeom>
          <a:solidFill>
            <a:srgbClr val="0033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1600" dirty="0" smtClean="0">
                <a:solidFill>
                  <a:srgbClr val="FF9900"/>
                </a:solidFill>
                <a:latin typeface="Arial Narrow" pitchFamily="34" charset="0"/>
              </a:rPr>
              <a:t>Όχι δεν κάνεις λάθος </a:t>
            </a:r>
            <a:br>
              <a:rPr lang="el-GR" sz="1600" dirty="0" smtClean="0">
                <a:solidFill>
                  <a:srgbClr val="FF9900"/>
                </a:solidFill>
                <a:latin typeface="Arial Narrow" pitchFamily="34" charset="0"/>
              </a:rPr>
            </a:br>
            <a:r>
              <a:rPr lang="el-GR" sz="1600" dirty="0" smtClean="0">
                <a:solidFill>
                  <a:srgbClr val="FF9900"/>
                </a:solidFill>
                <a:latin typeface="Arial Narrow" pitchFamily="34" charset="0"/>
              </a:rPr>
              <a:t>εφόσον μιλάμε για ένα ορισμένο σώμα. </a:t>
            </a:r>
            <a:br>
              <a:rPr lang="el-GR" sz="1600" dirty="0" smtClean="0">
                <a:solidFill>
                  <a:srgbClr val="FF9900"/>
                </a:solidFill>
                <a:latin typeface="Arial Narrow" pitchFamily="34" charset="0"/>
              </a:rPr>
            </a:br>
            <a:r>
              <a:rPr lang="el-GR" sz="1600" dirty="0" smtClean="0">
                <a:solidFill>
                  <a:srgbClr val="FF9900"/>
                </a:solidFill>
                <a:latin typeface="Arial Narrow" pitchFamily="34" charset="0"/>
              </a:rPr>
              <a:t>Καθορίζεται όμως και </a:t>
            </a:r>
            <a:br>
              <a:rPr lang="el-GR" sz="1600" dirty="0" smtClean="0">
                <a:solidFill>
                  <a:srgbClr val="FF9900"/>
                </a:solidFill>
                <a:latin typeface="Arial Narrow" pitchFamily="34" charset="0"/>
              </a:rPr>
            </a:br>
            <a:r>
              <a:rPr lang="el-GR" sz="1600" dirty="0" smtClean="0">
                <a:solidFill>
                  <a:srgbClr val="FF9900"/>
                </a:solidFill>
                <a:latin typeface="Arial Narrow" pitchFamily="34" charset="0"/>
              </a:rPr>
              <a:t>από το «πως είναι το σώμα» στο οποίο ασκείται η δύναμη</a:t>
            </a:r>
          </a:p>
        </p:txBody>
      </p:sp>
      <p:sp>
        <p:nvSpPr>
          <p:cNvPr id="5130" name="AutoShape 10"/>
          <p:cNvSpPr>
            <a:spLocks noChangeArrowheads="1"/>
          </p:cNvSpPr>
          <p:nvPr/>
        </p:nvSpPr>
        <p:spPr bwMode="auto">
          <a:xfrm>
            <a:off x="3059112" y="3717033"/>
            <a:ext cx="2809031" cy="2232248"/>
          </a:xfrm>
          <a:prstGeom prst="wedgeRectCallout">
            <a:avLst>
              <a:gd name="adj1" fmla="val -80500"/>
              <a:gd name="adj2" fmla="val 24148"/>
            </a:avLst>
          </a:prstGeom>
          <a:solidFill>
            <a:srgbClr val="0033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1600" dirty="0" smtClean="0">
                <a:solidFill>
                  <a:srgbClr val="FF9900"/>
                </a:solidFill>
              </a:rPr>
              <a:t>Αν ασκήσουμε την ίδια δύναμη σε δέκα διαφορετικά σώματα,  ορισμένα θα «αρνηθούν» περισσότερο την αλλαγή της </a:t>
            </a:r>
            <a:br>
              <a:rPr lang="el-GR" sz="1600" dirty="0" smtClean="0">
                <a:solidFill>
                  <a:srgbClr val="FF9900"/>
                </a:solidFill>
              </a:rPr>
            </a:br>
            <a:r>
              <a:rPr lang="el-GR" sz="1600" dirty="0" smtClean="0">
                <a:solidFill>
                  <a:srgbClr val="FF9900"/>
                </a:solidFill>
              </a:rPr>
              <a:t>κινητικής τους κατάστασης. </a:t>
            </a:r>
            <a:br>
              <a:rPr lang="el-GR" sz="1600" dirty="0" smtClean="0">
                <a:solidFill>
                  <a:srgbClr val="FF9900"/>
                </a:solidFill>
              </a:rPr>
            </a:br>
            <a:r>
              <a:rPr lang="el-GR" sz="1600" dirty="0" smtClean="0">
                <a:solidFill>
                  <a:srgbClr val="FF9900"/>
                </a:solidFill>
              </a:rPr>
              <a:t>Λέμε ότι αυτά εκδηλώνουν μεγαλύτερη ΑΔΡΑΝΕΙΑ ή ότι έχουν μεγαλύτερη ΜΑΖΑ</a:t>
            </a:r>
          </a:p>
        </p:txBody>
      </p:sp>
      <p:pic>
        <p:nvPicPr>
          <p:cNvPr id="5131" name="Picture 11" descr="phys35"/>
          <p:cNvPicPr>
            <a:picLocks noChangeAspect="1" noChangeArrowheads="1"/>
          </p:cNvPicPr>
          <p:nvPr/>
        </p:nvPicPr>
        <p:blipFill>
          <a:blip r:embed="rId2" cstate="print"/>
          <a:srcRect t="5881" b="31920"/>
          <a:stretch>
            <a:fillRect/>
          </a:stretch>
        </p:blipFill>
        <p:spPr bwMode="auto">
          <a:xfrm>
            <a:off x="7812360" y="2564904"/>
            <a:ext cx="1042987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3" descr="img"/>
          <p:cNvPicPr>
            <a:picLocks noChangeAspect="1" noChangeArrowheads="1"/>
          </p:cNvPicPr>
          <p:nvPr/>
        </p:nvPicPr>
        <p:blipFill>
          <a:blip r:embed="rId3" cstate="print"/>
          <a:srcRect l="22993" t="12325" b="1369"/>
          <a:stretch>
            <a:fillRect/>
          </a:stretch>
        </p:blipFill>
        <p:spPr bwMode="auto">
          <a:xfrm>
            <a:off x="468313" y="4365625"/>
            <a:ext cx="1928812" cy="226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 autoUpdateAnimBg="0"/>
      <p:bldP spid="5123" grpId="0" autoUpdateAnimBg="0"/>
      <p:bldP spid="5126" grpId="0" animBg="1" autoUpdateAnimBg="0"/>
      <p:bldP spid="5127" grpId="0" autoUpdateAnimBg="0"/>
      <p:bldP spid="5128" grpId="0" autoUpdateAnimBg="0"/>
      <p:bldP spid="5129" grpId="0" animBg="1" autoUpdateAnimBg="0"/>
      <p:bldP spid="5130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8" name="Picture 2" descr="C:\Documents and Settings\tselentis\Τα έγγραφά μου\Downloads\ppt-7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836712"/>
            <a:ext cx="6927723" cy="5201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D9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23528" y="1052736"/>
            <a:ext cx="8569325" cy="168592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3200" dirty="0" smtClean="0">
                <a:solidFill>
                  <a:prstClr val="black"/>
                </a:solidFill>
                <a:latin typeface="Comic Sans MS" pitchFamily="66" charset="0"/>
              </a:rPr>
              <a:t>Στη Φυσική το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3200" dirty="0" smtClean="0">
                <a:solidFill>
                  <a:prstClr val="black"/>
                </a:solidFill>
                <a:latin typeface="Comic Sans MS" pitchFamily="66" charset="0"/>
              </a:rPr>
              <a:t>«πόσο γρήγορα θα αλλάζει η ταχύτητα» περιγράφεται με την έννοια </a:t>
            </a:r>
            <a:r>
              <a:rPr lang="el-GR" sz="3200" dirty="0" smtClean="0">
                <a:solidFill>
                  <a:prstClr val="black"/>
                </a:solidFill>
                <a:latin typeface="Century Gothic" pitchFamily="34" charset="0"/>
              </a:rPr>
              <a:t>ΕΠΙΤΑΧΥΝΣΗ</a:t>
            </a:r>
            <a:r>
              <a:rPr lang="el-GR" sz="4000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endParaRPr lang="el-GR" dirty="0" smtClean="0">
              <a:solidFill>
                <a:prstClr val="black"/>
              </a:solidFill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323528" y="3356992"/>
            <a:ext cx="8569325" cy="174942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3600" dirty="0" smtClean="0">
                <a:solidFill>
                  <a:prstClr val="black"/>
                </a:solidFill>
                <a:latin typeface="Comic Sans MS" pitchFamily="66" charset="0"/>
              </a:rPr>
              <a:t>Αυτό το</a:t>
            </a:r>
            <a:r>
              <a:rPr lang="el-GR" sz="2400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l-GR" sz="3200" dirty="0" smtClean="0">
                <a:solidFill>
                  <a:prstClr val="black"/>
                </a:solidFill>
                <a:latin typeface="Comic Sans MS" pitchFamily="66" charset="0"/>
              </a:rPr>
              <a:t>«</a:t>
            </a:r>
            <a:r>
              <a:rPr lang="el-GR" sz="3600" dirty="0" smtClean="0">
                <a:solidFill>
                  <a:prstClr val="black"/>
                </a:solidFill>
                <a:latin typeface="Comic Sans MS" pitchFamily="66" charset="0"/>
              </a:rPr>
              <a:t>3</a:t>
            </a:r>
            <a:r>
              <a:rPr lang="en-US" sz="3600" dirty="0" smtClean="0">
                <a:solidFill>
                  <a:prstClr val="black"/>
                </a:solidFill>
                <a:latin typeface="Comic Sans MS" pitchFamily="66" charset="0"/>
              </a:rPr>
              <a:t>m/s </a:t>
            </a:r>
            <a:r>
              <a:rPr lang="el-GR" sz="3600" dirty="0" smtClean="0">
                <a:solidFill>
                  <a:prstClr val="black"/>
                </a:solidFill>
                <a:latin typeface="Comic Sans MS" pitchFamily="66" charset="0"/>
              </a:rPr>
              <a:t>σε κάθε δευτερόλεπτο»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3600" dirty="0" smtClean="0">
                <a:solidFill>
                  <a:prstClr val="black"/>
                </a:solidFill>
                <a:latin typeface="Comic Sans MS" pitchFamily="66" charset="0"/>
              </a:rPr>
              <a:t>για τη Φυσική είναι η </a:t>
            </a:r>
            <a:r>
              <a:rPr lang="el-GR" sz="3600" dirty="0" smtClean="0">
                <a:solidFill>
                  <a:prstClr val="black"/>
                </a:solidFill>
                <a:latin typeface="Century Gothic" pitchFamily="34" charset="0"/>
              </a:rPr>
              <a:t>ΕΠΙΤΑΧΥΝΣΗ</a:t>
            </a:r>
            <a:r>
              <a:rPr lang="el-GR" sz="3600" dirty="0" smtClean="0">
                <a:solidFill>
                  <a:prstClr val="black"/>
                </a:solidFill>
                <a:latin typeface="Comic Sans MS" pitchFamily="66" charset="0"/>
              </a:rPr>
              <a:t> και γράφεται 3 </a:t>
            </a:r>
            <a:r>
              <a:rPr lang="en-US" sz="3600" dirty="0" smtClean="0">
                <a:solidFill>
                  <a:prstClr val="black"/>
                </a:solidFill>
                <a:latin typeface="Comic Sans MS" pitchFamily="66" charset="0"/>
              </a:rPr>
              <a:t>m/s</a:t>
            </a:r>
            <a:r>
              <a:rPr lang="en-US" sz="3600" baseline="30000" dirty="0" smtClean="0">
                <a:solidFill>
                  <a:prstClr val="black"/>
                </a:solidFill>
                <a:latin typeface="Comic Sans MS" pitchFamily="66" charset="0"/>
              </a:rPr>
              <a:t>2</a:t>
            </a:r>
            <a:r>
              <a:rPr lang="en-US" sz="3600" dirty="0" smtClean="0">
                <a:solidFill>
                  <a:prstClr val="black"/>
                </a:solidFill>
                <a:latin typeface="Comic Sans MS" pitchFamily="66" charset="0"/>
              </a:rPr>
              <a:t>.</a:t>
            </a:r>
            <a:endParaRPr lang="el-GR" sz="3600" dirty="0" smtClean="0">
              <a:solidFill>
                <a:prstClr val="black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61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60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cet_02_img0127"/>
          <p:cNvPicPr>
            <a:picLocks noChangeAspect="1" noChangeArrowheads="1"/>
          </p:cNvPicPr>
          <p:nvPr/>
        </p:nvPicPr>
        <p:blipFill>
          <a:blip r:embed="rId2" cstate="print"/>
          <a:srcRect b="998"/>
          <a:stretch>
            <a:fillRect/>
          </a:stretch>
        </p:blipFill>
        <p:spPr bwMode="auto">
          <a:xfrm>
            <a:off x="6156325" y="260350"/>
            <a:ext cx="2681288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323850" y="476250"/>
            <a:ext cx="5545138" cy="3513138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3200" dirty="0">
                <a:solidFill>
                  <a:srgbClr val="C0504D">
                    <a:lumMod val="20000"/>
                    <a:lumOff val="80000"/>
                  </a:srgbClr>
                </a:solidFill>
                <a:latin typeface="Comic Sans MS" pitchFamily="66" charset="0"/>
              </a:rPr>
              <a:t>Από την εποχή του Νεύτωνα έχει διαπιστωθεί ότι</a:t>
            </a:r>
          </a:p>
          <a:p>
            <a:pPr algn="ctr">
              <a:defRPr/>
            </a:pPr>
            <a:r>
              <a:rPr lang="el-GR" sz="3200" dirty="0">
                <a:solidFill>
                  <a:srgbClr val="C0504D">
                    <a:lumMod val="20000"/>
                    <a:lumOff val="80000"/>
                  </a:srgbClr>
                </a:solidFill>
                <a:latin typeface="Comic Sans MS" pitchFamily="66" charset="0"/>
              </a:rPr>
              <a:t>κατά την πτώση των σωμάτων σε χώρο δίχως αέρα όλα τα σώματα κινούνται προς το έδαφος με την ΙΔΙΑ επιτάχυνση</a:t>
            </a:r>
            <a:endParaRPr lang="el-GR" dirty="0">
              <a:solidFill>
                <a:srgbClr val="C0504D">
                  <a:lumMod val="20000"/>
                  <a:lumOff val="80000"/>
                </a:srgbClr>
              </a:solidFill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323850" y="4437063"/>
            <a:ext cx="8569325" cy="205105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3200" dirty="0">
                <a:solidFill>
                  <a:srgbClr val="C0504D">
                    <a:lumMod val="20000"/>
                    <a:lumOff val="80000"/>
                  </a:srgbClr>
                </a:solidFill>
                <a:latin typeface="Comic Sans MS" pitchFamily="66" charset="0"/>
              </a:rPr>
              <a:t>Η επιτάχυνση αυτή λέγεται </a:t>
            </a:r>
            <a:endParaRPr lang="en-US" sz="3200" dirty="0">
              <a:solidFill>
                <a:srgbClr val="C0504D">
                  <a:lumMod val="20000"/>
                  <a:lumOff val="80000"/>
                </a:srgbClr>
              </a:solidFill>
              <a:latin typeface="Comic Sans MS" pitchFamily="66" charset="0"/>
            </a:endParaRPr>
          </a:p>
          <a:p>
            <a:pPr algn="ctr">
              <a:defRPr/>
            </a:pPr>
            <a:r>
              <a:rPr lang="el-GR" sz="3200" dirty="0">
                <a:solidFill>
                  <a:srgbClr val="C0504D">
                    <a:lumMod val="20000"/>
                    <a:lumOff val="80000"/>
                  </a:srgbClr>
                </a:solidFill>
                <a:latin typeface="Comic Sans MS" pitchFamily="66" charset="0"/>
              </a:rPr>
              <a:t>«επιτάχυνση της βαρύτητας» </a:t>
            </a:r>
            <a:endParaRPr lang="en-US" sz="3200" dirty="0">
              <a:solidFill>
                <a:srgbClr val="C0504D">
                  <a:lumMod val="20000"/>
                  <a:lumOff val="80000"/>
                </a:srgbClr>
              </a:solidFill>
              <a:latin typeface="Comic Sans MS" pitchFamily="66" charset="0"/>
            </a:endParaRPr>
          </a:p>
          <a:p>
            <a:pPr algn="ctr">
              <a:defRPr/>
            </a:pPr>
            <a:r>
              <a:rPr lang="el-GR" sz="3200" dirty="0">
                <a:solidFill>
                  <a:srgbClr val="C0504D">
                    <a:lumMod val="20000"/>
                    <a:lumOff val="80000"/>
                  </a:srgbClr>
                </a:solidFill>
                <a:latin typeface="Comic Sans MS" pitchFamily="66" charset="0"/>
              </a:rPr>
              <a:t>συμβολίζεται διεθνώς με το γράμμα </a:t>
            </a:r>
            <a:r>
              <a:rPr lang="en-US" sz="3200" dirty="0">
                <a:solidFill>
                  <a:srgbClr val="C0504D">
                    <a:lumMod val="20000"/>
                    <a:lumOff val="80000"/>
                  </a:srgbClr>
                </a:solidFill>
                <a:latin typeface="Comic Sans MS" pitchFamily="66" charset="0"/>
              </a:rPr>
              <a:t>g </a:t>
            </a:r>
            <a:r>
              <a:rPr lang="el-GR" sz="3200" dirty="0">
                <a:solidFill>
                  <a:srgbClr val="C0504D">
                    <a:lumMod val="20000"/>
                    <a:lumOff val="80000"/>
                  </a:srgbClr>
                </a:solidFill>
                <a:latin typeface="Comic Sans MS" pitchFamily="66" charset="0"/>
              </a:rPr>
              <a:t>και </a:t>
            </a:r>
            <a:endParaRPr lang="en-US" sz="3200" dirty="0">
              <a:solidFill>
                <a:srgbClr val="C0504D">
                  <a:lumMod val="20000"/>
                  <a:lumOff val="80000"/>
                </a:srgbClr>
              </a:solidFill>
              <a:latin typeface="Comic Sans MS" pitchFamily="66" charset="0"/>
            </a:endParaRPr>
          </a:p>
          <a:p>
            <a:pPr algn="ctr">
              <a:defRPr/>
            </a:pPr>
            <a:r>
              <a:rPr lang="el-GR" sz="3200" dirty="0">
                <a:solidFill>
                  <a:srgbClr val="C0504D">
                    <a:lumMod val="20000"/>
                    <a:lumOff val="80000"/>
                  </a:srgbClr>
                </a:solidFill>
                <a:latin typeface="Comic Sans MS" pitchFamily="66" charset="0"/>
              </a:rPr>
              <a:t>στην περιοχή που ζούμε είναι ίση με 9,8 </a:t>
            </a:r>
            <a:r>
              <a:rPr lang="en-US" sz="3200" dirty="0">
                <a:solidFill>
                  <a:srgbClr val="C0504D">
                    <a:lumMod val="20000"/>
                    <a:lumOff val="80000"/>
                  </a:srgbClr>
                </a:solidFill>
                <a:latin typeface="Comic Sans MS" pitchFamily="66" charset="0"/>
              </a:rPr>
              <a:t>m/s</a:t>
            </a:r>
            <a:r>
              <a:rPr lang="en-US" sz="3200" baseline="30000" dirty="0">
                <a:solidFill>
                  <a:srgbClr val="C0504D">
                    <a:lumMod val="20000"/>
                    <a:lumOff val="80000"/>
                  </a:srgbClr>
                </a:solidFill>
                <a:latin typeface="Comic Sans MS" pitchFamily="66" charset="0"/>
              </a:rPr>
              <a:t>2</a:t>
            </a:r>
            <a:r>
              <a:rPr lang="en-US" sz="3200" dirty="0">
                <a:solidFill>
                  <a:prstClr val="white"/>
                </a:solidFill>
                <a:latin typeface="Comic Sans MS" pitchFamily="66" charset="0"/>
              </a:rPr>
              <a:t> </a:t>
            </a:r>
            <a:endParaRPr lang="el-GR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nimBg="1"/>
      <p:bldP spid="7172" grpId="0" animBg="1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834</Words>
  <Application>Microsoft Office PowerPoint</Application>
  <PresentationFormat>Προβολή στην οθόνη (4:3)</PresentationFormat>
  <Paragraphs>99</Paragraphs>
  <Slides>22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11</vt:i4>
      </vt:variant>
      <vt:variant>
        <vt:lpstr>Τίτλοι διαφανειών</vt:lpstr>
      </vt:variant>
      <vt:variant>
        <vt:i4>22</vt:i4>
      </vt:variant>
    </vt:vector>
  </HeadingPairs>
  <TitlesOfParts>
    <vt:vector size="33" baseType="lpstr">
      <vt:lpstr>Θέμα του Office</vt:lpstr>
      <vt:lpstr>1_Θέμα του Office</vt:lpstr>
      <vt:lpstr>2_Θέμα του Office</vt:lpstr>
      <vt:lpstr>3_Θέμα του Office</vt:lpstr>
      <vt:lpstr>4_Θέμα του Office</vt:lpstr>
      <vt:lpstr>5_Θέμα του Office</vt:lpstr>
      <vt:lpstr>6_Θέμα του Office</vt:lpstr>
      <vt:lpstr>7_Θέμα του Office</vt:lpstr>
      <vt:lpstr>8_Θέμα του Office</vt:lpstr>
      <vt:lpstr>9_Θέμα του Office</vt:lpstr>
      <vt:lpstr>10_Θέμα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Πως θα ξεχωρίσεις το άδειο από το γεμάτο κουτί, χωρίς να τα ακουμπήσεις ;</vt:lpstr>
      <vt:lpstr>ΒΑΡΟΣ και ΜΑΖΑ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</vt:vector>
  </TitlesOfParts>
  <Company>Το όνομα της εταιρείας σας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Το όνομα χρήστη σας</dc:creator>
  <cp:lastModifiedBy>Το όνομα χρήστη σας</cp:lastModifiedBy>
  <cp:revision>16</cp:revision>
  <dcterms:created xsi:type="dcterms:W3CDTF">2019-12-14T17:07:08Z</dcterms:created>
  <dcterms:modified xsi:type="dcterms:W3CDTF">2019-12-18T08:36:58Z</dcterms:modified>
</cp:coreProperties>
</file>