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0" r:id="rId5"/>
    <p:sldMasterId id="2147483732" r:id="rId6"/>
  </p:sldMasterIdLst>
  <p:notesMasterIdLst>
    <p:notesMasterId r:id="rId24"/>
  </p:notesMasterIdLst>
  <p:sldIdLst>
    <p:sldId id="257" r:id="rId7"/>
    <p:sldId id="266" r:id="rId8"/>
    <p:sldId id="271" r:id="rId9"/>
    <p:sldId id="273" r:id="rId10"/>
    <p:sldId id="272" r:id="rId11"/>
    <p:sldId id="267" r:id="rId12"/>
    <p:sldId id="268" r:id="rId13"/>
    <p:sldId id="274" r:id="rId14"/>
    <p:sldId id="261" r:id="rId15"/>
    <p:sldId id="262" r:id="rId16"/>
    <p:sldId id="263" r:id="rId17"/>
    <p:sldId id="264" r:id="rId18"/>
    <p:sldId id="26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56FA9-7920-48DB-A7CC-7244713E94B5}" type="datetimeFigureOut">
              <a:rPr lang="el-GR" smtClean="0"/>
              <a:t>14/11/2019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B3679-FFAF-4615-B801-B5F50DE37EB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3.2(Β)</a:t>
            </a:r>
            <a:r>
              <a:rPr lang="el-GR" baseline="0" dirty="0" smtClean="0"/>
              <a:t> ΠΩΣ ΣΧΕΔΙΑΖΟΥΜΕ ΤΙΣ ΔΥΝΑΜΕΙΣ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3679-FFAF-4615-B801-B5F50DE37EBB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20064-ED0A-406C-AF06-98C2C9D683CF}" type="slidenum">
              <a:rPr lang="el-GR"/>
              <a:pPr/>
              <a:t>2</a:t>
            </a:fld>
            <a:endParaRPr lang="el-GR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20064-ED0A-406C-AF06-98C2C9D683CF}" type="slidenum">
              <a:rPr lang="el-GR"/>
              <a:pPr/>
              <a:t>3</a:t>
            </a:fld>
            <a:endParaRPr lang="el-GR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20064-ED0A-406C-AF06-98C2C9D683CF}" type="slidenum">
              <a:rPr lang="el-GR"/>
              <a:pPr/>
              <a:t>4</a:t>
            </a:fld>
            <a:endParaRPr lang="el-GR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20064-ED0A-406C-AF06-98C2C9D683CF}" type="slidenum">
              <a:rPr lang="el-GR"/>
              <a:pPr/>
              <a:t>5</a:t>
            </a:fld>
            <a:endParaRPr lang="el-GR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81768-3845-4F7A-ABBF-611C2D18690D}" type="slidenum">
              <a:rPr lang="el-GR"/>
              <a:pPr/>
              <a:t>6</a:t>
            </a:fld>
            <a:endParaRPr lang="el-GR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F898A-73F8-4071-A169-1D52F533489F}" type="slidenum">
              <a:rPr lang="el-GR"/>
              <a:pPr/>
              <a:t>7</a:t>
            </a:fld>
            <a:endParaRPr lang="el-GR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Εφαρμογές …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3679-FFAF-4615-B801-B5F50DE37EBB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Υπάρχουν και άλλες Δυνάμεις …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3679-FFAF-4615-B801-B5F50DE37EBB}" type="slidenum">
              <a:rPr lang="el-GR" smtClean="0"/>
              <a:t>14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27425-BC00-4651-A226-6EE6CFECA8C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BE0B-4182-446C-A7A7-BD6FA3A7422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B116-75E4-422B-B5A8-4AD6F56C5B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CB02-1592-4407-BD31-65DB18320B6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701-5CA3-4321-A75B-A5B116C9DBB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4447-9191-4FE1-BA75-1557A52F4F2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FFB9-F11D-448A-83A1-555789BEFB8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10E2-ED77-4861-B842-8565231D6BC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CA0A0-69E4-49CA-B92B-BC8E548AC3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4A3E-A27F-49ED-B42B-1AEE99CDEE5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0B5C-0F55-4EFA-812F-54D88BA853E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0306-4E6D-4160-B416-AFA770FEA9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68D3F-884C-4C1D-BF8F-60850611183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21DD-8F21-476D-AA90-17E7D510EBD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3C69-517A-4296-809B-72B7607D2F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5BD7-A5B4-4DFA-99D0-86D8189762F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BA11-8335-45D1-831B-739F349F1C3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D8-D02C-4632-95B5-EB668CD2E36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38EA-3435-412B-B93F-EE47AE22AD8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8099-0269-4B55-AC1F-CEB60002CED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BC0D-07AD-43F7-9994-1FF3E57707D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18FB-9DCD-46AE-BB77-E49D22C6DAA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27425-BC00-4651-A226-6EE6CFECA8C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BE0B-4182-446C-A7A7-BD6FA3A7422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B116-75E4-422B-B5A8-4AD6F56C5B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CB02-1592-4407-BD31-65DB18320B6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701-5CA3-4321-A75B-A5B116C9DBB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4447-9191-4FE1-BA75-1557A52F4F2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FFB9-F11D-448A-83A1-555789BEFB8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10E2-ED77-4861-B842-8565231D6BC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CA0A0-69E4-49CA-B92B-BC8E548AC3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4A3E-A27F-49ED-B42B-1AEE99CDEE5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0B5C-0F55-4EFA-812F-54D88BA853E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0306-4E6D-4160-B416-AFA770FEA9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68D3F-884C-4C1D-BF8F-60850611183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21DD-8F21-476D-AA90-17E7D510EBD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3C69-517A-4296-809B-72B7607D2F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5BD7-A5B4-4DFA-99D0-86D8189762F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BA11-8335-45D1-831B-739F349F1C3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D8-D02C-4632-95B5-EB668CD2E36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38EA-3435-412B-B93F-EE47AE22AD8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8099-0269-4B55-AC1F-CEB60002CED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BC0D-07AD-43F7-9994-1FF3E57707D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18FB-9DCD-46AE-BB77-E49D22C6DAA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27425-BC00-4651-A226-6EE6CFECA8C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BE0B-4182-446C-A7A7-BD6FA3A7422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B116-75E4-422B-B5A8-4AD6F56C5B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CB02-1592-4407-BD31-65DB18320B6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701-5CA3-4321-A75B-A5B116C9DBB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4447-9191-4FE1-BA75-1557A52F4F2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FFB9-F11D-448A-83A1-555789BEFB8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10E2-ED77-4861-B842-8565231D6BC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CA0A0-69E4-49CA-B92B-BC8E548AC3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4A3E-A27F-49ED-B42B-1AEE99CDEE5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0B5C-0F55-4EFA-812F-54D88BA853E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0306-4E6D-4160-B416-AFA770FEA9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68D3F-884C-4C1D-BF8F-60850611183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21DD-8F21-476D-AA90-17E7D510EBD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3C69-517A-4296-809B-72B7607D2F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5BD7-A5B4-4DFA-99D0-86D8189762F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BA11-8335-45D1-831B-739F349F1C3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D8-D02C-4632-95B5-EB668CD2E36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38EA-3435-412B-B93F-EE47AE22AD8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8099-0269-4B55-AC1F-CEB60002CED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BC0D-07AD-43F7-9994-1FF3E57707D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18FB-9DCD-46AE-BB77-E49D22C6DAA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27425-BC00-4651-A226-6EE6CFECA8C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BE0B-4182-446C-A7A7-BD6FA3A7422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B116-75E4-422B-B5A8-4AD6F56C5B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CB02-1592-4407-BD31-65DB18320B6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701-5CA3-4321-A75B-A5B116C9DBB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4447-9191-4FE1-BA75-1557A52F4F2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FFB9-F11D-448A-83A1-555789BEFB8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10E2-ED77-4861-B842-8565231D6BC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CA0A0-69E4-49CA-B92B-BC8E548AC3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4A3E-A27F-49ED-B42B-1AEE99CDEE5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0B5C-0F55-4EFA-812F-54D88BA853E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0306-4E6D-4160-B416-AFA770FEA9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68D3F-884C-4C1D-BF8F-60850611183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21DD-8F21-476D-AA90-17E7D510EBD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3C69-517A-4296-809B-72B7607D2F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5BD7-A5B4-4DFA-99D0-86D8189762F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BA11-8335-45D1-831B-739F349F1C3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D8-D02C-4632-95B5-EB668CD2E36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38EA-3435-412B-B93F-EE47AE22AD8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8099-0269-4B55-AC1F-CEB60002CED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BC0D-07AD-43F7-9994-1FF3E57707D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18FB-9DCD-46AE-BB77-E49D22C6DAA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27425-BC00-4651-A226-6EE6CFECA8C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BE0B-4182-446C-A7A7-BD6FA3A7422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B116-75E4-422B-B5A8-4AD6F56C5B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CB02-1592-4407-BD31-65DB18320B6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701-5CA3-4321-A75B-A5B116C9DBB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34447-9191-4FE1-BA75-1557A52F4F2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FFB9-F11D-448A-83A1-555789BEFB8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10E2-ED77-4861-B842-8565231D6BC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CA0A0-69E4-49CA-B92B-BC8E548AC3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54A3E-A27F-49ED-B42B-1AEE99CDEE5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0B5C-0F55-4EFA-812F-54D88BA853E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0306-4E6D-4160-B416-AFA770FEA9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68D3F-884C-4C1D-BF8F-60850611183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21DD-8F21-476D-AA90-17E7D510EBD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3C69-517A-4296-809B-72B7607D2F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5BD7-A5B4-4DFA-99D0-86D8189762F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BA11-8335-45D1-831B-739F349F1C3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D8-D02C-4632-95B5-EB668CD2E36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38EA-3435-412B-B93F-EE47AE22AD8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8099-0269-4B55-AC1F-CEB60002CED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BC0D-07AD-43F7-9994-1FF3E57707D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18FB-9DCD-46AE-BB77-E49D22C6DAA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253DC-520A-42CC-869E-F7BDF5C353C6}" type="datetimeFigureOut">
              <a:rPr lang="el-GR" smtClean="0"/>
              <a:pPr/>
              <a:t>14/11/2019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BB8D-0BBC-48C0-99D9-B2D86543AEF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79528-9F39-4F35-97C6-BAE295C1EF1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C763E7-689A-4DF6-AF43-599AC65F2AF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79528-9F39-4F35-97C6-BAE295C1EF1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C763E7-689A-4DF6-AF43-599AC65F2AF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79528-9F39-4F35-97C6-BAE295C1EF1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C763E7-689A-4DF6-AF43-599AC65F2AF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79528-9F39-4F35-97C6-BAE295C1EF1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C763E7-689A-4DF6-AF43-599AC65F2AF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79528-9F39-4F35-97C6-BAE295C1EF1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C763E7-689A-4DF6-AF43-599AC65F2AF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691680" y="2420888"/>
            <a:ext cx="5323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3.2(Β) ΠΩΣ ΣΧΕΔΙΑΖΟΥΜΕ ΤΙΣ ΔΥΝΑΜΕΙΣ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4572000" y="4365625"/>
            <a:ext cx="2233613" cy="1871663"/>
          </a:xfrm>
          <a:prstGeom prst="cloudCallout">
            <a:avLst>
              <a:gd name="adj1" fmla="val -177148"/>
              <a:gd name="adj2" fmla="val 4531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l-GR" sz="1600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Διαφορετικά δεν πρόκειται </a:t>
            </a:r>
          </a:p>
          <a:p>
            <a:pPr>
              <a:defRPr/>
            </a:pPr>
            <a:r>
              <a:rPr lang="el-GR" sz="1600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να του απαντήσω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203575" y="260350"/>
            <a:ext cx="5256213" cy="3889375"/>
          </a:xfrm>
          <a:prstGeom prst="cloudCallout">
            <a:avLst>
              <a:gd name="adj1" fmla="val -73528"/>
              <a:gd name="adj2" fmla="val 78653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l-GR" b="1" dirty="0">
                <a:solidFill>
                  <a:srgbClr val="1F497D"/>
                </a:solidFill>
                <a:latin typeface="Arial Narrow" pitchFamily="34" charset="0"/>
              </a:rPr>
              <a:t>Ποιες δυνάμεις; </a:t>
            </a:r>
            <a:br>
              <a:rPr lang="el-GR" b="1" dirty="0">
                <a:solidFill>
                  <a:srgbClr val="1F497D"/>
                </a:solidFill>
                <a:latin typeface="Arial Narrow" pitchFamily="34" charset="0"/>
              </a:rPr>
            </a:br>
            <a:r>
              <a:rPr lang="el-GR" b="1" dirty="0">
                <a:solidFill>
                  <a:srgbClr val="1F497D"/>
                </a:solidFill>
                <a:latin typeface="Arial Narrow" pitchFamily="34" charset="0"/>
              </a:rPr>
              <a:t>Αυτές που ασκούνται στη ρακέτα; Αυτές που ασκούνται στο χέρι του παιδιού; </a:t>
            </a:r>
            <a:br>
              <a:rPr lang="el-GR" b="1" dirty="0">
                <a:solidFill>
                  <a:srgbClr val="1F497D"/>
                </a:solidFill>
                <a:latin typeface="Arial Narrow" pitchFamily="34" charset="0"/>
              </a:rPr>
            </a:br>
            <a:r>
              <a:rPr lang="el-GR" b="1" dirty="0">
                <a:solidFill>
                  <a:srgbClr val="1F497D"/>
                </a:solidFill>
                <a:latin typeface="Arial Narrow" pitchFamily="34" charset="0"/>
              </a:rPr>
              <a:t>Αυτές που ασκούνται στο μπαλάκι; </a:t>
            </a:r>
            <a:br>
              <a:rPr lang="el-GR" b="1" dirty="0">
                <a:solidFill>
                  <a:srgbClr val="1F497D"/>
                </a:solidFill>
                <a:latin typeface="Arial Narrow" pitchFamily="34" charset="0"/>
              </a:rPr>
            </a:br>
            <a:r>
              <a:rPr lang="el-GR" b="1" dirty="0">
                <a:solidFill>
                  <a:srgbClr val="1F497D"/>
                </a:solidFill>
                <a:latin typeface="Arial Narrow" pitchFamily="34" charset="0"/>
              </a:rPr>
              <a:t>Πώς να απαντήσω . . .</a:t>
            </a:r>
            <a:br>
              <a:rPr lang="el-GR" b="1" dirty="0">
                <a:solidFill>
                  <a:srgbClr val="1F497D"/>
                </a:solidFill>
                <a:latin typeface="Arial Narrow" pitchFamily="34" charset="0"/>
              </a:rPr>
            </a:br>
            <a:r>
              <a:rPr lang="el-GR" b="1" dirty="0">
                <a:solidFill>
                  <a:srgbClr val="1F497D"/>
                </a:solidFill>
                <a:latin typeface="Arial Narrow" pitchFamily="34" charset="0"/>
              </a:rPr>
              <a:t> αφού δεν μας λέει τι ακριβώς θέλει; </a:t>
            </a:r>
            <a:br>
              <a:rPr lang="el-GR" b="1" dirty="0">
                <a:solidFill>
                  <a:srgbClr val="1F497D"/>
                </a:solidFill>
                <a:latin typeface="Arial Narrow" pitchFamily="34" charset="0"/>
              </a:rPr>
            </a:br>
            <a:r>
              <a:rPr lang="el-GR" b="1" dirty="0">
                <a:solidFill>
                  <a:srgbClr val="1F497D"/>
                </a:solidFill>
                <a:latin typeface="Arial Narrow" pitchFamily="34" charset="0"/>
              </a:rPr>
              <a:t>Πρέπει να μας ζητήσει τις  «δυνάμεις που ασκούνται στο τάδε ΣΩΜΑ»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23850" y="1628775"/>
            <a:ext cx="2519363" cy="2808288"/>
          </a:xfrm>
          <a:prstGeom prst="cloudCallout">
            <a:avLst>
              <a:gd name="adj1" fmla="val 1227"/>
              <a:gd name="adj2" fmla="val 102815"/>
            </a:avLst>
          </a:prstGeom>
          <a:solidFill>
            <a:schemeClr val="bg1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l-GR" dirty="0">
                <a:solidFill>
                  <a:srgbClr val="1F497D"/>
                </a:solidFill>
                <a:latin typeface="Arial Narrow" pitchFamily="34" charset="0"/>
              </a:rPr>
              <a:t>   </a:t>
            </a:r>
            <a:r>
              <a:rPr lang="el-GR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Τι θα πει</a:t>
            </a:r>
          </a:p>
          <a:p>
            <a:pPr>
              <a:defRPr/>
            </a:pPr>
            <a:r>
              <a:rPr lang="el-GR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  « να σημειώσετε </a:t>
            </a:r>
          </a:p>
          <a:p>
            <a:pPr>
              <a:defRPr/>
            </a:pPr>
            <a:r>
              <a:rPr lang="el-GR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   τις  δυνάμεις.»</a:t>
            </a:r>
          </a:p>
          <a:p>
            <a:pPr>
              <a:defRPr/>
            </a:pPr>
            <a:r>
              <a:rPr lang="el-GR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   Δεν έχει νόημα </a:t>
            </a:r>
          </a:p>
          <a:p>
            <a:pPr>
              <a:defRPr/>
            </a:pPr>
            <a:r>
              <a:rPr lang="el-GR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   η ερώτηση.</a:t>
            </a:r>
          </a:p>
        </p:txBody>
      </p:sp>
      <p:pic>
        <p:nvPicPr>
          <p:cNvPr id="11269" name="Picture 5" descr="all5"/>
          <p:cNvPicPr>
            <a:picLocks noChangeAspect="1" noChangeArrowheads="1"/>
          </p:cNvPicPr>
          <p:nvPr/>
        </p:nvPicPr>
        <p:blipFill>
          <a:blip r:embed="rId2" cstate="print"/>
          <a:srcRect l="63423" t="24686" r="2538" b="4628"/>
          <a:stretch>
            <a:fillRect/>
          </a:stretch>
        </p:blipFill>
        <p:spPr bwMode="auto">
          <a:xfrm>
            <a:off x="1187450" y="5373688"/>
            <a:ext cx="633413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hysics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852738"/>
            <a:ext cx="3584575" cy="3795712"/>
          </a:xfrm>
          <a:ln>
            <a:solidFill>
              <a:srgbClr val="FF3300"/>
            </a:solidFill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164388" y="2565400"/>
            <a:ext cx="19796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  <a:t>Η δύναμη «</a:t>
            </a:r>
            <a:r>
              <a:rPr lang="el-GR" i="1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  <a:t>βάρος</a:t>
            </a:r>
            <a: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  <a:t>» </a:t>
            </a:r>
            <a:b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  <a:t>την  οποία  </a:t>
            </a:r>
            <a:b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  <a:t>ασκεί </a:t>
            </a:r>
            <a:b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dirty="0">
                <a:solidFill>
                  <a:srgbClr val="C0504D">
                    <a:lumMod val="20000"/>
                    <a:lumOff val="80000"/>
                  </a:srgbClr>
                </a:solidFill>
                <a:latin typeface="Comic Sans MS" pitchFamily="66" charset="0"/>
              </a:rPr>
              <a:t>ο πλανήτης Γη στο μπαλάκι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492500" y="3213100"/>
            <a:ext cx="215900" cy="719138"/>
          </a:xfrm>
          <a:prstGeom prst="downArrow">
            <a:avLst>
              <a:gd name="adj1" fmla="val 50000"/>
              <a:gd name="adj2" fmla="val 83272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270750" y="1412875"/>
            <a:ext cx="1873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b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Narrow" pitchFamily="34" charset="0"/>
              </a:rPr>
              <a:t>Οι δυνάμεις που ασκούνται στο ΜΠΑΛΑΚΙ είναι </a:t>
            </a:r>
          </a:p>
          <a:p>
            <a:pPr algn="ctr">
              <a:defRPr/>
            </a:pPr>
            <a:r>
              <a:rPr lang="el-GR" b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Narrow" pitchFamily="34" charset="0"/>
              </a:rPr>
              <a:t>η εξής μία :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795963" y="4508500"/>
            <a:ext cx="2520950" cy="1512888"/>
          </a:xfrm>
          <a:prstGeom prst="wedgeRoundRectCallout">
            <a:avLst>
              <a:gd name="adj1" fmla="val -85819"/>
              <a:gd name="adj2" fmla="val 46630"/>
              <a:gd name="adj3" fmla="val 16667"/>
            </a:avLst>
          </a:prstGeom>
          <a:solidFill>
            <a:srgbClr val="00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b="1" smtClean="0">
                <a:solidFill>
                  <a:srgbClr val="FFFF99"/>
                </a:solidFill>
                <a:latin typeface="Arial Narrow" pitchFamily="34" charset="0"/>
              </a:rPr>
              <a:t>Μόνο η ΒΑΡΟΣ.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b="1" smtClean="0">
                <a:solidFill>
                  <a:srgbClr val="FFFF99"/>
                </a:solidFill>
                <a:latin typeface="Arial Narrow" pitchFamily="34" charset="0"/>
              </a:rPr>
              <a:t>Αυτή θα το κάνει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b="1" smtClean="0">
                <a:solidFill>
                  <a:srgbClr val="FFFF99"/>
                </a:solidFill>
                <a:latin typeface="Arial Narrow" pitchFamily="34" charset="0"/>
              </a:rPr>
              <a:t>να «στρίβει» συνεχώς προς  τα κάτω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403350" y="333375"/>
            <a:ext cx="3600450" cy="1582738"/>
          </a:xfrm>
          <a:prstGeom prst="wedgeRoundRectCallout">
            <a:avLst>
              <a:gd name="adj1" fmla="val -59875"/>
              <a:gd name="adj2" fmla="val -20310"/>
              <a:gd name="adj3" fmla="val 16667"/>
            </a:avLst>
          </a:prstGeom>
          <a:solidFill>
            <a:srgbClr val="00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Arial Narrow" pitchFamily="34" charset="0"/>
              </a:rPr>
              <a:t>Έχεις δίκιο.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Arial Narrow" pitchFamily="34" charset="0"/>
              </a:rPr>
              <a:t>Να σημειώσετε τις  δυνάμεις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Arial Narrow" pitchFamily="34" charset="0"/>
              </a:rPr>
              <a:t>που ασκούνται ΤΩΡΑ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Arial Narrow" pitchFamily="34" charset="0"/>
              </a:rPr>
              <a:t>στο ΜΠΑΛΑΚΙ ΤΟΥ ΤΕΝΙΣ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Arial Narrow" pitchFamily="34" charset="0"/>
              </a:rPr>
              <a:t>Να αγνοήσετε την επίδραση του αέρα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pic>
        <p:nvPicPr>
          <p:cNvPr id="12296" name="Picture 8" descr="all5"/>
          <p:cNvPicPr>
            <a:picLocks noChangeAspect="1" noChangeArrowheads="1"/>
          </p:cNvPicPr>
          <p:nvPr/>
        </p:nvPicPr>
        <p:blipFill>
          <a:blip r:embed="rId3" cstate="print"/>
          <a:srcRect l="63423" t="24686" r="2538" b="4628"/>
          <a:stretch>
            <a:fillRect/>
          </a:stretch>
        </p:blipFill>
        <p:spPr bwMode="auto">
          <a:xfrm>
            <a:off x="4643438" y="2349500"/>
            <a:ext cx="633412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5364163" y="476250"/>
            <a:ext cx="3384550" cy="720725"/>
          </a:xfrm>
          <a:prstGeom prst="cloudCallout">
            <a:avLst>
              <a:gd name="adj1" fmla="val -60755"/>
              <a:gd name="adj2" fmla="val 222468"/>
            </a:avLst>
          </a:prstGeom>
          <a:solidFill>
            <a:srgbClr val="DDDDDD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b="1" smtClean="0">
                <a:solidFill>
                  <a:srgbClr val="1F497D"/>
                </a:solidFill>
                <a:latin typeface="Arial Narrow" pitchFamily="34" charset="0"/>
              </a:rPr>
              <a:t>ΜΟΝΟ η βάρος ;  ! !</a:t>
            </a:r>
          </a:p>
        </p:txBody>
      </p:sp>
      <p:pic>
        <p:nvPicPr>
          <p:cNvPr id="12298" name="Picture 10" descr="MNPTNG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0825" y="692150"/>
            <a:ext cx="8842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MNPTNG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427538" y="5589588"/>
            <a:ext cx="88423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animBg="1"/>
      <p:bldP spid="8197" grpId="0"/>
      <p:bldP spid="8198" grpId="0" animBg="1"/>
      <p:bldP spid="8199" grpId="0" animBg="1"/>
      <p:bldP spid="82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921625" cy="5746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accent3"/>
                </a:solidFill>
                <a:latin typeface="Comic Sans MS" pitchFamily="66" charset="0"/>
              </a:rPr>
              <a:t>Να σημειωθούν οι δυνάμεις που ασκούνται στο κιβώτιο Σ. </a:t>
            </a:r>
            <a:br>
              <a:rPr lang="el-GR" sz="2000" b="1" dirty="0">
                <a:solidFill>
                  <a:schemeClr val="accent3"/>
                </a:solidFill>
                <a:latin typeface="Comic Sans MS" pitchFamily="66" charset="0"/>
              </a:rPr>
            </a:br>
            <a:r>
              <a:rPr lang="el-GR" sz="2000" b="1" dirty="0">
                <a:solidFill>
                  <a:schemeClr val="accent3"/>
                </a:solidFill>
                <a:latin typeface="Comic Sans MS" pitchFamily="66" charset="0"/>
              </a:rPr>
              <a:t>Η επίδραση του αέρα να θεωρηθεί ασήμαντη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 rot="-864369">
            <a:off x="2771775" y="2781300"/>
            <a:ext cx="649288" cy="5048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250825" y="2492375"/>
            <a:ext cx="6049963" cy="1584325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3419475" y="2205038"/>
            <a:ext cx="3168650" cy="7905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6300788" y="2205038"/>
            <a:ext cx="647700" cy="504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588125" y="2708275"/>
            <a:ext cx="0" cy="122555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6732588" y="3644900"/>
            <a:ext cx="431800" cy="649288"/>
          </a:xfrm>
          <a:prstGeom prst="can">
            <a:avLst>
              <a:gd name="adj" fmla="val 37592"/>
            </a:avLst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948488" y="2420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22" name="WordArt 10"/>
          <p:cNvSpPr>
            <a:spLocks noChangeArrowheads="1" noChangeShapeType="1" noTextEdit="1"/>
          </p:cNvSpPr>
          <p:nvPr/>
        </p:nvSpPr>
        <p:spPr bwMode="auto">
          <a:xfrm>
            <a:off x="3276600" y="2997200"/>
            <a:ext cx="71438" cy="71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entury Gothic"/>
              </a:rPr>
              <a:t>Σ</a:t>
            </a: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 rot="-773997">
            <a:off x="3419475" y="2781300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2987675" y="2997200"/>
            <a:ext cx="288925" cy="504825"/>
          </a:xfrm>
          <a:prstGeom prst="downArrow">
            <a:avLst>
              <a:gd name="adj1" fmla="val 50000"/>
              <a:gd name="adj2" fmla="val 4368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3325" name="AutoShape 13"/>
          <p:cNvSpPr>
            <a:spLocks noChangeArrowheads="1"/>
          </p:cNvSpPr>
          <p:nvPr/>
        </p:nvSpPr>
        <p:spPr bwMode="auto">
          <a:xfrm rot="10079291">
            <a:off x="2268538" y="2205038"/>
            <a:ext cx="635000" cy="2190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 rot="5400000">
            <a:off x="6445250" y="1196976"/>
            <a:ext cx="358775" cy="1079500"/>
          </a:xfrm>
          <a:prstGeom prst="curvedRightArrow">
            <a:avLst>
              <a:gd name="adj1" fmla="val 119825"/>
              <a:gd name="adj2" fmla="val 119825"/>
              <a:gd name="adj3" fmla="val 74236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white"/>
              </a:solidFill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555875" y="4508500"/>
            <a:ext cx="4249738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b="1" dirty="0">
                <a:solidFill>
                  <a:srgbClr val="9BBB59">
                    <a:lumMod val="20000"/>
                    <a:lumOff val="80000"/>
                  </a:srgbClr>
                </a:solidFill>
                <a:latin typeface="Comic Sans MS" pitchFamily="66" charset="0"/>
              </a:rPr>
              <a:t>Η δύναμη  την οποία  ασκεί </a:t>
            </a:r>
            <a:br>
              <a:rPr lang="el-GR" sz="1600" b="1" dirty="0">
                <a:solidFill>
                  <a:srgbClr val="9BBB59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9BBB59">
                    <a:lumMod val="20000"/>
                    <a:lumOff val="80000"/>
                  </a:srgbClr>
                </a:solidFill>
                <a:latin typeface="Comic Sans MS" pitchFamily="66" charset="0"/>
              </a:rPr>
              <a:t>το τεντωμένο νήμα στο κιβώτιο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250825" y="5013325"/>
            <a:ext cx="41052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b="1" dirty="0">
                <a:solidFill>
                  <a:srgbClr val="9BBB59"/>
                </a:solidFill>
                <a:latin typeface="Comic Sans MS" pitchFamily="66" charset="0"/>
              </a:rPr>
              <a:t>Η ΚΑΘΕΤΗ ΔΥΝΑΜΗ </a:t>
            </a:r>
            <a:br>
              <a:rPr lang="el-GR" sz="1600" b="1" dirty="0">
                <a:solidFill>
                  <a:srgbClr val="9BBB59"/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9BBB59"/>
                </a:solidFill>
                <a:latin typeface="Comic Sans MS" pitchFamily="66" charset="0"/>
              </a:rPr>
              <a:t> την οποία  ασκεί </a:t>
            </a:r>
            <a:br>
              <a:rPr lang="el-GR" sz="1600" b="1" dirty="0">
                <a:solidFill>
                  <a:srgbClr val="9BBB59"/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9BBB59"/>
                </a:solidFill>
                <a:latin typeface="Comic Sans MS" pitchFamily="66" charset="0"/>
              </a:rPr>
              <a:t>η στερεά επιφάνεια στο κιβώτιο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524750" y="4437063"/>
            <a:ext cx="115093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Η δύναμη  ΒΑΡΟΣ </a:t>
            </a:r>
            <a:b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την  οποία  </a:t>
            </a:r>
            <a:b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ασκεί </a:t>
            </a:r>
            <a:b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ο πλανήτης Γη στο κιβώτιο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3059113" y="5949950"/>
            <a:ext cx="4105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b="1" dirty="0">
                <a:solidFill>
                  <a:srgbClr val="9BBB59">
                    <a:lumMod val="40000"/>
                    <a:lumOff val="60000"/>
                  </a:srgbClr>
                </a:solidFill>
                <a:latin typeface="Comic Sans MS" pitchFamily="66" charset="0"/>
              </a:rPr>
              <a:t>Η ΤΡΙΒΗ την  οποία  ασκεί </a:t>
            </a:r>
            <a:br>
              <a:rPr lang="el-GR" sz="1600" b="1" dirty="0">
                <a:solidFill>
                  <a:srgbClr val="9BBB59">
                    <a:lumMod val="40000"/>
                    <a:lumOff val="60000"/>
                  </a:srgbClr>
                </a:solidFill>
                <a:latin typeface="Comic Sans MS" pitchFamily="66" charset="0"/>
              </a:rPr>
            </a:br>
            <a:r>
              <a:rPr lang="el-GR" sz="1600" b="1" dirty="0">
                <a:solidFill>
                  <a:srgbClr val="9BBB59">
                    <a:lumMod val="40000"/>
                    <a:lumOff val="60000"/>
                  </a:srgbClr>
                </a:solidFill>
                <a:latin typeface="Comic Sans MS" pitchFamily="66" charset="0"/>
              </a:rPr>
              <a:t>η στερεά επιφάνεια  στο κιβώτιο</a:t>
            </a:r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 rot="-1063549">
            <a:off x="2843213" y="2492375"/>
            <a:ext cx="360362" cy="576263"/>
          </a:xfrm>
          <a:prstGeom prst="upArrow">
            <a:avLst>
              <a:gd name="adj1" fmla="val 50000"/>
              <a:gd name="adj2" fmla="val 399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 rot="-773997">
            <a:off x="3492500" y="2997200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1484313"/>
            <a:ext cx="9144000" cy="2881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7" grpId="0" animBg="1"/>
      <p:bldP spid="9228" grpId="0" animBg="1"/>
      <p:bldP spid="9231" grpId="0"/>
      <p:bldP spid="9232" grpId="0"/>
      <p:bldP spid="9233" grpId="0"/>
      <p:bldP spid="9234" grpId="0"/>
      <p:bldP spid="9235" grpId="0" animBg="1"/>
      <p:bldP spid="9236" grpId="0" animBg="1"/>
      <p:bldP spid="92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 rot="5400000">
            <a:off x="3960020" y="3898106"/>
            <a:ext cx="1008062" cy="358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352 h 21600"/>
              <a:gd name="T14" fmla="*/ 17861 w 21600"/>
              <a:gd name="T15" fmla="*/ 1624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188" y="0"/>
                </a:moveTo>
                <a:lnTo>
                  <a:pt x="14188" y="5352"/>
                </a:lnTo>
                <a:lnTo>
                  <a:pt x="3375" y="5352"/>
                </a:lnTo>
                <a:lnTo>
                  <a:pt x="3375" y="16248"/>
                </a:lnTo>
                <a:lnTo>
                  <a:pt x="14188" y="16248"/>
                </a:lnTo>
                <a:lnTo>
                  <a:pt x="1418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352"/>
                </a:moveTo>
                <a:lnTo>
                  <a:pt x="1350" y="16248"/>
                </a:lnTo>
                <a:lnTo>
                  <a:pt x="2700" y="16248"/>
                </a:lnTo>
                <a:lnTo>
                  <a:pt x="2700" y="5352"/>
                </a:lnTo>
                <a:close/>
              </a:path>
              <a:path w="21600" h="21600">
                <a:moveTo>
                  <a:pt x="0" y="5352"/>
                </a:moveTo>
                <a:lnTo>
                  <a:pt x="0" y="16248"/>
                </a:lnTo>
                <a:lnTo>
                  <a:pt x="675" y="16248"/>
                </a:lnTo>
                <a:lnTo>
                  <a:pt x="675" y="535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63713" y="3860800"/>
            <a:ext cx="4537075" cy="144463"/>
          </a:xfrm>
          <a:prstGeom prst="rect">
            <a:avLst/>
          </a:pr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4176713" cy="1368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  <a:t>Ένα τετράδιο στο τραπέζι. </a:t>
            </a:r>
            <a:b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</a:br>
            <a: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  <a:t>Κάποιος το έχει ήδη σπρώξει </a:t>
            </a:r>
            <a:b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</a:br>
            <a: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  <a:t>και ΤΩΡΑ το τετράδιο ολισθαίνει </a:t>
            </a:r>
            <a:b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</a:br>
            <a:r>
              <a:rPr lang="el-GR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  <a:t>με ταχύτητα που όλο και μειώνεται.</a:t>
            </a:r>
            <a:r>
              <a:rPr lang="el-GR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1763713" y="3068638"/>
            <a:ext cx="5761037" cy="792162"/>
          </a:xfrm>
          <a:prstGeom prst="parallelogram">
            <a:avLst>
              <a:gd name="adj" fmla="val 158111"/>
            </a:avLst>
          </a:pr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276600" y="3429000"/>
            <a:ext cx="604838" cy="311150"/>
          </a:xfrm>
          <a:prstGeom prst="leftArrow">
            <a:avLst>
              <a:gd name="adj1" fmla="val 40000"/>
              <a:gd name="adj2" fmla="val 489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851275" y="3141663"/>
            <a:ext cx="433388" cy="215900"/>
          </a:xfrm>
          <a:prstGeom prst="notchedRightArrow">
            <a:avLst>
              <a:gd name="adj1" fmla="val 50000"/>
              <a:gd name="adj2" fmla="val 50184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403350" y="4941888"/>
            <a:ext cx="37433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Η </a:t>
            </a:r>
            <a:r>
              <a:rPr lang="el-GR" b="1" dirty="0">
                <a:solidFill>
                  <a:srgbClr val="4BACC6">
                    <a:lumMod val="20000"/>
                    <a:lumOff val="80000"/>
                  </a:srgbClr>
                </a:solidFill>
                <a:latin typeface="Century Gothic" pitchFamily="34" charset="0"/>
              </a:rPr>
              <a:t>ΤΡΙΒΗ</a:t>
            </a: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 την  οποία  ασκεί </a:t>
            </a:r>
            <a:b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η στερεά επιφάνεια  </a:t>
            </a:r>
            <a:b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του τραπεζιού στο τετράδιο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5949950"/>
            <a:ext cx="56515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Η </a:t>
            </a:r>
            <a:r>
              <a:rPr lang="el-GR" b="1" dirty="0">
                <a:solidFill>
                  <a:srgbClr val="4BACC6">
                    <a:lumMod val="20000"/>
                    <a:lumOff val="80000"/>
                  </a:srgbClr>
                </a:solidFill>
                <a:latin typeface="Century Gothic" pitchFamily="34" charset="0"/>
              </a:rPr>
              <a:t>ΚΑΘΕΤΗ ΔΥΝΑΜΗ</a:t>
            </a:r>
            <a:r>
              <a:rPr lang="el-GR" b="1" dirty="0">
                <a:solidFill>
                  <a:srgbClr val="4BACC6">
                    <a:lumMod val="20000"/>
                    <a:lumOff val="80000"/>
                  </a:srgbClr>
                </a:solidFill>
                <a:latin typeface="Comic Sans MS" pitchFamily="66" charset="0"/>
              </a:rPr>
              <a:t> </a:t>
            </a: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την  οποία  ασκεί </a:t>
            </a:r>
            <a:b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</a:br>
            <a:r>
              <a:rPr lang="el-GR" dirty="0">
                <a:solidFill>
                  <a:srgbClr val="8064A2">
                    <a:lumMod val="20000"/>
                    <a:lumOff val="80000"/>
                  </a:srgbClr>
                </a:solidFill>
                <a:latin typeface="Comic Sans MS" pitchFamily="66" charset="0"/>
              </a:rPr>
              <a:t>η στερεά επιφάνεια  του τραπεζιού στο τετράδιο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3860800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  <a:t>Η δύναμη </a:t>
            </a:r>
            <a:r>
              <a:rPr lang="el-GR" b="1" dirty="0">
                <a:solidFill>
                  <a:srgbClr val="9BBB59">
                    <a:lumMod val="60000"/>
                    <a:lumOff val="40000"/>
                  </a:srgbClr>
                </a:solidFill>
                <a:latin typeface="Century Gothic" pitchFamily="34" charset="0"/>
              </a:rPr>
              <a:t>ΒΑΡΟΣ</a:t>
            </a:r>
            <a: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  <a:t> </a:t>
            </a:r>
            <a:b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</a:br>
            <a: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  <a:t>την  οποία  </a:t>
            </a:r>
            <a:b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</a:br>
            <a: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  <a:t>ασκεί </a:t>
            </a:r>
            <a:b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</a:br>
            <a:r>
              <a:rPr lang="el-GR" b="1" dirty="0">
                <a:solidFill>
                  <a:srgbClr val="8064A2">
                    <a:lumMod val="40000"/>
                    <a:lumOff val="60000"/>
                  </a:srgbClr>
                </a:solidFill>
                <a:latin typeface="Comic Sans MS" pitchFamily="66" charset="0"/>
              </a:rPr>
              <a:t>ο πλανήτης Γη στο τετράδιο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227763" y="549275"/>
            <a:ext cx="25923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6804025" y="3357563"/>
            <a:ext cx="23399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dirty="0">
                <a:solidFill>
                  <a:srgbClr val="FFFF99"/>
                </a:solidFill>
                <a:latin typeface="Century Gothic" pitchFamily="34" charset="0"/>
              </a:rPr>
              <a:t/>
            </a:r>
            <a:br>
              <a:rPr lang="el-GR" sz="1600" dirty="0">
                <a:solidFill>
                  <a:srgbClr val="FFFF99"/>
                </a:solidFill>
                <a:latin typeface="Century Gothic" pitchFamily="34" charset="0"/>
              </a:rPr>
            </a:b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entury Gothic" pitchFamily="34" charset="0"/>
              </a:rPr>
              <a:t>ΟΧΙ ΒΕΒΑΙΑ. Στη Φυσική  </a:t>
            </a:r>
            <a:b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entury Gothic" pitchFamily="34" charset="0"/>
              </a:rPr>
            </a:b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entury Gothic" pitchFamily="34" charset="0"/>
              </a:rPr>
              <a:t>δεν υπάρχουν</a:t>
            </a:r>
            <a:b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entury Gothic" pitchFamily="34" charset="0"/>
              </a:rPr>
            </a:br>
            <a:r>
              <a:rPr lang="el-GR" sz="1600" b="1" dirty="0">
                <a:solidFill>
                  <a:srgbClr val="8064A2">
                    <a:lumMod val="20000"/>
                    <a:lumOff val="80000"/>
                  </a:srgbClr>
                </a:solidFill>
                <a:latin typeface="Century Gothic" pitchFamily="34" charset="0"/>
              </a:rPr>
              <a:t> «δυνάμεις που κινούν». </a:t>
            </a:r>
            <a:r>
              <a:rPr lang="el-GR" sz="1600" dirty="0">
                <a:solidFill>
                  <a:srgbClr val="FFFF99"/>
                </a:solidFill>
                <a:latin typeface="Century Gothic" pitchFamily="34" charset="0"/>
              </a:rPr>
              <a:t/>
            </a:r>
            <a:br>
              <a:rPr lang="el-GR" sz="1600" dirty="0">
                <a:solidFill>
                  <a:srgbClr val="FFFF99"/>
                </a:solidFill>
                <a:latin typeface="Century Gothic" pitchFamily="34" charset="0"/>
              </a:rPr>
            </a:br>
            <a:endParaRPr lang="el-GR" sz="1600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1628775"/>
            <a:ext cx="2447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smtClean="0">
                <a:solidFill>
                  <a:srgbClr val="FFFF99"/>
                </a:solidFill>
                <a:latin typeface="Palatino Linotype" pitchFamily="18" charset="0"/>
              </a:rPr>
              <a:t>Να σημειώσετε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smtClean="0">
                <a:solidFill>
                  <a:srgbClr val="FFFF99"/>
                </a:solidFill>
                <a:latin typeface="Palatino Linotype" pitchFamily="18" charset="0"/>
              </a:rPr>
              <a:t>τις δυνάμεις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smtClean="0">
                <a:solidFill>
                  <a:srgbClr val="FFFF99"/>
                </a:solidFill>
                <a:latin typeface="Palatino Linotype" pitchFamily="18" charset="0"/>
              </a:rPr>
              <a:t>που ασκούνται ΤΩΡΑ </a:t>
            </a:r>
            <a:br>
              <a:rPr lang="el-GR" sz="2400" smtClean="0">
                <a:solidFill>
                  <a:srgbClr val="FFFF99"/>
                </a:solidFill>
                <a:latin typeface="Palatino Linotype" pitchFamily="18" charset="0"/>
              </a:rPr>
            </a:br>
            <a:r>
              <a:rPr lang="el-GR" sz="2400" u="sng" smtClean="0">
                <a:solidFill>
                  <a:srgbClr val="FFFF99"/>
                </a:solidFill>
                <a:latin typeface="Palatino Linotype" pitchFamily="18" charset="0"/>
              </a:rPr>
              <a:t>στο τετράδιο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732588" y="5013325"/>
            <a:ext cx="2411412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l-GR" sz="1600" b="1" dirty="0">
                <a:solidFill>
                  <a:srgbClr val="F79646">
                    <a:lumMod val="20000"/>
                    <a:lumOff val="80000"/>
                  </a:srgbClr>
                </a:solidFill>
                <a:latin typeface="Century Gothic" pitchFamily="34" charset="0"/>
              </a:rPr>
              <a:t>Οι δυνάμεις που ασκούνται στο τετράδιο είναι οι τρεις που έχουν ήδη σημειωθεί . </a:t>
            </a:r>
            <a:br>
              <a:rPr lang="el-GR" sz="1600" b="1" dirty="0">
                <a:solidFill>
                  <a:srgbClr val="F79646">
                    <a:lumMod val="20000"/>
                    <a:lumOff val="80000"/>
                  </a:srgbClr>
                </a:solidFill>
                <a:latin typeface="Century Gothic" pitchFamily="34" charset="0"/>
              </a:rPr>
            </a:br>
            <a:endParaRPr lang="el-GR" sz="1600" b="1" dirty="0">
              <a:solidFill>
                <a:srgbClr val="F79646">
                  <a:lumMod val="20000"/>
                  <a:lumOff val="80000"/>
                </a:srgbClr>
              </a:solidFill>
              <a:latin typeface="Century Gothic" pitchFamily="34" charset="0"/>
            </a:endParaRPr>
          </a:p>
        </p:txBody>
      </p:sp>
      <p:pic>
        <p:nvPicPr>
          <p:cNvPr id="10255" name="Picture 15" descr="all5"/>
          <p:cNvPicPr>
            <a:picLocks noChangeAspect="1" noChangeArrowheads="1"/>
          </p:cNvPicPr>
          <p:nvPr/>
        </p:nvPicPr>
        <p:blipFill>
          <a:blip r:embed="rId2" cstate="print"/>
          <a:srcRect l="63423" t="24686" r="2538" b="4628"/>
          <a:stretch>
            <a:fillRect/>
          </a:stretch>
        </p:blipFill>
        <p:spPr bwMode="auto">
          <a:xfrm>
            <a:off x="4572000" y="1628775"/>
            <a:ext cx="549275" cy="9350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256" name="Picture 16" descr="MNPTNG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24525" y="4292600"/>
            <a:ext cx="8842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795963" y="404813"/>
            <a:ext cx="3024187" cy="1557337"/>
          </a:xfrm>
          <a:prstGeom prst="wedgeRoundRectCallout">
            <a:avLst>
              <a:gd name="adj1" fmla="val -77347"/>
              <a:gd name="adj2" fmla="val 5530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Ποια άλλη δύναμη ασκείται ΤΩΡΑ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στο τετράδιο  ; </a:t>
            </a:r>
            <a:br>
              <a:rPr lang="el-GR" smtClean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Μήπως ΚΑΙ</a:t>
            </a:r>
            <a:br>
              <a:rPr lang="el-GR" smtClean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«εκείνη που το κινεί » ;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3708400" y="3429000"/>
            <a:ext cx="1584325" cy="287338"/>
          </a:xfrm>
          <a:prstGeom prst="cube">
            <a:avLst>
              <a:gd name="adj" fmla="val 797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4284663" y="2636838"/>
            <a:ext cx="358775" cy="863600"/>
          </a:xfrm>
          <a:prstGeom prst="upArrow">
            <a:avLst>
              <a:gd name="adj1" fmla="val 50000"/>
              <a:gd name="adj2" fmla="val 6017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4356100" y="3141663"/>
            <a:ext cx="287338" cy="215900"/>
          </a:xfrm>
          <a:prstGeom prst="notchedRightArrow">
            <a:avLst>
              <a:gd name="adj1" fmla="val 50000"/>
              <a:gd name="adj2" fmla="val 33272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4716463" y="3141663"/>
            <a:ext cx="144462" cy="2159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4" grpId="0"/>
      <p:bldP spid="10246" grpId="0" animBg="1"/>
      <p:bldP spid="10247" grpId="0" animBg="1"/>
      <p:bldP spid="10247" grpId="1" animBg="1"/>
      <p:bldP spid="10248" grpId="0"/>
      <p:bldP spid="10249" grpId="0"/>
      <p:bldP spid="10250" grpId="0"/>
      <p:bldP spid="10251" grpId="0"/>
      <p:bldP spid="10252" grpId="0"/>
      <p:bldP spid="10253" grpId="0"/>
      <p:bldP spid="10254" grpId="0"/>
      <p:bldP spid="10257" grpId="0" animBg="1"/>
      <p:bldP spid="10259" grpId="0" animBg="1"/>
      <p:bldP spid="10260" grpId="0" animBg="1"/>
      <p:bldP spid="10260" grpId="1" animBg="1"/>
      <p:bldP spid="102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67744" y="2492896"/>
            <a:ext cx="4328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Υπάρχουν και άλλες Δυνάμεις …</a:t>
            </a:r>
            <a:endParaRPr lang="el-GR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71600" y="620688"/>
            <a:ext cx="7127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Η ΑΝΤΙΣΤΑΣΗ ΤΟΥ ΑΕΡΑ,  δύναμη την οποία ασκεί ο αέρας σε ένα αγωνιστικό αυτοκίνητο ή σε ένα φύλλο καστανιάς που πέφτει το φθινόπωρο, αλλά και σε οποιοδήποτε σώμα κινείται 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67544" y="1628800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Μοιάζει με την τριβή στο ότι έχει κατεύθυνση αντίθετη από εκείνη της κίνησης του σώματος. Όταν δηλαδή το σώμα πέφτει είναι προς τα πάνω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3933056"/>
            <a:ext cx="9144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Century Gothic" pitchFamily="34" charset="0"/>
              </a:rPr>
              <a:t>Η δύναμη που ασκεί ένα υγρό ( ή ένα αέριο ) στα τοιχώματα του δοχείου. </a:t>
            </a:r>
          </a:p>
          <a:p>
            <a:r>
              <a:rPr lang="el-GR" b="1" dirty="0" err="1">
                <a:solidFill>
                  <a:srgbClr val="FF0000"/>
                </a:solidFill>
                <a:latin typeface="Century Gothic" pitchFamily="34" charset="0"/>
              </a:rPr>
              <a:t>ΕΊναι</a:t>
            </a:r>
            <a:r>
              <a:rPr lang="el-GR" b="1" dirty="0">
                <a:solidFill>
                  <a:srgbClr val="FF0000"/>
                </a:solidFill>
                <a:latin typeface="Century Gothic" pitchFamily="34" charset="0"/>
              </a:rPr>
              <a:t> όπως και η ΚΑΘΕΤΗ ΔΥΝΑΜΗ καθώς το υγρό ( ή το αέριο ) σπρώχνει τα τοιχώματα. Θα την συναντήσουμε αργότερα 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548680"/>
            <a:ext cx="8893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Η δύναμη που ασκεί ένα υγρό σε κάθε σώμα- επισκέπτη, η λεγόμενη ΑΝΩΣΗ. Εμφανίζεται και στα αέρια . Θα την συναντήσουμε αργότερα. 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3212976"/>
            <a:ext cx="712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</a:rPr>
              <a:t>Η δύναμη που ασκεί ένας μαγνήτης σε ένα κομμάτι σίδερο, ΧΩΡΙΣ ΝΑ ΤΟ ΑΓΓΙΖΕΙ. Ο μαγνήτης πάντα τραβάει το σίδερο</a:t>
            </a:r>
          </a:p>
        </p:txBody>
      </p:sp>
      <p:pic>
        <p:nvPicPr>
          <p:cNvPr id="5136" name="Picture 16" descr="magnet-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996952"/>
            <a:ext cx="1150938" cy="1095375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u="sng"/>
              <a:t>Πως σχεδιάζουμε τις δυνάμεις;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7416800" cy="4497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l-GR" sz="2400" b="1" dirty="0"/>
              <a:t>Βήμα 1: Επιλέγουμε το σώμα που μας </a:t>
            </a:r>
            <a:r>
              <a:rPr lang="el-GR" sz="2400" b="1" dirty="0" smtClean="0"/>
              <a:t>ενδιαφέρει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u="sng"/>
              <a:t>Πως σχεδιάζουμε τις δυνάμεις;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7416800" cy="4497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l-GR" sz="2400" b="1" dirty="0" smtClean="0"/>
              <a:t>Βήμα </a:t>
            </a:r>
            <a:r>
              <a:rPr lang="el-GR" sz="2400" b="1" dirty="0"/>
              <a:t>2: Σχεδιάζουμε τις δυνάμεις από απόσταση που ασκούνται στο σώμα (π.χ. βάρος</a:t>
            </a:r>
            <a:r>
              <a:rPr lang="el-GR" sz="2400" b="1" dirty="0" smtClean="0"/>
              <a:t>)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u="sng"/>
              <a:t>Πως σχεδιάζουμε τις δυνάμεις;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7416800" cy="4497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l-GR" sz="2400" b="1" dirty="0" smtClean="0"/>
              <a:t>Βήμα </a:t>
            </a:r>
            <a:r>
              <a:rPr lang="el-GR" sz="2400" b="1" dirty="0"/>
              <a:t>3: Σχεδιάζουμε τις δυνάμεις επαφής που ασκούνται στο σώμα από όλα τα υπόλοιπα σώματα που βρίσκονται σε επαφή με αυτό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l-GR" sz="2400" b="1" dirty="0"/>
              <a:t>αν το σώμα βρίσκεται σε </a:t>
            </a:r>
            <a:r>
              <a:rPr lang="el-GR" sz="2400" b="1" i="1" dirty="0"/>
              <a:t>επαφή με επιφάνεια:</a:t>
            </a:r>
            <a:endParaRPr lang="el-GR" sz="2400" b="1" dirty="0"/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l-GR" sz="2400" b="1" dirty="0"/>
              <a:t>α) αν η επιφάνεια είναι </a:t>
            </a:r>
            <a:r>
              <a:rPr lang="el-GR" sz="2400" b="1" i="1" dirty="0"/>
              <a:t>λεία</a:t>
            </a:r>
            <a:r>
              <a:rPr lang="el-GR" sz="2400" b="1" dirty="0"/>
              <a:t> (δεν υπάρχουν τριβές) η δύναμη που ασκεί η επιφάνεια στο σώμα είναι κάθετη προς την επιφάνεια με φορά από την επιφάνεια προς το </a:t>
            </a:r>
            <a:r>
              <a:rPr lang="el-GR" sz="2400" b="1" dirty="0" smtClean="0"/>
              <a:t>σώμα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u="sng"/>
              <a:t>Πως σχεδιάζουμε τις δυνάμεις;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7416800" cy="4497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l-GR" sz="2400" b="1" dirty="0" smtClean="0"/>
              <a:t>β</a:t>
            </a:r>
            <a:r>
              <a:rPr lang="el-GR" sz="2400" b="1" dirty="0"/>
              <a:t>) αν η επιφάνεια είναι </a:t>
            </a:r>
            <a:r>
              <a:rPr lang="el-GR" sz="2400" b="1" i="1" dirty="0"/>
              <a:t>τραχιά</a:t>
            </a:r>
            <a:r>
              <a:rPr lang="el-GR" sz="2400" b="1" dirty="0"/>
              <a:t> (υπάρχουν τριβές) εκτός από την κάθετη δύναμη, η επιφάνεια ασκεί στο σώμα και την δύναμη της τριβής που αντιστέκεται στην κίνηση του σώματος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68413"/>
            <a:ext cx="8226425" cy="1143000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el-GR" sz="2800" b="1" dirty="0" smtClean="0"/>
              <a:t>  αν </a:t>
            </a:r>
            <a:r>
              <a:rPr lang="el-GR" sz="2800" b="1" dirty="0"/>
              <a:t>το σώμα βρίσκεται σε επαφή με νήμα ή σύρμα:</a:t>
            </a:r>
            <a:br>
              <a:rPr lang="el-GR" sz="2800" b="1" dirty="0"/>
            </a:br>
            <a:r>
              <a:rPr lang="el-GR" sz="2800" b="1" dirty="0"/>
              <a:t/>
            </a:r>
            <a:br>
              <a:rPr lang="el-GR" sz="2800" b="1" dirty="0"/>
            </a:br>
            <a:r>
              <a:rPr lang="el-GR" sz="2800" b="1" dirty="0" smtClean="0"/>
              <a:t>η </a:t>
            </a:r>
            <a:r>
              <a:rPr lang="el-GR" sz="2800" b="1" dirty="0"/>
              <a:t>δύναμη που ασκεί το νήμα έχει την διεύθυνση του νήματος και φορά από το σώμα προς το νήμα</a:t>
            </a:r>
          </a:p>
        </p:txBody>
      </p:sp>
      <p:pic>
        <p:nvPicPr>
          <p:cNvPr id="15364" name="Picture 4" descr="Untitled-6 copy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 l="-20428"/>
          <a:stretch>
            <a:fillRect/>
          </a:stretch>
        </p:blipFill>
        <p:spPr>
          <a:xfrm>
            <a:off x="1979613" y="3716338"/>
            <a:ext cx="1592262" cy="1773237"/>
          </a:xfrm>
          <a:noFill/>
          <a:ln/>
        </p:spPr>
      </p:pic>
      <p:pic>
        <p:nvPicPr>
          <p:cNvPr id="15366" name="Picture 6" descr="im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3716338"/>
            <a:ext cx="1943100" cy="2152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73238"/>
            <a:ext cx="8226425" cy="1143000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el-GR" sz="2800" b="1" dirty="0" smtClean="0"/>
              <a:t>  αν </a:t>
            </a:r>
            <a:r>
              <a:rPr lang="el-GR" sz="2800" b="1" dirty="0"/>
              <a:t>το σώμα βρίσκεται σε επαφή με ελατήριο</a:t>
            </a:r>
            <a:r>
              <a:rPr lang="el-GR" sz="3200" dirty="0" smtClean="0">
                <a:solidFill>
                  <a:schemeClr val="tx1"/>
                </a:solidFill>
              </a:rPr>
              <a:t>:</a:t>
            </a:r>
            <a:br>
              <a:rPr lang="el-GR" sz="3200" dirty="0" smtClean="0">
                <a:solidFill>
                  <a:schemeClr val="tx1"/>
                </a:solidFill>
              </a:rPr>
            </a:br>
            <a:r>
              <a:rPr lang="el-GR" sz="3200" dirty="0">
                <a:solidFill>
                  <a:schemeClr val="tx1"/>
                </a:solidFill>
              </a:rPr>
              <a:t/>
            </a:r>
            <a:br>
              <a:rPr lang="el-GR" sz="3200" dirty="0">
                <a:solidFill>
                  <a:schemeClr val="tx1"/>
                </a:solidFill>
              </a:rPr>
            </a:br>
            <a:r>
              <a:rPr lang="el-GR" sz="2700" dirty="0">
                <a:solidFill>
                  <a:schemeClr val="tx1"/>
                </a:solidFill>
              </a:rPr>
              <a:t>η δύναμη που ασκεί το ελατήριο έχει την διεύθυνση του ελατηρίου  και φορά που τείνει να επαναφέρει το ελατήριο στο φυσικό του μήκος</a:t>
            </a:r>
          </a:p>
        </p:txBody>
      </p:sp>
      <p:pic>
        <p:nvPicPr>
          <p:cNvPr id="17412" name="Picture 4" descr="Untitled-5 copy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 l="-10696"/>
          <a:stretch>
            <a:fillRect/>
          </a:stretch>
        </p:blipFill>
        <p:spPr>
          <a:xfrm>
            <a:off x="2915816" y="4077072"/>
            <a:ext cx="2952750" cy="17748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131840" y="2564904"/>
            <a:ext cx="1928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Εφαρμογές …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Να σημειώσετε τις δυνάμεις </a:t>
            </a:r>
            <a:br>
              <a:rPr lang="el-GR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</a:br>
            <a:r>
              <a:rPr lang="el-GR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οι οποίες ασκούνται </a:t>
            </a:r>
            <a:br>
              <a:rPr lang="el-GR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</a:br>
            <a:r>
              <a:rPr lang="el-GR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αυτή τη στιγμή</a:t>
            </a:r>
          </a:p>
        </p:txBody>
      </p:sp>
      <p:pic>
        <p:nvPicPr>
          <p:cNvPr id="6147" name="Picture 3" descr="physic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565400"/>
            <a:ext cx="3584575" cy="379571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  <p:pic>
        <p:nvPicPr>
          <p:cNvPr id="10244" name="Picture 4" descr="MNPTNG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84213" y="908050"/>
            <a:ext cx="88423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508</Words>
  <Application>Microsoft Office PowerPoint</Application>
  <PresentationFormat>Προβολή στην οθόνη (4:3)</PresentationFormat>
  <Paragraphs>71</Paragraphs>
  <Slides>17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6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Θέμα του Office</vt:lpstr>
      <vt:lpstr>3_Θέμα του Office</vt:lpstr>
      <vt:lpstr>4_Θέμα του Office</vt:lpstr>
      <vt:lpstr>5_Θέμα του Office</vt:lpstr>
      <vt:lpstr>6_Θέμα του Office</vt:lpstr>
      <vt:lpstr>7_Θέμα του Office</vt:lpstr>
      <vt:lpstr>Διαφάνεια 1</vt:lpstr>
      <vt:lpstr>Πως σχεδιάζουμε τις δυνάμεις;</vt:lpstr>
      <vt:lpstr>Πως σχεδιάζουμε τις δυνάμεις;</vt:lpstr>
      <vt:lpstr>Πως σχεδιάζουμε τις δυνάμεις;</vt:lpstr>
      <vt:lpstr>Πως σχεδιάζουμε τις δυνάμεις;</vt:lpstr>
      <vt:lpstr>  αν το σώμα βρίσκεται σε επαφή με νήμα ή σύρμα:  η δύναμη που ασκεί το νήμα έχει την διεύθυνση του νήματος και φορά από το σώμα προς το νήμα</vt:lpstr>
      <vt:lpstr>  αν το σώμα βρίσκεται σε επαφή με ελατήριο:  η δύναμη που ασκεί το ελατήριο έχει την διεύθυνση του ελατηρίου  και φορά που τείνει να επαναφέρει το ελατήριο στο φυσικό του μήκος</vt:lpstr>
      <vt:lpstr>Διαφάνεια 8</vt:lpstr>
      <vt:lpstr>Να σημειώσετε τις δυνάμεις  οι οποίες ασκούνται  αυτή τη στιγμή</vt:lpstr>
      <vt:lpstr>Διαφάνεια 10</vt:lpstr>
      <vt:lpstr>Διαφάνεια 11</vt:lpstr>
      <vt:lpstr>Να σημειωθούν οι δυνάμεις που ασκούνται στο κιβώτιο Σ.  Η επίδραση του αέρα να θεωρηθεί ασήμαντη</vt:lpstr>
      <vt:lpstr>Ένα τετράδιο στο τραπέζι.  Κάποιος το έχει ήδη σπρώξει  και ΤΩΡΑ το τετράδιο ολισθαίνει  με ταχύτητα που όλο και μειώνεται. </vt:lpstr>
      <vt:lpstr>Διαφάνεια 14</vt:lpstr>
      <vt:lpstr>Διαφάνεια 15</vt:lpstr>
      <vt:lpstr>Διαφάνεια 16</vt:lpstr>
      <vt:lpstr>Διαφάνεια 17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6</cp:revision>
  <dcterms:created xsi:type="dcterms:W3CDTF">2019-11-14T21:37:00Z</dcterms:created>
  <dcterms:modified xsi:type="dcterms:W3CDTF">2019-11-14T22:18:38Z</dcterms:modified>
</cp:coreProperties>
</file>