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4" r:id="rId3"/>
    <p:sldId id="257" r:id="rId4"/>
    <p:sldId id="258" r:id="rId5"/>
    <p:sldId id="259" r:id="rId6"/>
    <p:sldId id="260" r:id="rId7"/>
    <p:sldId id="261" r:id="rId8"/>
    <p:sldId id="281" r:id="rId9"/>
    <p:sldId id="265" r:id="rId10"/>
    <p:sldId id="286" r:id="rId11"/>
    <p:sldId id="287" r:id="rId12"/>
    <p:sldId id="289" r:id="rId13"/>
    <p:sldId id="290" r:id="rId14"/>
    <p:sldId id="291" r:id="rId15"/>
    <p:sldId id="264" r:id="rId16"/>
    <p:sldId id="285" r:id="rId17"/>
    <p:sldId id="276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812C5-FD26-4F52-9FD8-EFE71434C155}" type="datetimeFigureOut">
              <a:rPr lang="el-GR" smtClean="0"/>
              <a:t>25/10/2019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1C68-E3F8-4B87-B654-3076DCD7FAC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EC75-444C-4F00-A0AC-82E72955B55F}" type="datetimeFigureOut">
              <a:rPr lang="el-GR" smtClean="0"/>
              <a:pPr/>
              <a:t>25/10/2019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F20F-FAC1-499B-AF08-D7EAC6C1F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99A8-7F4D-40B9-AAB2-2555887A7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613F-21A4-4F4D-8871-DA358E0179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771800" y="2492896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i="1" dirty="0" smtClean="0"/>
              <a:t>Μέτρηση της δύναμης</a:t>
            </a:r>
            <a:endParaRPr lang="el-G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47664" y="2348880"/>
            <a:ext cx="6573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i="1" dirty="0" smtClean="0"/>
              <a:t>Ο διανυσματικός χαρακτήρας της δύναμης</a:t>
            </a:r>
            <a:endParaRPr lang="el-G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3" y="1556788"/>
            <a:ext cx="3322701" cy="206311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339752" y="42930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i="1" dirty="0" smtClean="0"/>
              <a:t>Η κασετίνα είναι αρχικά ακίνητη. Η κατεύθυνση που θα κινηθεί εξαρτάται από την κατεύθυνση προς την οποία ασκούμε τη δύναμη.</a:t>
            </a:r>
            <a:endParaRPr lang="el-G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146929" cy="264947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691680" y="436510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/>
              <a:t>α) Η δύναμη είναι αντίθετη με την κατεύθυνση της κίνησης. Το σώμα σταματά. </a:t>
            </a:r>
            <a:endParaRPr lang="el-GR" sz="2000" i="1" dirty="0" smtClean="0"/>
          </a:p>
          <a:p>
            <a:r>
              <a:rPr lang="el-GR" sz="2000" i="1" dirty="0" smtClean="0"/>
              <a:t>(</a:t>
            </a:r>
            <a:r>
              <a:rPr lang="el-GR" sz="2000" i="1" dirty="0" smtClean="0"/>
              <a:t>β) Η δύναμη είναι κάθετη στην κατεύθυνση της κίνησης. Το σώμα κινείται κυκλικά</a:t>
            </a:r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1582341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</a:t>
            </a:r>
            <a:r>
              <a:rPr lang="el-GR" sz="2000" dirty="0" smtClean="0"/>
              <a:t> Το </a:t>
            </a:r>
            <a:r>
              <a:rPr lang="el-GR" sz="2000" dirty="0" smtClean="0"/>
              <a:t>αποτέλεσμα της δύναμης (η μεταβολή της ταχύτητας) εξαρτάται από την κατεύθυνση στην οποία ασκείται η δύναμη. 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dirty="0" smtClean="0"/>
              <a:t> Η </a:t>
            </a:r>
            <a:r>
              <a:rPr lang="el-GR" sz="2000" dirty="0" smtClean="0"/>
              <a:t>δύναμη εκτός από </a:t>
            </a:r>
            <a:r>
              <a:rPr lang="el-GR" sz="2000" b="1" dirty="0" smtClean="0"/>
              <a:t>μέτρο</a:t>
            </a:r>
            <a:r>
              <a:rPr lang="el-GR" sz="2000" dirty="0" smtClean="0"/>
              <a:t> έχει και </a:t>
            </a:r>
            <a:r>
              <a:rPr lang="el-GR" sz="2000" b="1" dirty="0" smtClean="0"/>
              <a:t>κατεύθυνσ</a:t>
            </a:r>
            <a:r>
              <a:rPr lang="el-GR" sz="2000" dirty="0" smtClean="0"/>
              <a:t>η. 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dirty="0" smtClean="0"/>
              <a:t> Επομένως</a:t>
            </a:r>
            <a:r>
              <a:rPr lang="el-GR" sz="2000" dirty="0" smtClean="0"/>
              <a:t>, είναι </a:t>
            </a:r>
            <a:r>
              <a:rPr lang="el-GR" sz="2000" b="1" dirty="0" smtClean="0"/>
              <a:t>διανυσματικό μέγεθος</a:t>
            </a:r>
            <a:r>
              <a:rPr lang="el-GR" sz="2000" dirty="0" smtClean="0"/>
              <a:t> και θα την παριστάνουμε με ένα βέλος που έχει την κατεύθυνση της δύναμης. </a:t>
            </a:r>
            <a:r>
              <a:rPr lang="el-GR" sz="2000" dirty="0" smtClean="0"/>
              <a:t>      </a:t>
            </a:r>
          </a:p>
          <a:p>
            <a:r>
              <a:rPr lang="el-GR" sz="2000" dirty="0" smtClean="0"/>
              <a:t> </a:t>
            </a:r>
            <a:r>
              <a:rPr lang="el-GR" sz="2000" dirty="0" smtClean="0"/>
              <a:t> Το </a:t>
            </a:r>
            <a:r>
              <a:rPr lang="el-GR" sz="2000" dirty="0" smtClean="0"/>
              <a:t>σημείο εφαρμογής του διανύσματος που παριστάνει τη δύναμη, είναι το σημείο του σώματος, στο οποίο ασκείται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 </a:t>
            </a:r>
            <a:r>
              <a:rPr lang="el-GR" sz="2000" dirty="0" smtClean="0"/>
              <a:t>  </a:t>
            </a:r>
            <a:r>
              <a:rPr lang="el-GR" sz="2000" dirty="0" smtClean="0"/>
              <a:t>Αν ένα σώμα θεωρηθεί </a:t>
            </a:r>
            <a:r>
              <a:rPr lang="el-GR" sz="2000" b="1" dirty="0" smtClean="0"/>
              <a:t>υλικό σημείο</a:t>
            </a:r>
            <a:r>
              <a:rPr lang="el-GR" sz="2000" dirty="0" smtClean="0"/>
              <a:t>, τότε το σημείο εφαρμογής της δύναμης ταυτίζεται με αυτό.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 smtClean="0"/>
              <a:t>   Το </a:t>
            </a:r>
            <a:r>
              <a:rPr lang="el-GR" sz="2400" dirty="0" smtClean="0"/>
              <a:t>μέτρο της δύναμης ισούται με το μήκος του </a:t>
            </a:r>
            <a:r>
              <a:rPr lang="el-GR" sz="2400" b="1" dirty="0" smtClean="0"/>
              <a:t>διανύσματος</a:t>
            </a:r>
            <a:r>
              <a:rPr lang="el-GR" sz="2400" dirty="0" smtClean="0"/>
              <a:t> αν αυτό σχεδιαστεί με κατάλληλη κλίμακα. Εάν διαλέξουμε 1 </a:t>
            </a:r>
            <a:r>
              <a:rPr lang="en-US" sz="2400" dirty="0" smtClean="0"/>
              <a:t>cm </a:t>
            </a:r>
            <a:r>
              <a:rPr lang="el-GR" sz="2400" dirty="0" smtClean="0"/>
              <a:t>να αντιστοιχεί σε 1  Ν, τότε η δύναμη 8 Ν παριστάνεται από διάνυσμα μήκους 8 </a:t>
            </a:r>
            <a:r>
              <a:rPr lang="en-US" sz="2400" dirty="0" smtClean="0"/>
              <a:t>cm.</a:t>
            </a:r>
            <a:endParaRPr lang="el-GR" sz="2400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24175"/>
            <a:ext cx="4532312" cy="2922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E:\ΦΥΣΙΚΗ\σάρωση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295275"/>
            <a:ext cx="70231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l-GR" sz="2400" b="1" smtClean="0"/>
              <a:t>Χρησιμοποίησε και εφάρμοσε τις έννοιες που έμαθες:</a:t>
            </a:r>
            <a:r>
              <a:rPr lang="el-GR" sz="2400" smtClean="0"/>
              <a:t/>
            </a:r>
            <a:br>
              <a:rPr lang="el-GR" sz="2400" smtClean="0"/>
            </a:br>
            <a:endParaRPr lang="el-GR" sz="24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    </a:t>
            </a:r>
            <a:r>
              <a:rPr lang="en-US" sz="2400" dirty="0" smtClean="0"/>
              <a:t>1 </a:t>
            </a:r>
            <a:r>
              <a:rPr lang="el-GR" sz="2400" dirty="0" smtClean="0"/>
              <a:t>(σελ. 59)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buFont typeface="Arial" charset="0"/>
              <a:buNone/>
              <a:defRPr/>
            </a:pPr>
            <a:r>
              <a:rPr lang="el-GR" sz="2400" dirty="0" smtClean="0"/>
              <a:t>    </a:t>
            </a:r>
            <a:r>
              <a:rPr lang="en-US" sz="2400" dirty="0" smtClean="0"/>
              <a:t> </a:t>
            </a:r>
            <a:r>
              <a:rPr lang="el-GR" sz="2400" dirty="0" smtClean="0"/>
              <a:t>Συμπλήρωσε τις λέξεις που λείπουν από το παρακάτω κείμενο έτσι ώστε οι προτάσεις που προκύπτουν να είναι επιστημονικά ορθές: </a:t>
            </a:r>
          </a:p>
          <a:p>
            <a:pPr>
              <a:buNone/>
              <a:defRPr/>
            </a:pPr>
            <a:r>
              <a:rPr lang="en-US" sz="2400" dirty="0" smtClean="0"/>
              <a:t>ii.   </a:t>
            </a:r>
            <a:r>
              <a:rPr lang="el-GR" sz="2400" dirty="0" smtClean="0"/>
              <a:t>Όλες </a:t>
            </a:r>
            <a:r>
              <a:rPr lang="el-GR" sz="2400" dirty="0" smtClean="0"/>
              <a:t>οι δυνάμεις που εμφανίζονται στη φύση έχουν ένα κοινό χαρακτηριστικό: εμφανίζονται πάντα ως ………………… μεταξύ δυο σωμάτων: λέμε ότι τα σώματα ………………… Η δύναμη είναι ………………… μέγεθος και παριστάνεται ως …………………</a:t>
            </a:r>
          </a:p>
          <a:p>
            <a:pPr>
              <a:buFont typeface="Arial" charset="0"/>
              <a:buNone/>
              <a:defRPr/>
            </a:pPr>
            <a:endParaRPr lang="el-GR" sz="2400" dirty="0" smtClean="0"/>
          </a:p>
          <a:p>
            <a:pPr marL="514350" indent="-514350">
              <a:buFont typeface="Arial" charset="0"/>
              <a:buNone/>
              <a:defRPr/>
            </a:pPr>
            <a:r>
              <a:rPr lang="en-US" sz="2400" dirty="0" smtClean="0"/>
              <a:t>iv.     </a:t>
            </a:r>
            <a:r>
              <a:rPr lang="el-GR" sz="2400" dirty="0" smtClean="0"/>
              <a:t>Η επιμήκυνση του ελατηρίου είναι ………………… με τη δύναμη που ασκείται σ' αυτό. Την παραπάνω ιδιότητα των ελατηρίων την εκμεταλλευόμαστε στην κατασκευή οργάνων μέτρησης ………………… των ………………… Η μονάδα δύναμης στο Διεθνές Σύστημα Μονάδων (S.I.) ονομάζεται …………………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Ασκήσεις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dirty="0" smtClean="0"/>
              <a:t>     </a:t>
            </a:r>
            <a:r>
              <a:rPr lang="el-GR" sz="2400" dirty="0" smtClean="0"/>
              <a:t>1(σελ. 61)</a:t>
            </a:r>
            <a:r>
              <a:rPr lang="en-US" sz="2400" dirty="0" smtClean="0"/>
              <a:t>  </a:t>
            </a:r>
            <a:endParaRPr lang="el-GR" sz="2400" dirty="0" smtClean="0"/>
          </a:p>
          <a:p>
            <a:pPr>
              <a:buFont typeface="Arial" charset="0"/>
              <a:buNone/>
            </a:pPr>
            <a:r>
              <a:rPr lang="el-GR" sz="2000" dirty="0" smtClean="0"/>
              <a:t>          </a:t>
            </a:r>
            <a:r>
              <a:rPr lang="el-GR" sz="2400" dirty="0" smtClean="0"/>
              <a:t>Ένα ελατήριο επιμηκύνεται 3 cm όταν ασκείται πάνω του μια δύναμη 12 Ν.</a:t>
            </a:r>
            <a:br>
              <a:rPr lang="el-GR" sz="2400" dirty="0" smtClean="0"/>
            </a:br>
            <a:r>
              <a:rPr lang="el-GR" sz="2400" dirty="0" smtClean="0"/>
              <a:t>(α) Πόσο θα επιμηκυνθεί αν του ασκηθεί δύναμη 20 Ν; </a:t>
            </a: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      </a:t>
            </a:r>
            <a:r>
              <a:rPr lang="el-GR" sz="2400" dirty="0" smtClean="0"/>
              <a:t>(β) Πόση δύναμη πρέπει να του ασκηθεί για να αυξηθεί το μήκος του κατά 10 cm;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b="36916"/>
          <a:stretch>
            <a:fillRect/>
          </a:stretch>
        </p:blipFill>
        <p:spPr bwMode="auto">
          <a:xfrm>
            <a:off x="1187624" y="260648"/>
            <a:ext cx="7330440" cy="620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49699"/>
          <a:stretch>
            <a:fillRect/>
          </a:stretch>
        </p:blipFill>
        <p:spPr bwMode="auto">
          <a:xfrm>
            <a:off x="0" y="1340768"/>
            <a:ext cx="8867775" cy="438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3467"/>
          <a:stretch>
            <a:fillRect/>
          </a:stretch>
        </p:blipFill>
        <p:spPr bwMode="auto">
          <a:xfrm>
            <a:off x="1331640" y="0"/>
            <a:ext cx="6967538" cy="661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38721" r="6820" b="1733"/>
          <a:stretch>
            <a:fillRect/>
          </a:stretch>
        </p:blipFill>
        <p:spPr bwMode="auto">
          <a:xfrm>
            <a:off x="251520" y="836712"/>
            <a:ext cx="8262945" cy="51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28584" b="34937"/>
          <a:stretch>
            <a:fillRect/>
          </a:stretch>
        </p:blipFill>
        <p:spPr bwMode="auto">
          <a:xfrm>
            <a:off x="0" y="2060848"/>
            <a:ext cx="8867775" cy="17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t="1172" b="46878"/>
          <a:stretch>
            <a:fillRect/>
          </a:stretch>
        </p:blipFill>
        <p:spPr bwMode="auto">
          <a:xfrm>
            <a:off x="1403648" y="1124744"/>
            <a:ext cx="7330440" cy="51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85552" b="5860"/>
          <a:stretch>
            <a:fillRect/>
          </a:stretch>
        </p:blipFill>
        <p:spPr bwMode="auto">
          <a:xfrm>
            <a:off x="1331640" y="476672"/>
            <a:ext cx="7330440" cy="8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Νόμος του </a:t>
            </a:r>
            <a:r>
              <a:rPr lang="en-US" dirty="0" smtClean="0"/>
              <a:t>Hook</a:t>
            </a:r>
            <a:r>
              <a:rPr lang="el-GR" dirty="0" smtClean="0"/>
              <a:t>:</a:t>
            </a:r>
            <a:endParaRPr lang="el-GR" dirty="0"/>
          </a:p>
        </p:txBody>
      </p:sp>
      <p:pic>
        <p:nvPicPr>
          <p:cNvPr id="4" name="3 - Θέση περιεχομένου" descr="C:\Documents and Settings\user\Τα έγγραφά μου\Οι εικόνες μου\12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785938"/>
            <a:ext cx="4705350" cy="4357687"/>
          </a:xfrm>
        </p:spPr>
      </p:pic>
      <p:sp>
        <p:nvSpPr>
          <p:cNvPr id="5" name="4 - TextBox"/>
          <p:cNvSpPr txBox="1"/>
          <p:nvPr/>
        </p:nvSpPr>
        <p:spPr>
          <a:xfrm>
            <a:off x="5715000" y="1571625"/>
            <a:ext cx="2857500" cy="2678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επιμήκυνση 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ενός ελατηρίου είναι </a:t>
            </a:r>
            <a:r>
              <a:rPr lang="el-G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ανάλογη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με το μέτρο της δύναμης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που ασκείται σε αυτό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15008" y="4714884"/>
            <a:ext cx="278608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el-GR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>
                <a:solidFill>
                  <a:srgbClr val="0000FF"/>
                </a:solidFill>
                <a:latin typeface="Times New Roman"/>
                <a:cs typeface="Times New Roman"/>
              </a:rPr>
              <a:t>·</a:t>
            </a:r>
            <a:r>
              <a:rPr lang="el-GR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l-GR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1965388" cy="327926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004048" y="2132856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/>
              <a:t>Δυναμόμετρο.</a:t>
            </a:r>
            <a:endParaRPr lang="el-GR" sz="2000" i="1" dirty="0" smtClean="0"/>
          </a:p>
          <a:p>
            <a:r>
              <a:rPr lang="el-GR" sz="2000" i="1" dirty="0" smtClean="0"/>
              <a:t>Η ένδειξη του ισούται με το μέτρο της δύναμης που ασκείται στο σώμα μέσω του δυναμόμετρου.</a:t>
            </a:r>
            <a:endParaRPr lang="el-GR" sz="20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547664" y="486916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    Η </a:t>
            </a:r>
            <a:r>
              <a:rPr lang="el-GR" sz="2400" dirty="0" smtClean="0"/>
              <a:t>μονάδα δύναμης στο Διεθνές Σύστημα Μονάδων (S.I.) ονομάζεται 1 Ν (</a:t>
            </a:r>
            <a:r>
              <a:rPr lang="el-GR" sz="2400" dirty="0" err="1" smtClean="0"/>
              <a:t>Newton</a:t>
            </a:r>
            <a:r>
              <a:rPr lang="el-GR" sz="2400" dirty="0" smtClean="0"/>
              <a:t>-Νιούτον).</a:t>
            </a: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384</Words>
  <Application>Microsoft Office PowerPoint</Application>
  <PresentationFormat>Προβολή στην οθόνη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Νόμος του Hook:</vt:lpstr>
      <vt:lpstr>Διαφάνεια 9</vt:lpstr>
      <vt:lpstr>Διαφάνεια 10</vt:lpstr>
      <vt:lpstr>Διαφάνεια 11</vt:lpstr>
      <vt:lpstr>Διαφάνεια 12</vt:lpstr>
      <vt:lpstr>Διαφάνεια 13</vt:lpstr>
      <vt:lpstr>   Το μέτρο της δύναμης ισούται με το μήκος του διανύσματος αν αυτό σχεδιαστεί με κατάλληλη κλίμακα. Εάν διαλέξουμε 1 cm να αντιστοιχεί σε 1  Ν, τότε η δύναμη 8 Ν παριστάνεται από διάνυσμα μήκους 8 cm.</vt:lpstr>
      <vt:lpstr>Διαφάνεια 15</vt:lpstr>
      <vt:lpstr>  Χρησιμοποίησε και εφάρμοσε τις έννοιες που έμαθες: </vt:lpstr>
      <vt:lpstr>Ασκήσεις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Το όνομα χρήστη σας</cp:lastModifiedBy>
  <cp:revision>7</cp:revision>
  <dcterms:created xsi:type="dcterms:W3CDTF">2019-10-05T19:59:32Z</dcterms:created>
  <dcterms:modified xsi:type="dcterms:W3CDTF">2019-10-25T17:02:32Z</dcterms:modified>
</cp:coreProperties>
</file>