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55" r:id="rId3"/>
  </p:sldMasterIdLst>
  <p:notesMasterIdLst>
    <p:notesMasterId r:id="rId40"/>
  </p:notesMasterIdLst>
  <p:sldIdLst>
    <p:sldId id="316" r:id="rId4"/>
    <p:sldId id="335" r:id="rId5"/>
    <p:sldId id="330" r:id="rId6"/>
    <p:sldId id="324" r:id="rId7"/>
    <p:sldId id="336" r:id="rId8"/>
    <p:sldId id="337" r:id="rId9"/>
    <p:sldId id="340" r:id="rId10"/>
    <p:sldId id="341" r:id="rId11"/>
    <p:sldId id="342" r:id="rId12"/>
    <p:sldId id="374" r:id="rId13"/>
    <p:sldId id="344" r:id="rId14"/>
    <p:sldId id="346" r:id="rId15"/>
    <p:sldId id="345" r:id="rId16"/>
    <p:sldId id="347" r:id="rId17"/>
    <p:sldId id="348" r:id="rId18"/>
    <p:sldId id="326" r:id="rId19"/>
    <p:sldId id="378" r:id="rId20"/>
    <p:sldId id="350" r:id="rId21"/>
    <p:sldId id="351" r:id="rId22"/>
    <p:sldId id="352" r:id="rId23"/>
    <p:sldId id="353" r:id="rId24"/>
    <p:sldId id="354" r:id="rId25"/>
    <p:sldId id="377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10" r:id="rId35"/>
    <p:sldId id="301" r:id="rId36"/>
    <p:sldId id="302" r:id="rId37"/>
    <p:sldId id="339" r:id="rId38"/>
    <p:sldId id="376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19D92-0198-4B82-B170-3DCA5496FA13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31FD5-10A5-4DD2-9460-CB9A2CF1B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ΘΕΣΗ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1FD5-10A5-4DD2-9460-CB9A2CF1B1AC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ΜΕΤΑΤΟΠΙΣΗ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1FD5-10A5-4DD2-9460-CB9A2CF1B1AC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Πότε έγινε η κίνηση; Πόση ήταν η διάρκειά της;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31FD5-10A5-4DD2-9460-CB9A2CF1B1AC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1970-C029-4E52-800D-B7026910CDFA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1970-C029-4E52-800D-B7026910CDFA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1970-C029-4E52-800D-B7026910CDFA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Ποιο είναι το σημείο αναφοράς του χρόνου;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1970-C029-4E52-800D-B7026910CDFA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1970-C029-4E52-800D-B7026910CDFA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3AFB-4DA4-4EBB-942C-4BEA4CED6C6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C730-52FA-47B9-90BE-FCA04458668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0409-E329-4482-9477-4C156B2895C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6139-934A-4942-942F-5E02DE62A0B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4CD6F-4230-4D57-918D-6DB3F082BC9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6F13-BA02-4978-9A0D-9108BD3BE0D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07D6-B42A-4FCE-AC88-609DB392361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B905-D0BE-4A93-8CA0-CB83CD6DF04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EBCA-4C3D-457F-BBF8-815A362952C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1C33-9C1D-4EE1-ABA7-7D77102AEAE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F4BE-85D6-46A5-B432-073A835F6E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FE9E-912F-4944-9D29-65D163C8176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2D1A-A513-4ECB-8AD5-25B39E9340F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EB60-BA92-4E23-BBD2-16BE19DEBEDA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EBBE-2CD1-4D37-BDBC-D95E9C9EF0E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9D79-6980-4E6E-BD28-9E0C09565D0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C945-7D03-4F92-8432-1CB09805773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DDBB-6543-4C95-85C3-96C90DE41C9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4EE95-EDE2-4891-8C81-AD9F1EF12B9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B393-B76B-400A-BE09-8DAB63DC3BC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9CD1-F3DF-4346-9695-5B92A04B3F2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695F-4E93-4DEE-860D-8F71552AA46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C2AD-CD24-4658-AC08-64B9B7C5413B}" type="datetimeFigureOut">
              <a:rPr lang="el-GR" smtClean="0"/>
              <a:pPr/>
              <a:t>5/10/2019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8CA3-2D7C-4100-AF34-EC2436B86D3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02812C-A7B8-4D5E-B6E4-B58DA0F5353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74CD75-A1AC-4995-8DD3-1681BFC7E4F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C2AD-CD24-4658-AC08-64B9B7C5413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8CA3-2D7C-4100-AF34-EC2436B86D3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BINTE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BINTE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685800" y="18288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dirty="0" smtClean="0">
                <a:solidFill>
                  <a:schemeClr val="bg1"/>
                </a:solidFill>
              </a:rPr>
              <a:t>Φυσική Β Γυμνασίου</a:t>
            </a:r>
          </a:p>
          <a:p>
            <a:endParaRPr lang="el-GR" sz="5400" b="1" dirty="0" smtClean="0">
              <a:solidFill>
                <a:schemeClr val="bg1"/>
              </a:solidFill>
            </a:endParaRPr>
          </a:p>
          <a:p>
            <a:r>
              <a:rPr lang="el-GR" sz="5400" b="1" dirty="0" smtClean="0">
                <a:solidFill>
                  <a:schemeClr val="bg1"/>
                </a:solidFill>
              </a:rPr>
              <a:t>Κεφάλαιο 2. Κινήσεις </a:t>
            </a:r>
            <a:endParaRPr lang="el-GR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img"/>
          <p:cNvPicPr>
            <a:picLocks noChangeAspect="1" noChangeArrowheads="1"/>
          </p:cNvPicPr>
          <p:nvPr/>
        </p:nvPicPr>
        <p:blipFill>
          <a:blip r:embed="rId2" cstate="print"/>
          <a:srcRect r="49477"/>
          <a:stretch>
            <a:fillRect/>
          </a:stretch>
        </p:blipFill>
        <p:spPr bwMode="auto">
          <a:xfrm>
            <a:off x="6444208" y="1628800"/>
            <a:ext cx="2382097" cy="1405890"/>
          </a:xfrm>
          <a:prstGeom prst="rect">
            <a:avLst/>
          </a:prstGeom>
          <a:noFill/>
        </p:spPr>
      </p:pic>
      <p:pic>
        <p:nvPicPr>
          <p:cNvPr id="5" name="Picture 3" descr="img"/>
          <p:cNvPicPr>
            <a:picLocks noChangeAspect="1" noChangeArrowheads="1"/>
          </p:cNvPicPr>
          <p:nvPr/>
        </p:nvPicPr>
        <p:blipFill>
          <a:blip r:embed="rId2" cstate="print"/>
          <a:srcRect l="50852"/>
          <a:stretch>
            <a:fillRect/>
          </a:stretch>
        </p:blipFill>
        <p:spPr bwMode="auto">
          <a:xfrm>
            <a:off x="6948264" y="4725144"/>
            <a:ext cx="1802217" cy="109347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755576" y="4725144"/>
            <a:ext cx="6120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Μετατόπισε τη γόμα από τη θέση 1 στη θέση 2 του θρανίου</a:t>
            </a:r>
          </a:p>
          <a:p>
            <a:r>
              <a:rPr lang="el-GR" dirty="0" smtClean="0"/>
              <a:t>Η γόμα βρίσκεται </a:t>
            </a:r>
            <a:r>
              <a:rPr lang="el-GR" dirty="0" err="1" smtClean="0"/>
              <a:t>x΄</a:t>
            </a:r>
            <a:r>
              <a:rPr lang="el-GR" baseline="-25000" dirty="0" err="1" smtClean="0"/>
              <a:t>Α</a:t>
            </a:r>
            <a:r>
              <a:rPr lang="el-GR" dirty="0" smtClean="0"/>
              <a:t> = ………..cm από το Α (σημείο αναφοράς).</a:t>
            </a:r>
          </a:p>
          <a:p>
            <a:r>
              <a:rPr lang="el-GR" dirty="0" smtClean="0"/>
              <a:t>Η γόμα βρίσκεται </a:t>
            </a:r>
            <a:r>
              <a:rPr lang="el-GR" dirty="0" err="1" smtClean="0"/>
              <a:t>x΄</a:t>
            </a:r>
            <a:r>
              <a:rPr lang="el-GR" baseline="-25000" dirty="0" err="1" smtClean="0"/>
              <a:t>Β</a:t>
            </a:r>
            <a:r>
              <a:rPr lang="el-GR" dirty="0" smtClean="0"/>
              <a:t> = …………cm από το Β (σημείο αναφοράς).</a:t>
            </a:r>
          </a:p>
          <a:p>
            <a:endParaRPr lang="el-GR" dirty="0" smtClean="0"/>
          </a:p>
          <a:p>
            <a:r>
              <a:rPr lang="el-GR" dirty="0" smtClean="0"/>
              <a:t>Ποιο είναι το συμπέρασμα στο οποίο καταλήγεις;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467544" y="260648"/>
            <a:ext cx="1668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Δραστηριότητα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251520" y="836712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/>
              <a:t>Προσδιορισμός της θέσης σώματος</a:t>
            </a:r>
            <a:endParaRPr lang="el-GR" dirty="0" smtClean="0"/>
          </a:p>
          <a:p>
            <a:r>
              <a:rPr lang="el-GR" i="1" dirty="0" smtClean="0"/>
              <a:t>Ποιες πληροφορίες πρέπει να δώσεις σ’ ένα συμμαθητή σου ώστε να τοποθετήσει τη γόμα σε μια συγκεκριμένη θέση στην αύλακα του θρανίου;</a:t>
            </a:r>
          </a:p>
          <a:p>
            <a:endParaRPr lang="el-GR" dirty="0" smtClean="0"/>
          </a:p>
          <a:p>
            <a:r>
              <a:rPr lang="el-GR" dirty="0" smtClean="0"/>
              <a:t>► Χρησιμοποιώντας μια μετροταινία ή ένα χάρακα προσδιόρισε τη θέση 1 της γόμας σε σχέση με τις δυο άκρες του θρανίου σου Α και Β.</a:t>
            </a:r>
          </a:p>
          <a:p>
            <a:r>
              <a:rPr lang="el-GR" dirty="0" smtClean="0"/>
              <a:t>Η γόμα βρίσκεται στη θέση </a:t>
            </a:r>
            <a:r>
              <a:rPr lang="el-GR" dirty="0" err="1" smtClean="0"/>
              <a:t>x</a:t>
            </a:r>
            <a:r>
              <a:rPr lang="el-GR" baseline="-25000" dirty="0" err="1" smtClean="0"/>
              <a:t>A</a:t>
            </a:r>
            <a:r>
              <a:rPr lang="el-GR" dirty="0" smtClean="0"/>
              <a:t>= ………….cm από το Α (σημείο αναφοράς)</a:t>
            </a:r>
          </a:p>
          <a:p>
            <a:r>
              <a:rPr lang="el-GR" dirty="0" smtClean="0"/>
              <a:t>Η γόμα βρίσκεται στη θέση </a:t>
            </a:r>
            <a:r>
              <a:rPr lang="el-GR" dirty="0" err="1" smtClean="0"/>
              <a:t>x</a:t>
            </a:r>
            <a:r>
              <a:rPr lang="el-GR" baseline="-25000" dirty="0" err="1" smtClean="0"/>
              <a:t>Β</a:t>
            </a:r>
            <a:r>
              <a:rPr lang="el-GR" dirty="0" smtClean="0"/>
              <a:t>= …………cm από το Β(σημείο αναφοράς).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323528" y="472514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►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339752" y="2492896"/>
            <a:ext cx="4218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Πόσο μετακινήθηκε  ένα σώμα;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57165"/>
            <a:ext cx="500066" cy="942183"/>
          </a:xfrm>
          <a:prstGeom prst="rect">
            <a:avLst/>
          </a:prstGeom>
          <a:noFill/>
        </p:spPr>
      </p:pic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66"/>
            <a:ext cx="500066" cy="942183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500166" y="1285860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143240" y="14285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929322" y="14285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29256" y="1571612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643306" y="1571612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00562" y="135729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4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642918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00166" y="14285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00024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2428868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2428868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21455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14678" y="2000240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5984" y="178592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643182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Αν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l-GR" sz="2400" baseline="-25000" dirty="0" smtClean="0">
                <a:solidFill>
                  <a:srgbClr val="0070C0"/>
                </a:solidFill>
              </a:rPr>
              <a:t>Α</a:t>
            </a:r>
            <a:r>
              <a:rPr lang="el-GR" sz="2400" dirty="0" smtClean="0"/>
              <a:t> η θέση του ανθρώπου αρχικά  και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n-US" sz="2400" baseline="-25000" dirty="0" smtClean="0">
                <a:solidFill>
                  <a:srgbClr val="0070C0"/>
                </a:solidFill>
              </a:rPr>
              <a:t>T</a:t>
            </a:r>
            <a:r>
              <a:rPr lang="el-GR" sz="2400" dirty="0" smtClean="0"/>
              <a:t> η θέση του ανθρώπου στο τέλος πώς μπορούμε να υπολογίσουμε τη </a:t>
            </a:r>
            <a:r>
              <a:rPr lang="el-GR" sz="2400" b="1" u="sng" dirty="0" smtClean="0"/>
              <a:t>μετατόπισή</a:t>
            </a:r>
            <a:r>
              <a:rPr lang="el-GR" sz="2400" dirty="0" smtClean="0"/>
              <a:t> του </a:t>
            </a:r>
            <a:r>
              <a:rPr lang="el-GR" sz="2400" b="1" u="sng" dirty="0" smtClean="0">
                <a:solidFill>
                  <a:srgbClr val="00B050"/>
                </a:solidFill>
              </a:rPr>
              <a:t>Δ</a:t>
            </a:r>
            <a:r>
              <a:rPr lang="en-US" sz="2400" b="1" u="sng" dirty="0" smtClean="0">
                <a:solidFill>
                  <a:srgbClr val="00B050"/>
                </a:solidFill>
              </a:rPr>
              <a:t>x</a:t>
            </a:r>
            <a:r>
              <a:rPr lang="el-GR" sz="2400" dirty="0" smtClean="0"/>
              <a:t>;</a:t>
            </a:r>
          </a:p>
          <a:p>
            <a:pPr algn="ctr"/>
            <a:endParaRPr lang="el-GR" sz="2400" dirty="0" smtClean="0"/>
          </a:p>
          <a:p>
            <a:pPr algn="ctr"/>
            <a:endParaRPr lang="en-US" sz="2400" dirty="0" smtClean="0"/>
          </a:p>
          <a:p>
            <a:pPr algn="ctr"/>
            <a:endParaRPr lang="el-GR" sz="2800" dirty="0" smtClean="0"/>
          </a:p>
          <a:p>
            <a:pPr algn="ctr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57165"/>
            <a:ext cx="500066" cy="942183"/>
          </a:xfrm>
          <a:prstGeom prst="rect">
            <a:avLst/>
          </a:prstGeom>
          <a:noFill/>
        </p:spPr>
      </p:pic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66"/>
            <a:ext cx="500066" cy="942183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500166" y="1285860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143240" y="14285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929322" y="14285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29256" y="1571612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643306" y="1571612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00562" y="135729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4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642918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00166" y="14285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00024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2428868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2428868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21455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14678" y="2000240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5984" y="178592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64318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Αν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l-GR" sz="2400" baseline="-25000" dirty="0" smtClean="0">
                <a:solidFill>
                  <a:srgbClr val="0070C0"/>
                </a:solidFill>
              </a:rPr>
              <a:t>Α</a:t>
            </a:r>
            <a:r>
              <a:rPr lang="el-GR" sz="2400" dirty="0" smtClean="0"/>
              <a:t> η θέση του ανθρώπου αρχικά  και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n-US" sz="2400" baseline="-25000" dirty="0" smtClean="0">
                <a:solidFill>
                  <a:srgbClr val="0070C0"/>
                </a:solidFill>
              </a:rPr>
              <a:t>T</a:t>
            </a:r>
            <a:r>
              <a:rPr lang="el-GR" sz="2400" dirty="0" smtClean="0"/>
              <a:t> η θέση του ανθρώπου στο τέλος πώς μπορούμε να υπολογίσουμε τη μετατόπισή του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l-GR" sz="2400" b="1" dirty="0" smtClean="0"/>
              <a:t>;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800" b="1" dirty="0" smtClean="0">
                <a:solidFill>
                  <a:srgbClr val="00B050"/>
                </a:solidFill>
              </a:rPr>
              <a:t>Δ</a:t>
            </a:r>
            <a:r>
              <a:rPr lang="en-US" sz="2800" b="1" dirty="0" smtClean="0">
                <a:solidFill>
                  <a:srgbClr val="00B050"/>
                </a:solidFill>
              </a:rPr>
              <a:t>x</a:t>
            </a:r>
            <a:r>
              <a:rPr lang="el-GR" sz="2800" b="1" baseline="-25000" dirty="0" smtClean="0">
                <a:solidFill>
                  <a:srgbClr val="00B050"/>
                </a:solidFill>
              </a:rPr>
              <a:t> </a:t>
            </a:r>
            <a:r>
              <a:rPr lang="el-GR" sz="2800" b="1" dirty="0" smtClean="0"/>
              <a:t>=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l-GR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800" b="1" dirty="0" smtClean="0"/>
              <a:t> – </a:t>
            </a:r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l-GR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A</a:t>
            </a:r>
            <a:r>
              <a:rPr lang="en-US" sz="2800" b="1" dirty="0" smtClean="0"/>
              <a:t>  </a:t>
            </a:r>
            <a:endParaRPr lang="el-GR" sz="2800" b="1" dirty="0" smtClean="0"/>
          </a:p>
          <a:p>
            <a:pPr algn="ctr"/>
            <a:endParaRPr lang="en-US" sz="2800" dirty="0" smtClean="0"/>
          </a:p>
          <a:p>
            <a:pPr algn="ctr"/>
            <a:endParaRPr lang="el-GR" sz="2800" dirty="0" smtClean="0"/>
          </a:p>
          <a:p>
            <a:pPr algn="ctr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57165"/>
            <a:ext cx="500066" cy="942183"/>
          </a:xfrm>
          <a:prstGeom prst="rect">
            <a:avLst/>
          </a:prstGeom>
          <a:noFill/>
        </p:spPr>
      </p:pic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66"/>
            <a:ext cx="500066" cy="942183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500166" y="1285860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143240" y="14285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929322" y="14285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29256" y="1571612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643306" y="1571612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00562" y="135729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4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642918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00166" y="14285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00024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2428868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2428868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21455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14678" y="2000240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5984" y="178592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64318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Αν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l-GR" sz="2400" baseline="-25000" dirty="0" smtClean="0">
                <a:solidFill>
                  <a:srgbClr val="0070C0"/>
                </a:solidFill>
              </a:rPr>
              <a:t>Α</a:t>
            </a:r>
            <a:r>
              <a:rPr lang="el-GR" sz="2400" dirty="0" smtClean="0"/>
              <a:t> η θέση του ανθρώπου αρχικά  και 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T</a:t>
            </a:r>
            <a:r>
              <a:rPr lang="el-GR" sz="2400" dirty="0" smtClean="0"/>
              <a:t> η θέση του ανθρώπου στο τέλος πώς μπορούμε να υπολογίσουμε τη μετατόπισή του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l-GR" sz="2400" dirty="0" smtClean="0"/>
              <a:t>;</a:t>
            </a:r>
          </a:p>
          <a:p>
            <a:pPr algn="ctr"/>
            <a:endParaRPr lang="el-GR" sz="2400" dirty="0" smtClean="0"/>
          </a:p>
          <a:p>
            <a:pPr algn="ctr"/>
            <a:endParaRPr lang="en-US" sz="2800" dirty="0" smtClean="0"/>
          </a:p>
          <a:p>
            <a:pPr algn="ctr"/>
            <a:r>
              <a:rPr lang="el-GR" sz="3600" b="1" dirty="0" smtClean="0">
                <a:solidFill>
                  <a:srgbClr val="00B050"/>
                </a:solidFill>
              </a:rPr>
              <a:t>Δ</a:t>
            </a:r>
            <a:r>
              <a:rPr lang="en-US" sz="3600" b="1" dirty="0" smtClean="0">
                <a:solidFill>
                  <a:srgbClr val="00B050"/>
                </a:solidFill>
              </a:rPr>
              <a:t>x</a:t>
            </a:r>
            <a:r>
              <a:rPr lang="en-US" sz="3600" b="1" dirty="0" smtClean="0"/>
              <a:t> = </a:t>
            </a:r>
            <a:r>
              <a:rPr lang="en-US" sz="3600" b="1" dirty="0" smtClean="0">
                <a:solidFill>
                  <a:srgbClr val="0070C0"/>
                </a:solidFill>
              </a:rPr>
              <a:t>x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3600" b="1" dirty="0" smtClean="0"/>
              <a:t> – </a:t>
            </a:r>
            <a:r>
              <a:rPr lang="en-US" sz="3600" b="1" dirty="0" smtClean="0">
                <a:solidFill>
                  <a:srgbClr val="0070C0"/>
                </a:solidFill>
              </a:rPr>
              <a:t>x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A</a:t>
            </a:r>
            <a:r>
              <a:rPr lang="en-US" sz="3600" b="1" dirty="0" smtClean="0"/>
              <a:t> </a:t>
            </a:r>
          </a:p>
          <a:p>
            <a:pPr algn="ctr"/>
            <a:endParaRPr lang="en-US" sz="2400" dirty="0" smtClean="0"/>
          </a:p>
          <a:p>
            <a:pPr algn="ctr"/>
            <a:r>
              <a:rPr lang="el-GR" sz="2400" dirty="0" smtClean="0"/>
              <a:t>Το </a:t>
            </a:r>
            <a:r>
              <a:rPr lang="el-GR" sz="2800" b="1" dirty="0" smtClean="0">
                <a:solidFill>
                  <a:srgbClr val="00B050"/>
                </a:solidFill>
              </a:rPr>
              <a:t>Δ</a:t>
            </a:r>
            <a:r>
              <a:rPr lang="el-GR" sz="2400" dirty="0" smtClean="0"/>
              <a:t> γενικά δηλώνει </a:t>
            </a:r>
            <a:r>
              <a:rPr lang="el-GR" sz="2400" dirty="0" smtClean="0">
                <a:solidFill>
                  <a:srgbClr val="00B050"/>
                </a:solidFill>
              </a:rPr>
              <a:t>Διαφορά τελικής –αρχικής </a:t>
            </a:r>
            <a:r>
              <a:rPr lang="el-GR" sz="2400" dirty="0" smtClean="0"/>
              <a:t>κατάστασης</a:t>
            </a:r>
            <a:endParaRPr lang="en-US" sz="2400" dirty="0" smtClean="0"/>
          </a:p>
          <a:p>
            <a:pPr algn="ctr"/>
            <a:endParaRPr lang="el-GR" sz="2800" dirty="0" smtClean="0"/>
          </a:p>
          <a:p>
            <a:pPr algn="ctr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57297"/>
            <a:ext cx="500066" cy="942183"/>
          </a:xfrm>
          <a:prstGeom prst="rect">
            <a:avLst/>
          </a:prstGeom>
          <a:noFill/>
        </p:spPr>
      </p:pic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357298"/>
            <a:ext cx="500066" cy="942183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500166" y="228599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143240" y="114298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929322" y="114298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29256" y="2571744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643306" y="2571744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00562" y="235743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4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164305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00166" y="1142984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300037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3429000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342900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321468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14678" y="3000372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5984" y="278605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85728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Άρα το σχήμα γίνεται ώς εξής:</a:t>
            </a:r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Και ισχύει ότι: 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3600" b="1" dirty="0" smtClean="0">
                <a:solidFill>
                  <a:srgbClr val="00B050"/>
                </a:solidFill>
              </a:rPr>
              <a:t>Δ</a:t>
            </a:r>
            <a:r>
              <a:rPr lang="en-US" sz="3600" b="1" dirty="0" smtClean="0">
                <a:solidFill>
                  <a:srgbClr val="00B050"/>
                </a:solidFill>
              </a:rPr>
              <a:t>x</a:t>
            </a:r>
            <a:r>
              <a:rPr lang="en-US" sz="3600" b="1" dirty="0" smtClean="0"/>
              <a:t> = </a:t>
            </a:r>
            <a:r>
              <a:rPr lang="en-US" sz="3600" b="1" dirty="0" smtClean="0">
                <a:solidFill>
                  <a:srgbClr val="0070C0"/>
                </a:solidFill>
              </a:rPr>
              <a:t>x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3600" b="1" dirty="0" smtClean="0"/>
              <a:t> – </a:t>
            </a:r>
            <a:r>
              <a:rPr lang="en-US" sz="3600" b="1" dirty="0" smtClean="0">
                <a:solidFill>
                  <a:srgbClr val="0070C0"/>
                </a:solidFill>
              </a:rPr>
              <a:t>x</a:t>
            </a: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A</a:t>
            </a:r>
            <a:r>
              <a:rPr lang="en-US" sz="3600" b="1" dirty="0" smtClean="0"/>
              <a:t> </a:t>
            </a:r>
            <a:endParaRPr lang="el-GR" sz="3600" b="1" dirty="0" smtClean="0"/>
          </a:p>
          <a:p>
            <a:pPr algn="ctr"/>
            <a:endParaRPr lang="en-US" sz="2800" dirty="0" smtClean="0"/>
          </a:p>
          <a:p>
            <a:pPr algn="ctr"/>
            <a:r>
              <a:rPr lang="el-GR" sz="2800" dirty="0" smtClean="0"/>
              <a:t>Δηλ.   </a:t>
            </a:r>
            <a:r>
              <a:rPr lang="el-GR" sz="2800" dirty="0" smtClean="0">
                <a:solidFill>
                  <a:srgbClr val="00B050"/>
                </a:solidFill>
              </a:rPr>
              <a:t>Μετατόπιση</a:t>
            </a:r>
            <a:r>
              <a:rPr lang="el-GR" sz="2800" dirty="0" smtClean="0"/>
              <a:t> = </a:t>
            </a:r>
            <a:r>
              <a:rPr lang="el-GR" sz="2800" dirty="0" smtClean="0">
                <a:solidFill>
                  <a:srgbClr val="0070C0"/>
                </a:solidFill>
              </a:rPr>
              <a:t>Τελική Θέση </a:t>
            </a:r>
            <a:r>
              <a:rPr lang="el-GR" sz="2800" dirty="0" smtClean="0"/>
              <a:t>– </a:t>
            </a:r>
            <a:r>
              <a:rPr lang="el-GR" sz="2800" dirty="0" smtClean="0">
                <a:solidFill>
                  <a:srgbClr val="0070C0"/>
                </a:solidFill>
              </a:rPr>
              <a:t>Αρχική Θέση</a:t>
            </a:r>
            <a:endParaRPr lang="el-G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>
            <a:hlinkClick r:id="rId3" action="ppaction://hlinkfile"/>
          </p:cNvPr>
          <p:cNvSpPr/>
          <p:nvPr/>
        </p:nvSpPr>
        <p:spPr>
          <a:xfrm>
            <a:off x="3491880" y="2708920"/>
            <a:ext cx="1413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ΜΕΤΑΤΟΠΙΣΗ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79512" y="1700808"/>
          <a:ext cx="6096000" cy="393370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923607">
                <a:tc>
                  <a:txBody>
                    <a:bodyPr/>
                    <a:lstStyle/>
                    <a:p>
                      <a:r>
                        <a:rPr lang="el-GR" sz="1500" b="1" dirty="0"/>
                        <a:t>Σημείο αναφοράς και μετατόπιση</a:t>
                      </a:r>
                      <a:endParaRPr lang="el-GR" sz="1500" dirty="0"/>
                    </a:p>
                    <a:p>
                      <a:r>
                        <a:rPr lang="el-GR" sz="1500" dirty="0">
                          <a:solidFill>
                            <a:srgbClr val="008000"/>
                          </a:solidFill>
                        </a:rPr>
                        <a:t>►</a:t>
                      </a:r>
                      <a:r>
                        <a:rPr lang="el-GR" sz="1500" dirty="0"/>
                        <a:t> Χρησιμοποιώντας μια μετροταινία ή ένα χάρακα προσδιόρισε τη θέση x</a:t>
                      </a:r>
                      <a:r>
                        <a:rPr lang="el-GR" sz="1500" baseline="-25000" dirty="0"/>
                        <a:t>1</a:t>
                      </a:r>
                      <a:r>
                        <a:rPr lang="el-GR" sz="1500" dirty="0"/>
                        <a:t> της γόμας σε σχέση με: την άκρη Α του θρανίου σου και μετά σε σχέση με την άκρη Β.</a:t>
                      </a:r>
                    </a:p>
                    <a:p>
                      <a:r>
                        <a:rPr lang="el-GR" sz="1500" dirty="0">
                          <a:solidFill>
                            <a:srgbClr val="008000"/>
                          </a:solidFill>
                        </a:rPr>
                        <a:t>►</a:t>
                      </a:r>
                      <a:r>
                        <a:rPr lang="el-GR" sz="1500" dirty="0"/>
                        <a:t> Μετατόπισε τη γόμα και προσδιόρισε τη νέα της θέση x</a:t>
                      </a:r>
                      <a:r>
                        <a:rPr lang="el-GR" sz="1500" baseline="-25000" dirty="0"/>
                        <a:t>2</a:t>
                      </a:r>
                      <a:r>
                        <a:rPr lang="el-GR" sz="1500" dirty="0"/>
                        <a:t>, ως προς τα άκρα Α και Β.</a:t>
                      </a:r>
                    </a:p>
                    <a:p>
                      <a:r>
                        <a:rPr lang="el-GR" sz="1500" dirty="0">
                          <a:solidFill>
                            <a:srgbClr val="008000"/>
                          </a:solidFill>
                        </a:rPr>
                        <a:t>►</a:t>
                      </a:r>
                      <a:r>
                        <a:rPr lang="el-GR" sz="1500" dirty="0"/>
                        <a:t> Συμπλήρωσε:</a:t>
                      </a:r>
                      <a:br>
                        <a:rPr lang="el-GR" sz="1500" dirty="0"/>
                      </a:br>
                      <a:r>
                        <a:rPr lang="el-GR" sz="1500" dirty="0"/>
                        <a:t>Θέση της γόμας x</a:t>
                      </a:r>
                      <a:r>
                        <a:rPr lang="el-GR" sz="1500" baseline="-25000" dirty="0"/>
                        <a:t>1</a:t>
                      </a:r>
                      <a:r>
                        <a:rPr lang="el-GR" sz="1500" dirty="0"/>
                        <a:t>= ----cm, από το Α</a:t>
                      </a:r>
                      <a:br>
                        <a:rPr lang="el-GR" sz="1500" dirty="0"/>
                      </a:br>
                      <a:r>
                        <a:rPr lang="el-GR" sz="1500" dirty="0"/>
                        <a:t>Θέση της γόμας x</a:t>
                      </a:r>
                      <a:r>
                        <a:rPr lang="el-GR" sz="1500" baseline="-25000" dirty="0"/>
                        <a:t>2</a:t>
                      </a:r>
                      <a:r>
                        <a:rPr lang="el-GR" sz="1500" dirty="0"/>
                        <a:t>= ----cm, από το Α</a:t>
                      </a:r>
                    </a:p>
                    <a:p>
                      <a:r>
                        <a:rPr lang="el-GR" sz="1500" dirty="0">
                          <a:solidFill>
                            <a:srgbClr val="008000"/>
                          </a:solidFill>
                        </a:rPr>
                        <a:t>►</a:t>
                      </a:r>
                      <a:r>
                        <a:rPr lang="el-GR" sz="1500" dirty="0"/>
                        <a:t> Υπολόγισε τη μετατόπιση της γόμας με σημείο αναφοράς το Α:</a:t>
                      </a:r>
                      <a:br>
                        <a:rPr lang="el-GR" sz="1500" dirty="0"/>
                      </a:br>
                      <a:r>
                        <a:rPr lang="el-GR" sz="1500" dirty="0" err="1"/>
                        <a:t>Δx</a:t>
                      </a:r>
                      <a:r>
                        <a:rPr lang="el-GR" sz="1500" dirty="0"/>
                        <a:t>= .................cm</a:t>
                      </a:r>
                      <a:br>
                        <a:rPr lang="el-GR" sz="1500" dirty="0"/>
                      </a:br>
                      <a:r>
                        <a:rPr lang="el-GR" sz="1500" dirty="0"/>
                        <a:t>Θέση της γόμας x΄</a:t>
                      </a:r>
                      <a:r>
                        <a:rPr lang="el-GR" sz="1500" baseline="-25000" dirty="0"/>
                        <a:t>1</a:t>
                      </a:r>
                      <a:r>
                        <a:rPr lang="el-GR" sz="1500" dirty="0"/>
                        <a:t>= ----cm, από το Β</a:t>
                      </a:r>
                      <a:br>
                        <a:rPr lang="el-GR" sz="1500" dirty="0"/>
                      </a:br>
                      <a:r>
                        <a:rPr lang="el-GR" sz="1500" dirty="0"/>
                        <a:t>Θέση της γόμας x΄</a:t>
                      </a:r>
                      <a:r>
                        <a:rPr lang="el-GR" sz="1500" baseline="-25000" dirty="0"/>
                        <a:t>2</a:t>
                      </a:r>
                      <a:r>
                        <a:rPr lang="el-GR" sz="1500" dirty="0"/>
                        <a:t>= ----cm, από το Β</a:t>
                      </a:r>
                    </a:p>
                    <a:p>
                      <a:r>
                        <a:rPr lang="el-GR" sz="1500" dirty="0">
                          <a:solidFill>
                            <a:srgbClr val="008000"/>
                          </a:solidFill>
                        </a:rPr>
                        <a:t>►</a:t>
                      </a:r>
                      <a:r>
                        <a:rPr lang="el-GR" sz="1500" dirty="0"/>
                        <a:t> Υπολόγισε τη μετατόπιση της γόμας με σημείο αναφοράς το Β:</a:t>
                      </a:r>
                      <a:br>
                        <a:rPr lang="el-GR" sz="1500" dirty="0"/>
                      </a:br>
                      <a:r>
                        <a:rPr lang="el-GR" sz="1500" dirty="0" err="1"/>
                        <a:t>Δx΄</a:t>
                      </a:r>
                      <a:r>
                        <a:rPr lang="el-GR" sz="1500" dirty="0"/>
                        <a:t>= ............... cm</a:t>
                      </a:r>
                    </a:p>
                    <a:p>
                      <a:r>
                        <a:rPr lang="el-GR" sz="1500" dirty="0">
                          <a:solidFill>
                            <a:srgbClr val="008000"/>
                          </a:solidFill>
                        </a:rPr>
                        <a:t>►</a:t>
                      </a:r>
                      <a:r>
                        <a:rPr lang="el-GR" sz="1500" dirty="0"/>
                        <a:t> Να συγκρίνεις τη μετατόπιση που υπολόγισες με σημείο αναφοράς το Α και τη μετατόπιση με σημείο αναφοράς το Β. Τι συμπεραίνεις;</a:t>
                      </a:r>
                    </a:p>
                  </a:txBody>
                  <a:tcPr marL="23751" marR="23751" marT="23751" marB="23751" anchor="ctr">
                    <a:lnL w="19050" cap="flat" cmpd="sng" algn="ctr">
                      <a:solidFill>
                        <a:srgbClr val="199C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9C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9C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9C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6D3"/>
                    </a:solidFill>
                  </a:tcPr>
                </a:tc>
              </a:tr>
            </a:tbl>
          </a:graphicData>
        </a:graphic>
      </p:graphicFrame>
      <p:pic>
        <p:nvPicPr>
          <p:cNvPr id="114690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2232" y="1988842"/>
            <a:ext cx="2617946" cy="3078004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23528" y="764704"/>
            <a:ext cx="1668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Δραστηριότητα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400" dirty="0" smtClean="0"/>
              <a:t>Αν ένας άνθρωπος 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9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pPr marL="457200" indent="-457200">
              <a:buAutoNum type="arabicParenR"/>
            </a:pPr>
            <a:endParaRPr lang="el-GR" sz="2400" dirty="0"/>
          </a:p>
        </p:txBody>
      </p:sp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00108"/>
            <a:ext cx="500066" cy="942183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500166" y="192880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28992" y="85723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128586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8728" y="85723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64318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14678" y="2643182"/>
            <a:ext cx="78581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85984" y="24288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400" dirty="0" smtClean="0"/>
              <a:t>Αν ένας άνθρωπος 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9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pPr marL="457200" indent="-457200">
              <a:buAutoNum type="arabicParenR"/>
            </a:pPr>
            <a:endParaRPr lang="el-GR" sz="2400" dirty="0" smtClean="0"/>
          </a:p>
        </p:txBody>
      </p:sp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00108"/>
            <a:ext cx="500066" cy="942183"/>
          </a:xfrm>
          <a:prstGeom prst="rect">
            <a:avLst/>
          </a:prstGeom>
          <a:noFill/>
        </p:spPr>
      </p:pic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00108"/>
            <a:ext cx="500066" cy="942183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500166" y="192880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28992" y="85723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29322" y="78579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128586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8728" y="85723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64318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3071810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307181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85749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14678" y="2643182"/>
            <a:ext cx="78581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85984" y="24288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835696" y="2492896"/>
            <a:ext cx="51845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l-GR" sz="2400" b="1" u="sng" dirty="0" smtClean="0">
                <a:solidFill>
                  <a:srgbClr val="C00000"/>
                </a:solidFill>
              </a:rPr>
              <a:t>2.1  ΠΕΡΙΓΡΑΦΗ ΤΗΣ ΚΙΝΗΣΗΣ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400" dirty="0" smtClean="0"/>
              <a:t>Αν ένας άνθρωπος 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9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pPr marL="457200" indent="-457200">
              <a:buAutoNum type="arabicParenR"/>
            </a:pPr>
            <a:endParaRPr lang="el-GR" sz="2400" dirty="0" smtClean="0"/>
          </a:p>
        </p:txBody>
      </p:sp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00108"/>
            <a:ext cx="500066" cy="942183"/>
          </a:xfrm>
          <a:prstGeom prst="rect">
            <a:avLst/>
          </a:prstGeom>
          <a:noFill/>
        </p:spPr>
      </p:pic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00108"/>
            <a:ext cx="500066" cy="942183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500166" y="192880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28992" y="85723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29322" y="78579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128586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8728" y="85723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64318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3071810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307181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85749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14678" y="2643182"/>
            <a:ext cx="78581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85984" y="24288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929422" y="2000240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x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x</a:t>
            </a:r>
            <a:r>
              <a:rPr lang="el-GR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9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1) Αν ένας άνθρωπος 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9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endParaRPr lang="el-GR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l-GR" sz="2400" dirty="0" smtClean="0"/>
              <a:t>) Αν ένας άνθρωπος βρισκόταν στη θέση </a:t>
            </a:r>
            <a:r>
              <a:rPr lang="en-US" sz="2400" dirty="0" smtClean="0"/>
              <a:t>8</a:t>
            </a:r>
            <a:r>
              <a:rPr lang="el-GR" sz="2400" dirty="0" smtClean="0"/>
              <a:t>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</a:t>
            </a:r>
            <a:r>
              <a:rPr lang="en-US" sz="24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endParaRPr lang="el-GR" sz="2400" dirty="0"/>
          </a:p>
        </p:txBody>
      </p:sp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00108"/>
            <a:ext cx="500066" cy="942183"/>
          </a:xfrm>
          <a:prstGeom prst="rect">
            <a:avLst/>
          </a:prstGeom>
          <a:noFill/>
        </p:spPr>
      </p:pic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00108"/>
            <a:ext cx="500066" cy="942183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500166" y="192880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28992" y="85723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29322" y="78579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57884" y="2214554"/>
            <a:ext cx="642148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4000496" y="2214554"/>
            <a:ext cx="785818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86314" y="200024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128586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8728" y="85723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64318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3071810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307181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85749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14678" y="2643182"/>
            <a:ext cx="78581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85984" y="24288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929422" y="2000240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9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1) Αν ένας άνθρωπος 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9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endParaRPr lang="el-GR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l-GR" sz="2400" dirty="0" smtClean="0"/>
              <a:t>) Αν ένας άνθρωπος βρισκόταν στη θέση </a:t>
            </a:r>
            <a:r>
              <a:rPr lang="en-US" sz="2400" dirty="0" smtClean="0"/>
              <a:t>8</a:t>
            </a:r>
            <a:r>
              <a:rPr lang="el-GR" sz="2400" dirty="0" smtClean="0"/>
              <a:t> </a:t>
            </a:r>
            <a:r>
              <a:rPr lang="en-US" sz="2400" dirty="0" smtClean="0"/>
              <a:t>m </a:t>
            </a:r>
            <a:r>
              <a:rPr lang="el-GR" sz="2400" dirty="0" smtClean="0"/>
              <a:t>και πήγε στη θέση </a:t>
            </a:r>
            <a:r>
              <a:rPr lang="en-US" sz="24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 πόση ήταν η μετατόπισή του;</a:t>
            </a:r>
          </a:p>
          <a:p>
            <a:endParaRPr lang="el-GR" sz="2400" dirty="0"/>
          </a:p>
        </p:txBody>
      </p:sp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00108"/>
            <a:ext cx="500066" cy="942183"/>
          </a:xfrm>
          <a:prstGeom prst="rect">
            <a:avLst/>
          </a:prstGeom>
          <a:noFill/>
        </p:spPr>
      </p:pic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00108"/>
            <a:ext cx="500066" cy="942183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500166" y="192880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28992" y="85723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29322" y="78579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57884" y="2214554"/>
            <a:ext cx="642148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4000496" y="2214554"/>
            <a:ext cx="785818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86314" y="200024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1714480" y="128586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8728" y="857232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785918" y="264318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14678" y="3071810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85918" y="307181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85984" y="285749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14678" y="2643182"/>
            <a:ext cx="78581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85984" y="24288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929422" y="2000240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9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71736" y="4143380"/>
            <a:ext cx="500066" cy="942183"/>
          </a:xfrm>
          <a:prstGeom prst="rect">
            <a:avLst/>
          </a:prstGeom>
          <a:noFill/>
        </p:spPr>
      </p:pic>
      <p:pic>
        <p:nvPicPr>
          <p:cNvPr id="25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00694" y="4143380"/>
            <a:ext cx="571504" cy="942183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1071538" y="5072074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929322" y="400050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000364" y="400050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29256" y="5357826"/>
            <a:ext cx="642148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2857488" y="5357826"/>
            <a:ext cx="1500198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4357686" y="5143512"/>
            <a:ext cx="121444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 - 6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n 31"/>
          <p:cNvSpPr/>
          <p:nvPr/>
        </p:nvSpPr>
        <p:spPr>
          <a:xfrm>
            <a:off x="1285852" y="4429132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071538" y="3929066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1357290" y="5786454"/>
            <a:ext cx="214314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86050" y="6215082"/>
            <a:ext cx="328614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1357290" y="621508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857356" y="60007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428860" y="5786454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500166" y="557214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2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6643702" y="5143512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2 m – 8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- 6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3643306" y="4500570"/>
            <a:ext cx="1571636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4071934" y="4000504"/>
            <a:ext cx="121444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( - )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95736" y="24928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b="1" dirty="0" smtClean="0"/>
              <a:t>Πότε έγινε η κίνηση; </a:t>
            </a:r>
          </a:p>
          <a:p>
            <a:r>
              <a:rPr lang="el-GR" sz="2400" b="1" dirty="0" smtClean="0"/>
              <a:t>Πόση ήταν η διάρκειά της;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Χρόνος: </a:t>
            </a:r>
            <a:r>
              <a:rPr lang="el-GR" sz="2400" b="1" u="sng" dirty="0" smtClean="0">
                <a:solidFill>
                  <a:srgbClr val="0070C0"/>
                </a:solidFill>
              </a:rPr>
              <a:t>χρονική στιγμή </a:t>
            </a:r>
            <a:r>
              <a:rPr lang="en-US" sz="2400" b="1" u="sng" dirty="0" smtClean="0">
                <a:solidFill>
                  <a:srgbClr val="0070C0"/>
                </a:solidFill>
              </a:rPr>
              <a:t>t</a:t>
            </a:r>
            <a:r>
              <a:rPr lang="el-GR" sz="2400" b="1" u="sng" dirty="0" smtClean="0">
                <a:solidFill>
                  <a:srgbClr val="0070C0"/>
                </a:solidFill>
              </a:rPr>
              <a:t> </a:t>
            </a:r>
            <a:r>
              <a:rPr lang="el-GR" sz="2400" b="1" dirty="0" smtClean="0"/>
              <a:t>και </a:t>
            </a:r>
            <a:r>
              <a:rPr lang="el-GR" sz="2400" b="1" u="sng" dirty="0" smtClean="0">
                <a:solidFill>
                  <a:srgbClr val="00B050"/>
                </a:solidFill>
              </a:rPr>
              <a:t>χρονικό διάστημα Δ</a:t>
            </a:r>
            <a:r>
              <a:rPr lang="en-US" sz="2400" b="1" u="sng" dirty="0" smtClean="0">
                <a:solidFill>
                  <a:srgbClr val="00B050"/>
                </a:solidFill>
              </a:rPr>
              <a:t>t</a:t>
            </a:r>
            <a:endParaRPr lang="el-GR" sz="2400" b="1" u="sng" dirty="0" smtClean="0">
              <a:solidFill>
                <a:srgbClr val="00B05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Ότι ισχύει για τη </a:t>
            </a:r>
            <a:r>
              <a:rPr lang="el-GR" sz="2400" dirty="0" smtClean="0">
                <a:solidFill>
                  <a:srgbClr val="0070C0"/>
                </a:solidFill>
              </a:rPr>
              <a:t>θέση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l-GR" sz="2400" dirty="0" smtClean="0"/>
              <a:t> και τη </a:t>
            </a:r>
            <a:r>
              <a:rPr lang="el-GR" sz="2400" dirty="0" smtClean="0">
                <a:solidFill>
                  <a:srgbClr val="00B050"/>
                </a:solidFill>
              </a:rPr>
              <a:t>μετατόπιση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l-GR" sz="2400" dirty="0" smtClean="0"/>
              <a:t>, </a:t>
            </a:r>
          </a:p>
          <a:p>
            <a:pPr algn="ctr"/>
            <a:r>
              <a:rPr lang="el-GR" sz="2400" dirty="0" smtClean="0"/>
              <a:t>ισχύει και για τη </a:t>
            </a:r>
            <a:r>
              <a:rPr lang="el-GR" sz="2400" dirty="0" smtClean="0">
                <a:solidFill>
                  <a:srgbClr val="0070C0"/>
                </a:solidFill>
              </a:rPr>
              <a:t>χρονική στιγμή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00B050"/>
                </a:solidFill>
              </a:rPr>
              <a:t>χρονικό διάστημα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r>
              <a:rPr lang="el-G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Χρόνος: </a:t>
            </a:r>
            <a:r>
              <a:rPr lang="el-GR" sz="2400" b="1" dirty="0" smtClean="0">
                <a:solidFill>
                  <a:srgbClr val="0070C0"/>
                </a:solidFill>
              </a:rPr>
              <a:t>χρονική στιγμή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l-GR" sz="2400" b="1" dirty="0" smtClean="0"/>
              <a:t>και </a:t>
            </a:r>
            <a:r>
              <a:rPr lang="el-GR" sz="2400" b="1" dirty="0" smtClean="0">
                <a:solidFill>
                  <a:srgbClr val="00B050"/>
                </a:solidFill>
              </a:rPr>
              <a:t>χρονικό διάστημα Δ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l-GR" sz="2400" b="1" dirty="0" smtClean="0">
              <a:solidFill>
                <a:srgbClr val="00B05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Ότι ισχύει για τη </a:t>
            </a:r>
            <a:r>
              <a:rPr lang="el-GR" sz="2400" dirty="0" smtClean="0">
                <a:solidFill>
                  <a:srgbClr val="0070C0"/>
                </a:solidFill>
              </a:rPr>
              <a:t>θέση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l-GR" sz="2400" dirty="0" smtClean="0"/>
              <a:t> και τη </a:t>
            </a:r>
            <a:r>
              <a:rPr lang="el-GR" sz="2400" dirty="0" smtClean="0">
                <a:solidFill>
                  <a:srgbClr val="00B050"/>
                </a:solidFill>
              </a:rPr>
              <a:t>μετατόπιση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l-GR" sz="2400" dirty="0" smtClean="0"/>
              <a:t>, </a:t>
            </a:r>
          </a:p>
          <a:p>
            <a:pPr algn="ctr"/>
            <a:r>
              <a:rPr lang="el-GR" sz="2400" dirty="0" smtClean="0"/>
              <a:t>ισχύει και για τη </a:t>
            </a:r>
            <a:r>
              <a:rPr lang="el-GR" sz="2400" dirty="0" smtClean="0">
                <a:solidFill>
                  <a:srgbClr val="0070C0"/>
                </a:solidFill>
              </a:rPr>
              <a:t>χρονική στιγμή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00B050"/>
                </a:solidFill>
              </a:rPr>
              <a:t>χρονικό διάστημα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r>
              <a:rPr lang="el-GR" sz="2400" dirty="0" smtClean="0"/>
              <a:t>.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l-GR" sz="3200" b="1" dirty="0" smtClean="0"/>
          </a:p>
        </p:txBody>
      </p:sp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731046"/>
            <a:ext cx="642942" cy="1211378"/>
          </a:xfrm>
          <a:prstGeom prst="rect">
            <a:avLst/>
          </a:prstGeom>
          <a:noFill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143240" y="2143116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29322" y="1785926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215074" y="342900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214678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3428992" y="2428868"/>
            <a:ext cx="445513" cy="672988"/>
            <a:chOff x="3428992" y="2428868"/>
            <a:chExt cx="445513" cy="672988"/>
          </a:xfrm>
        </p:grpSpPr>
        <p:pic>
          <p:nvPicPr>
            <p:cNvPr id="3" name="Picture 19" descr="C:\Users\Kostas\Desktop\saintstickma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8992" y="2428868"/>
              <a:ext cx="357190" cy="672988"/>
            </a:xfrm>
            <a:prstGeom prst="rect">
              <a:avLst/>
            </a:prstGeom>
            <a:noFill/>
          </p:spPr>
        </p:pic>
        <p:pic>
          <p:nvPicPr>
            <p:cNvPr id="19" name="Picture 4" descr="C:\Users\Kostas\Desktop\121151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3306" y="2643182"/>
              <a:ext cx="231199" cy="302761"/>
            </a:xfrm>
            <a:prstGeom prst="rect">
              <a:avLst/>
            </a:prstGeom>
            <a:noFill/>
          </p:spPr>
        </p:pic>
      </p:grpSp>
      <p:pic>
        <p:nvPicPr>
          <p:cNvPr id="20" name="Picture 4" descr="C:\Users\Kostas\Desktop\12115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143116"/>
            <a:ext cx="357190" cy="467749"/>
          </a:xfrm>
          <a:prstGeom prst="rect">
            <a:avLst/>
          </a:prstGeom>
          <a:noFill/>
        </p:spPr>
      </p:pic>
      <p:grpSp>
        <p:nvGrpSpPr>
          <p:cNvPr id="9" name="Group 16"/>
          <p:cNvGrpSpPr/>
          <p:nvPr/>
        </p:nvGrpSpPr>
        <p:grpSpPr>
          <a:xfrm>
            <a:off x="3428992" y="2428868"/>
            <a:ext cx="445513" cy="672988"/>
            <a:chOff x="3428992" y="2428868"/>
            <a:chExt cx="445513" cy="672988"/>
          </a:xfrm>
        </p:grpSpPr>
        <p:pic>
          <p:nvPicPr>
            <p:cNvPr id="21" name="Picture 19" descr="C:\Users\Kostas\Desktop\saintstickma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8992" y="2428868"/>
              <a:ext cx="357190" cy="672988"/>
            </a:xfrm>
            <a:prstGeom prst="rect">
              <a:avLst/>
            </a:prstGeom>
            <a:noFill/>
          </p:spPr>
        </p:pic>
        <p:pic>
          <p:nvPicPr>
            <p:cNvPr id="22" name="Picture 4" descr="C:\Users\Kostas\Desktop\121151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3306" y="2643182"/>
              <a:ext cx="231199" cy="302761"/>
            </a:xfrm>
            <a:prstGeom prst="rect">
              <a:avLst/>
            </a:prstGeom>
            <a:noFill/>
          </p:spPr>
        </p:pic>
      </p:grpSp>
      <p:cxnSp>
        <p:nvCxnSpPr>
          <p:cNvPr id="5" name="Straight Connector 4"/>
          <p:cNvCxnSpPr/>
          <p:nvPr/>
        </p:nvCxnSpPr>
        <p:spPr>
          <a:xfrm flipV="1">
            <a:off x="1428728" y="2857496"/>
            <a:ext cx="6072230" cy="35719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2.96022E-7 L 0.31493 -0.04186 " pathEditMode="relative" ptsTypes="AA">
                                      <p:cBhvr>
                                        <p:cTn id="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Χρόνος: </a:t>
            </a:r>
            <a:r>
              <a:rPr lang="el-GR" sz="2400" b="1" dirty="0" smtClean="0">
                <a:solidFill>
                  <a:srgbClr val="0070C0"/>
                </a:solidFill>
              </a:rPr>
              <a:t>χρονική στιγμή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l-GR" sz="2400" b="1" dirty="0" smtClean="0"/>
              <a:t>και </a:t>
            </a:r>
            <a:r>
              <a:rPr lang="el-GR" sz="2400" b="1" dirty="0" smtClean="0">
                <a:solidFill>
                  <a:srgbClr val="00B050"/>
                </a:solidFill>
              </a:rPr>
              <a:t>χρονικό διάστημα Δ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l-GR" sz="2400" b="1" dirty="0" smtClean="0">
              <a:solidFill>
                <a:srgbClr val="00B05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Ότι ισχύει για τη </a:t>
            </a:r>
            <a:r>
              <a:rPr lang="el-GR" sz="2400" dirty="0" smtClean="0">
                <a:solidFill>
                  <a:srgbClr val="0070C0"/>
                </a:solidFill>
              </a:rPr>
              <a:t>θέση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l-GR" sz="2400" dirty="0" smtClean="0"/>
              <a:t> και τη </a:t>
            </a:r>
            <a:r>
              <a:rPr lang="el-GR" sz="2400" dirty="0" smtClean="0">
                <a:solidFill>
                  <a:srgbClr val="00B050"/>
                </a:solidFill>
              </a:rPr>
              <a:t>μετατόπιση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r>
              <a:rPr lang="el-GR" sz="2400" dirty="0" smtClean="0"/>
              <a:t>, </a:t>
            </a:r>
          </a:p>
          <a:p>
            <a:pPr algn="ctr"/>
            <a:r>
              <a:rPr lang="el-GR" sz="2400" dirty="0" smtClean="0"/>
              <a:t>ισχύει και για τη </a:t>
            </a:r>
            <a:r>
              <a:rPr lang="el-GR" sz="2400" dirty="0" smtClean="0">
                <a:solidFill>
                  <a:srgbClr val="0070C0"/>
                </a:solidFill>
              </a:rPr>
              <a:t>χρονική στιγμή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00B050"/>
                </a:solidFill>
              </a:rPr>
              <a:t>χρονικό διάστημα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r>
              <a:rPr lang="el-GR" sz="2400" dirty="0" smtClean="0"/>
              <a:t>.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l-GR" sz="2400" dirty="0" smtClean="0"/>
              <a:t>Οι χρονικές στιγμές </a:t>
            </a:r>
            <a:r>
              <a:rPr lang="en-US" sz="2400" dirty="0" err="1" smtClean="0">
                <a:solidFill>
                  <a:srgbClr val="0070C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dirty="0" err="1" smtClean="0">
                <a:solidFill>
                  <a:srgbClr val="0070C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T</a:t>
            </a:r>
            <a:r>
              <a:rPr lang="en-US" sz="2400" dirty="0" smtClean="0"/>
              <a:t> </a:t>
            </a:r>
            <a:r>
              <a:rPr lang="el-GR" sz="2400" dirty="0" smtClean="0"/>
              <a:t>περιγράφουν </a:t>
            </a:r>
            <a:r>
              <a:rPr lang="el-GR" sz="2400" dirty="0" smtClean="0">
                <a:solidFill>
                  <a:srgbClr val="0070C0"/>
                </a:solidFill>
              </a:rPr>
              <a:t>τι έδειχνε το χρονόμετρο </a:t>
            </a:r>
            <a:r>
              <a:rPr lang="el-GR" sz="2400" dirty="0" smtClean="0"/>
              <a:t>όταν ο άνθρωπος το κοίταξε.</a:t>
            </a:r>
          </a:p>
          <a:p>
            <a:pPr algn="ctr"/>
            <a:r>
              <a:rPr lang="el-GR" sz="2400" dirty="0" smtClean="0"/>
              <a:t>Το διάστημα</a:t>
            </a:r>
            <a:r>
              <a:rPr lang="el-GR" sz="2400" dirty="0" smtClean="0">
                <a:solidFill>
                  <a:srgbClr val="00B050"/>
                </a:solidFill>
              </a:rPr>
              <a:t> Δ</a:t>
            </a:r>
            <a:r>
              <a:rPr lang="en-US" sz="2400" dirty="0" smtClean="0">
                <a:solidFill>
                  <a:srgbClr val="00B050"/>
                </a:solidFill>
              </a:rPr>
              <a:t>t</a:t>
            </a:r>
            <a:r>
              <a:rPr lang="en-US" sz="2400" dirty="0" smtClean="0"/>
              <a:t> </a:t>
            </a:r>
            <a:r>
              <a:rPr lang="el-GR" sz="2400" dirty="0" smtClean="0"/>
              <a:t>περιγράφει το </a:t>
            </a:r>
            <a:r>
              <a:rPr lang="el-GR" sz="2400" dirty="0" smtClean="0">
                <a:solidFill>
                  <a:srgbClr val="00B050"/>
                </a:solidFill>
              </a:rPr>
              <a:t>χρονικό διάστημα </a:t>
            </a:r>
            <a:r>
              <a:rPr lang="el-GR" sz="2400" dirty="0" smtClean="0"/>
              <a:t>που πέρασε</a:t>
            </a:r>
          </a:p>
        </p:txBody>
      </p:sp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428868"/>
            <a:ext cx="357190" cy="672988"/>
          </a:xfrm>
          <a:prstGeom prst="rect">
            <a:avLst/>
          </a:prstGeom>
          <a:noFill/>
        </p:spPr>
      </p:pic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731046"/>
            <a:ext cx="642942" cy="1211378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 flipV="1">
            <a:off x="1428728" y="2857496"/>
            <a:ext cx="6072230" cy="35719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143240" y="2143116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29322" y="1785926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500562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t= 4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215074" y="342900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214678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4" descr="C:\Users\Kostas\Desktop\12115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643182"/>
            <a:ext cx="231199" cy="302761"/>
          </a:xfrm>
          <a:prstGeom prst="rect">
            <a:avLst/>
          </a:prstGeom>
          <a:noFill/>
        </p:spPr>
      </p:pic>
      <p:pic>
        <p:nvPicPr>
          <p:cNvPr id="20" name="Picture 4" descr="C:\Users\Kostas\Desktop\12115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143116"/>
            <a:ext cx="357190" cy="467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</a:p>
          <a:p>
            <a:r>
              <a:rPr lang="el-GR" sz="2400" dirty="0" smtClean="0"/>
              <a:t>Αν ένας άνθρωπος τη χρονική στιγμή 2 </a:t>
            </a:r>
            <a:r>
              <a:rPr lang="en-US" sz="2400" dirty="0" smtClean="0"/>
              <a:t>s </a:t>
            </a:r>
            <a:r>
              <a:rPr lang="el-GR" sz="2400" dirty="0" smtClean="0"/>
              <a:t>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</a:t>
            </a:r>
            <a:endParaRPr lang="el-GR" sz="2400" u="sng" dirty="0" smtClean="0"/>
          </a:p>
          <a:p>
            <a:r>
              <a:rPr lang="el-GR" sz="2400" dirty="0" smtClean="0"/>
              <a:t>τη χρονική στιγμή 9 </a:t>
            </a:r>
            <a:r>
              <a:rPr lang="en-US" sz="2400" dirty="0" smtClean="0"/>
              <a:t>s</a:t>
            </a:r>
            <a:r>
              <a:rPr lang="el-GR" sz="2400" dirty="0" smtClean="0"/>
              <a:t> βρισκόταν στη θέση 12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, πόση ήταν η μετατόπισή του και πόσο χρόνο χρειάστηκε για να μετακινηθεί;</a:t>
            </a:r>
          </a:p>
        </p:txBody>
      </p:sp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071677"/>
            <a:ext cx="500066" cy="942183"/>
          </a:xfrm>
          <a:prstGeom prst="rect">
            <a:avLst/>
          </a:prstGeom>
          <a:noFill/>
        </p:spPr>
      </p:pic>
      <p:pic>
        <p:nvPicPr>
          <p:cNvPr id="5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71678"/>
            <a:ext cx="500066" cy="94218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71604" y="300037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14678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00760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0694" y="3286124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714744" y="3286124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0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1785918" y="235743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71604" y="1857364"/>
            <a:ext cx="8572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1857356" y="371475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00430" y="4143380"/>
            <a:ext cx="3071834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857356" y="414338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357422" y="3929066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86116" y="3714752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57422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929422" y="3214686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12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</a:p>
          <a:p>
            <a:r>
              <a:rPr lang="el-GR" sz="2400" dirty="0" smtClean="0"/>
              <a:t>Αν ένας άνθρωπος τη χρονική στιγμή 2 </a:t>
            </a:r>
            <a:r>
              <a:rPr lang="en-US" sz="2400" dirty="0" smtClean="0"/>
              <a:t>s </a:t>
            </a:r>
            <a:r>
              <a:rPr lang="el-GR" sz="2400" dirty="0" smtClean="0"/>
              <a:t>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</a:t>
            </a:r>
            <a:endParaRPr lang="el-GR" sz="2400" u="sng" dirty="0" smtClean="0"/>
          </a:p>
          <a:p>
            <a:r>
              <a:rPr lang="el-GR" sz="2400" dirty="0" smtClean="0"/>
              <a:t>τη χρονική στιγμή 9 </a:t>
            </a:r>
            <a:r>
              <a:rPr lang="en-US" sz="2400" dirty="0" smtClean="0"/>
              <a:t>s</a:t>
            </a:r>
            <a:r>
              <a:rPr lang="el-GR" sz="2400" dirty="0" smtClean="0"/>
              <a:t> βρισκόταν στη θέση 12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, πόση ήταν η μετατόπισή του και πόσο χρόνο χρειάστηκε για να μετακινηθεί;</a:t>
            </a:r>
          </a:p>
        </p:txBody>
      </p:sp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071677"/>
            <a:ext cx="500066" cy="942183"/>
          </a:xfrm>
          <a:prstGeom prst="rect">
            <a:avLst/>
          </a:prstGeom>
          <a:noFill/>
        </p:spPr>
      </p:pic>
      <p:pic>
        <p:nvPicPr>
          <p:cNvPr id="5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71678"/>
            <a:ext cx="500066" cy="94218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71604" y="300037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14678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00760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0694" y="3286124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714744" y="3286124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0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1785918" y="235743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71604" y="1857364"/>
            <a:ext cx="8572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1857356" y="371475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00430" y="4143380"/>
            <a:ext cx="3071834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857356" y="414338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357422" y="3929066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86116" y="3714752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57422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929422" y="3214686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12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928662" y="4572008"/>
            <a:ext cx="70723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</a:p>
          <a:p>
            <a:r>
              <a:rPr lang="el-GR" sz="2400" dirty="0" smtClean="0"/>
              <a:t>Αν ένας άνθρωπος τη χρονική στιγμή 2 </a:t>
            </a:r>
            <a:r>
              <a:rPr lang="en-US" sz="2400" dirty="0" smtClean="0"/>
              <a:t>s </a:t>
            </a:r>
            <a:r>
              <a:rPr lang="el-GR" sz="2400" dirty="0" smtClean="0"/>
              <a:t>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</a:t>
            </a:r>
            <a:endParaRPr lang="el-GR" sz="2400" u="sng" dirty="0" smtClean="0"/>
          </a:p>
          <a:p>
            <a:r>
              <a:rPr lang="el-GR" sz="2400" dirty="0" smtClean="0"/>
              <a:t>τη χρονική στιγμή 9 </a:t>
            </a:r>
            <a:r>
              <a:rPr lang="en-US" sz="2400" dirty="0" smtClean="0"/>
              <a:t>s</a:t>
            </a:r>
            <a:r>
              <a:rPr lang="el-GR" sz="2400" dirty="0" smtClean="0"/>
              <a:t> βρισκόταν στη θέση 12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, πόση ήταν η μετατόπισή του και πόσο χρόνο χρειάστηκε για να μετακινηθεί;</a:t>
            </a:r>
          </a:p>
        </p:txBody>
      </p:sp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071677"/>
            <a:ext cx="500066" cy="942183"/>
          </a:xfrm>
          <a:prstGeom prst="rect">
            <a:avLst/>
          </a:prstGeom>
          <a:noFill/>
        </p:spPr>
      </p:pic>
      <p:pic>
        <p:nvPicPr>
          <p:cNvPr id="5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71678"/>
            <a:ext cx="500066" cy="94218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71604" y="300037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14678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00760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0694" y="3286124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714744" y="3286124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0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1785918" y="235743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71604" y="1857364"/>
            <a:ext cx="92869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1857356" y="371475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00430" y="4143380"/>
            <a:ext cx="3071834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857356" y="414338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357422" y="3929066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86116" y="3714752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57422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286116" y="471488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143636" y="471488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9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929422" y="3214686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12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928662" y="4572008"/>
            <a:ext cx="70723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23622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FF00"/>
                </a:solidFill>
                <a:latin typeface="Comic Sans MS" pitchFamily="66" charset="0"/>
              </a:rPr>
              <a:t>Σύμφωνα με τη Φυσική </a:t>
            </a:r>
            <a:br>
              <a:rPr lang="el-GR" smtClean="0">
                <a:solidFill>
                  <a:srgbClr val="00FF00"/>
                </a:solidFill>
                <a:latin typeface="Comic Sans MS" pitchFamily="66" charset="0"/>
              </a:rPr>
            </a:br>
            <a:r>
              <a:rPr lang="el-GR" smtClean="0">
                <a:solidFill>
                  <a:srgbClr val="00FF00"/>
                </a:solidFill>
                <a:latin typeface="Comic Sans MS" pitchFamily="66" charset="0"/>
              </a:rPr>
              <a:t>ένα φαινόμενο με ιδιαίτερο ενδιαφέρον είναι</a:t>
            </a:r>
            <a:endParaRPr lang="el-GR" smtClean="0"/>
          </a:p>
        </p:txBody>
      </p:sp>
      <p:pic>
        <p:nvPicPr>
          <p:cNvPr id="3075" name="Picture 3" descr="alligator_wal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5013325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870450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0825" y="2781300"/>
            <a:ext cx="85074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700" smtClean="0">
                <a:solidFill>
                  <a:srgbClr val="66FFFF"/>
                </a:solidFill>
              </a:rPr>
              <a:t>η ΚΙΝΗΣΗ</a:t>
            </a:r>
            <a:r>
              <a:rPr lang="el-GR" sz="11700" smtClean="0">
                <a:solidFill>
                  <a:srgbClr val="1F497D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</a:p>
          <a:p>
            <a:r>
              <a:rPr lang="el-GR" sz="2400" dirty="0" smtClean="0"/>
              <a:t>Αν ένας άνθρωπος τη χρονική στιγμή 2 </a:t>
            </a:r>
            <a:r>
              <a:rPr lang="en-US" sz="2400" dirty="0" smtClean="0"/>
              <a:t>s </a:t>
            </a:r>
            <a:r>
              <a:rPr lang="el-GR" sz="2400" dirty="0" smtClean="0"/>
              <a:t>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</a:t>
            </a:r>
            <a:endParaRPr lang="el-GR" sz="2400" u="sng" dirty="0" smtClean="0"/>
          </a:p>
          <a:p>
            <a:r>
              <a:rPr lang="el-GR" sz="2400" dirty="0" smtClean="0"/>
              <a:t>τη χρονική στιγμή 9 </a:t>
            </a:r>
            <a:r>
              <a:rPr lang="en-US" sz="2400" dirty="0" smtClean="0"/>
              <a:t>s</a:t>
            </a:r>
            <a:r>
              <a:rPr lang="el-GR" sz="2400" dirty="0" smtClean="0"/>
              <a:t> βρισκόταν στη θέση 12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, πόση ήταν η μετατόπισή του και πόσο χρόνο χρειάστηκε για να μετακινηθεί;</a:t>
            </a:r>
          </a:p>
        </p:txBody>
      </p:sp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071677"/>
            <a:ext cx="500066" cy="942183"/>
          </a:xfrm>
          <a:prstGeom prst="rect">
            <a:avLst/>
          </a:prstGeom>
          <a:noFill/>
        </p:spPr>
      </p:pic>
      <p:pic>
        <p:nvPicPr>
          <p:cNvPr id="5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71678"/>
            <a:ext cx="500066" cy="94218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71604" y="300037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14678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00760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0694" y="3286124"/>
            <a:ext cx="107077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714744" y="3286124"/>
            <a:ext cx="857256" cy="0"/>
          </a:xfrm>
          <a:prstGeom prst="straightConnector1">
            <a:avLst/>
          </a:prstGeom>
          <a:ln w="22225">
            <a:solidFill>
              <a:srgbClr val="00B050"/>
            </a:solidFill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0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1785918" y="235743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71604" y="1857364"/>
            <a:ext cx="92869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1857356" y="3714752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00430" y="4143380"/>
            <a:ext cx="3071834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857356" y="414338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357422" y="3929066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86116" y="3714752"/>
            <a:ext cx="428628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57422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286116" y="471488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143636" y="4714884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9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929422" y="3214686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12 m – 4 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571472" y="5072074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en-US" sz="2000" baseline="-25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Δ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t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= 9 s – 2 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t= 7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928662" y="4572008"/>
            <a:ext cx="70723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1907704" y="6165304"/>
            <a:ext cx="5731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Ποιο είναι το σημείο αναφοράς του χρόνου;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</a:p>
          <a:p>
            <a:r>
              <a:rPr lang="el-GR" sz="2400" dirty="0" smtClean="0"/>
              <a:t>Αν ένας άνθρωπος τη χρονική στιγμή 2 </a:t>
            </a:r>
            <a:r>
              <a:rPr lang="en-US" sz="2400" dirty="0" smtClean="0"/>
              <a:t>s </a:t>
            </a:r>
            <a:r>
              <a:rPr lang="el-GR" sz="2400" dirty="0" smtClean="0"/>
              <a:t>βρισκόταν στη θέση 4 </a:t>
            </a:r>
            <a:r>
              <a:rPr lang="en-US" sz="2400" dirty="0" smtClean="0"/>
              <a:t>m </a:t>
            </a:r>
            <a:r>
              <a:rPr lang="el-GR" sz="2400" dirty="0" smtClean="0"/>
              <a:t>και</a:t>
            </a:r>
            <a:endParaRPr lang="el-GR" sz="2400" u="sng" dirty="0" smtClean="0"/>
          </a:p>
          <a:p>
            <a:r>
              <a:rPr lang="el-GR" sz="2400" dirty="0" smtClean="0"/>
              <a:t>τη χρονική στιγμή 9 </a:t>
            </a:r>
            <a:r>
              <a:rPr lang="en-US" sz="2400" dirty="0" smtClean="0"/>
              <a:t>s</a:t>
            </a:r>
            <a:r>
              <a:rPr lang="el-GR" sz="2400" dirty="0" smtClean="0"/>
              <a:t> βρισκόταν στη θέση 12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m</a:t>
            </a:r>
            <a:r>
              <a:rPr lang="el-GR" sz="2400" dirty="0" smtClean="0"/>
              <a:t>, πόση ήταν η μετατόπισή του και πόσο χρόνο χρειάστηκε για να μετακινηθεί;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l-GR" sz="2400" dirty="0" smtClean="0"/>
          </a:p>
        </p:txBody>
      </p:sp>
      <p:pic>
        <p:nvPicPr>
          <p:cNvPr id="4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071677"/>
            <a:ext cx="500066" cy="942183"/>
          </a:xfrm>
          <a:prstGeom prst="rect">
            <a:avLst/>
          </a:prstGeom>
          <a:noFill/>
        </p:spPr>
      </p:pic>
      <p:pic>
        <p:nvPicPr>
          <p:cNvPr id="5" name="Picture 19" descr="C:\Users\Kostas\Desktop\saintstic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71678"/>
            <a:ext cx="500066" cy="94218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71604" y="3000372"/>
            <a:ext cx="592935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14678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00760" y="18573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00562" y="178592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x= 8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1785918" y="2357430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71604" y="1857364"/>
            <a:ext cx="8572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072198" y="3071810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286116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286116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072198" y="350043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l-GR" sz="20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= 9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500562" y="214311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t= 7 s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500166" y="3071810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x= 0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t="8325"/>
          <a:stretch>
            <a:fillRect/>
          </a:stretch>
        </p:blipFill>
        <p:spPr bwMode="auto">
          <a:xfrm>
            <a:off x="251520" y="476672"/>
            <a:ext cx="8574405" cy="554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Διανυσματικά Μεγέθη</a:t>
            </a:r>
          </a:p>
          <a:p>
            <a:r>
              <a:rPr lang="el-GR" sz="2400" dirty="0" smtClean="0"/>
              <a:t>Υπάρχουν </a:t>
            </a:r>
            <a:r>
              <a:rPr lang="el-GR" sz="2400" dirty="0"/>
              <a:t>μεγέθη τα οποία δεν μπορούν να περιγραφούν απλά από ένα </a:t>
            </a:r>
            <a:r>
              <a:rPr lang="el-GR" sz="2400" dirty="0" smtClean="0"/>
              <a:t>νο</a:t>
            </a:r>
            <a:r>
              <a:rPr lang="el-GR" sz="2400" dirty="0" smtClean="0"/>
              <a:t>ύ</a:t>
            </a:r>
            <a:r>
              <a:rPr lang="el-GR" sz="2400" dirty="0" smtClean="0"/>
              <a:t>μερο</a:t>
            </a:r>
            <a:r>
              <a:rPr lang="el-GR" sz="2400" dirty="0" smtClean="0"/>
              <a:t>. </a:t>
            </a:r>
            <a:r>
              <a:rPr lang="el-GR" sz="2400" dirty="0"/>
              <a:t>Χρειάζεται να προσδιορίσουμε και τη διεύθυνση και τη φορά, δηλαδή το </a:t>
            </a:r>
            <a:r>
              <a:rPr lang="el-GR" sz="2400" b="1" dirty="0"/>
              <a:t>«προς τα πού»</a:t>
            </a:r>
            <a:r>
              <a:rPr lang="el-GR" sz="2400" dirty="0"/>
              <a:t>.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Αυτά τα μεγέθη που χρειάζονται ένα </a:t>
            </a:r>
            <a:r>
              <a:rPr lang="el-GR" sz="2400" b="1" dirty="0" smtClean="0"/>
              <a:t>«προς τα που» </a:t>
            </a:r>
            <a:r>
              <a:rPr lang="el-GR" sz="2400" dirty="0" smtClean="0"/>
              <a:t>είναι η </a:t>
            </a:r>
            <a:r>
              <a:rPr lang="el-GR" sz="2400" dirty="0" smtClean="0">
                <a:solidFill>
                  <a:srgbClr val="FF0000"/>
                </a:solidFill>
              </a:rPr>
              <a:t>θέση - μετατόπιση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και λέγονται </a:t>
            </a:r>
            <a:r>
              <a:rPr lang="el-GR" sz="2400" b="1" dirty="0" smtClean="0"/>
              <a:t>διανυσματικά</a:t>
            </a:r>
            <a:r>
              <a:rPr lang="el-GR" sz="2400" dirty="0" smtClean="0"/>
              <a:t>. </a:t>
            </a:r>
          </a:p>
          <a:p>
            <a:r>
              <a:rPr lang="el-GR" sz="2400" dirty="0"/>
              <a:t> </a:t>
            </a:r>
          </a:p>
          <a:p>
            <a:r>
              <a:rPr lang="el-GR" sz="2400" dirty="0"/>
              <a:t>Αντίθετα, μεγέθη που δεν χρειάζονται το «προς τα που» λέγονται </a:t>
            </a:r>
            <a:r>
              <a:rPr lang="el-GR" sz="2400" b="1" dirty="0"/>
              <a:t>μονόμετρα</a:t>
            </a:r>
            <a:r>
              <a:rPr lang="el-GR" sz="2400" dirty="0"/>
              <a:t>.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Μονόμετρα μεγέθη είναι η </a:t>
            </a:r>
            <a:r>
              <a:rPr lang="el-GR" sz="2400" b="1" dirty="0" smtClean="0">
                <a:solidFill>
                  <a:srgbClr val="00B050"/>
                </a:solidFill>
              </a:rPr>
              <a:t>μάζα</a:t>
            </a:r>
            <a:r>
              <a:rPr lang="el-GR" sz="2400" dirty="0" smtClean="0"/>
              <a:t>, ο </a:t>
            </a:r>
            <a:r>
              <a:rPr lang="el-GR" sz="2400" b="1" dirty="0" smtClean="0">
                <a:solidFill>
                  <a:schemeClr val="accent2"/>
                </a:solidFill>
              </a:rPr>
              <a:t>χρόνος</a:t>
            </a:r>
            <a:r>
              <a:rPr lang="el-GR" sz="2400" dirty="0" smtClean="0"/>
              <a:t> και η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πυκνότητα</a:t>
            </a:r>
            <a:r>
              <a:rPr lang="el-GR" sz="2400" dirty="0" smtClean="0"/>
              <a:t>.</a:t>
            </a:r>
          </a:p>
          <a:p>
            <a:pPr algn="ctr"/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Διανυσματικά Μεγέθη</a:t>
            </a:r>
          </a:p>
          <a:p>
            <a:r>
              <a:rPr lang="el-GR" sz="2400" b="1" dirty="0" smtClean="0"/>
              <a:t>Όλα </a:t>
            </a:r>
            <a:r>
              <a:rPr lang="el-GR" sz="2400" b="1" dirty="0"/>
              <a:t>τα διανυσματικά μεγέθη μπορούν να αναπαρασταθούν από ένα βέλος.</a:t>
            </a:r>
            <a:r>
              <a:rPr lang="el-GR" sz="2400" dirty="0"/>
              <a:t>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Η </a:t>
            </a:r>
            <a:r>
              <a:rPr lang="el-GR" sz="2400" dirty="0"/>
              <a:t>κατεύθυνση του βέλους δείχνει την κατεύθυνση του μεγέθους και το μήκος του βέλους είναι ανάλογο του μέτρου του.</a:t>
            </a:r>
            <a:endParaRPr lang="el-GR" sz="2400" dirty="0" smtClean="0"/>
          </a:p>
          <a:p>
            <a:pPr algn="ctr"/>
            <a:endParaRPr lang="el-GR" sz="22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3174" y="3500438"/>
            <a:ext cx="2357454" cy="785818"/>
          </a:xfrm>
          <a:prstGeom prst="straightConnector1">
            <a:avLst/>
          </a:prstGeom>
          <a:ln w="50800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857224" y="332656"/>
            <a:ext cx="7429552" cy="6336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noProof="0" dirty="0" smtClean="0">
                <a:solidFill>
                  <a:srgbClr val="C00000"/>
                </a:solidFill>
              </a:rPr>
              <a:t>Τι μάθαμε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sng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Ποιά μεγέθη είναι σημαντικά στη μελέτη των κινήσεων;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Ποιά </a:t>
            </a:r>
            <a:r>
              <a:rPr lang="en-US" sz="2400" dirty="0" smtClean="0"/>
              <a:t> </a:t>
            </a:r>
            <a:r>
              <a:rPr lang="el-GR" sz="2400" dirty="0" smtClean="0"/>
              <a:t>η διαφορά μετατόπισης και θέσης;</a:t>
            </a:r>
            <a:endParaRPr lang="el-GR" sz="2400" dirty="0"/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Τί είναι το σημείο αναφοράς;</a:t>
            </a:r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Ποιά η διαφορά χρονικού διαστήματος και χρονικής στιγμής;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defRPr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39552" y="476672"/>
          <a:ext cx="6096000" cy="44391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03237"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rgbClr val="FFFFFF"/>
                          </a:solidFill>
                        </a:rPr>
                        <a:t>Ερωτήσεις</a:t>
                      </a:r>
                    </a:p>
                  </a:txBody>
                  <a:tcPr marL="39077" marR="39077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5C18"/>
                    </a:solidFill>
                  </a:tcPr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539552" y="1443841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1 (σελ. 38)</a:t>
            </a:r>
          </a:p>
          <a:p>
            <a:r>
              <a:rPr lang="el-GR" dirty="0" smtClean="0"/>
              <a:t>Συμπλήρωσε τις λέξεις που λείπουν από το παρακάτω κείμενο έτσι ώστε οι προτάσεις που προκύπτουν να είναι επιστημονικά ορθές:</a:t>
            </a:r>
          </a:p>
          <a:p>
            <a:endParaRPr lang="el-GR" dirty="0" smtClean="0"/>
          </a:p>
          <a:p>
            <a:r>
              <a:rPr lang="el-GR" dirty="0" smtClean="0"/>
              <a:t>Η θέση ενός σώματος καθορίζεται σε σχέση με ένα …………………… ……………………</a:t>
            </a:r>
          </a:p>
          <a:p>
            <a:r>
              <a:rPr lang="el-GR" dirty="0" smtClean="0"/>
              <a:t>Φυσικά μεγέθη τα οποία προσδιορίζονται μόνο από έναν αριθμό ονομάζονται ……………………</a:t>
            </a:r>
          </a:p>
          <a:p>
            <a:r>
              <a:rPr lang="el-GR" dirty="0" smtClean="0"/>
              <a:t>Αντίθετα, τα μεγέθη (όπως η θέση) που ο προσδιορισμός τους εκτός από το ……………………, απαιτεί και την (κατεύθυνση) ονομάζονται …………………… συμβολίζονται με ένα …………………… και συμφωνούμε το μήκος του να είναι …………………… με το …………………… του μεγέθους.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19980"/>
          <a:stretch>
            <a:fillRect/>
          </a:stretch>
        </p:blipFill>
        <p:spPr bwMode="auto">
          <a:xfrm>
            <a:off x="251520" y="836712"/>
            <a:ext cx="8574405" cy="484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43608" y="2420888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Η περιγραφή της κίνησης μπορεί να γίνει με λόγια αλλά στην Φυσική χρησιμοποιούμε μαθηματικά ώστε η περιγραφή να είναι ακριβέστερη.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27784" y="2636912"/>
            <a:ext cx="347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Που βρίσκεται ένα σώμα;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00042"/>
            <a:ext cx="500066" cy="942183"/>
          </a:xfrm>
          <a:prstGeom prst="rect">
            <a:avLst/>
          </a:prstGeom>
          <a:noFill/>
        </p:spPr>
      </p:pic>
      <p:cxnSp>
        <p:nvCxnSpPr>
          <p:cNvPr id="2" name="Straight Connector 1"/>
          <p:cNvCxnSpPr/>
          <p:nvPr/>
        </p:nvCxnSpPr>
        <p:spPr>
          <a:xfrm>
            <a:off x="1714480" y="1428736"/>
            <a:ext cx="4357718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92880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Για να βρούμε τη </a:t>
            </a:r>
            <a:r>
              <a:rPr lang="el-GR" sz="2400" b="1" u="sng" dirty="0" smtClean="0"/>
              <a:t>θέση</a:t>
            </a:r>
            <a:r>
              <a:rPr lang="el-GR" sz="2400" dirty="0" smtClean="0"/>
              <a:t> αυτού του ανθρώπου χρειάζεται να καθορίσουμε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ένα σημείο όπου θα αρχίσουμε να μετράμε</a:t>
            </a:r>
            <a:r>
              <a:rPr lang="el-GR" sz="2400" dirty="0" smtClean="0"/>
              <a:t>, ένα </a:t>
            </a:r>
            <a:r>
              <a:rPr lang="el-GR" sz="2400" dirty="0" smtClean="0">
                <a:solidFill>
                  <a:srgbClr val="00B050"/>
                </a:solidFill>
              </a:rPr>
              <a:t>σημείο μηδέν</a:t>
            </a:r>
            <a:r>
              <a:rPr lang="el-GR" sz="2400" dirty="0" smtClean="0"/>
              <a:t>, που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σημείο αναφοράς</a:t>
            </a:r>
            <a:r>
              <a:rPr lang="el-GR" sz="2400" dirty="0" smtClean="0"/>
              <a:t>.</a:t>
            </a:r>
          </a:p>
          <a:p>
            <a:pPr algn="ctr"/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C:\Users\Kostas\Desktop\saintstick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00042"/>
            <a:ext cx="500066" cy="942183"/>
          </a:xfrm>
          <a:prstGeom prst="rect">
            <a:avLst/>
          </a:prstGeom>
          <a:noFill/>
        </p:spPr>
      </p:pic>
      <p:cxnSp>
        <p:nvCxnSpPr>
          <p:cNvPr id="2" name="Straight Connector 1"/>
          <p:cNvCxnSpPr/>
          <p:nvPr/>
        </p:nvCxnSpPr>
        <p:spPr>
          <a:xfrm>
            <a:off x="1714480" y="1428736"/>
            <a:ext cx="4357718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92880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Για να βρούμε τη </a:t>
            </a:r>
            <a:r>
              <a:rPr lang="el-GR" sz="2400" b="1" u="sng" dirty="0" smtClean="0"/>
              <a:t>θέση </a:t>
            </a:r>
            <a:r>
              <a:rPr lang="en-US" sz="2400" b="1" u="sng" dirty="0" smtClean="0"/>
              <a:t>(x)</a:t>
            </a:r>
            <a:r>
              <a:rPr lang="el-GR" sz="2400" dirty="0" smtClean="0"/>
              <a:t> </a:t>
            </a:r>
            <a:r>
              <a:rPr lang="el-GR" sz="2400" dirty="0" smtClean="0"/>
              <a:t>αυτού του ανθρώπου χρειάζεται να καθορίσουμε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ένα σημείο όπου θα αρχίσουμε να μετράμε</a:t>
            </a:r>
            <a:r>
              <a:rPr lang="el-GR" sz="2400" dirty="0" smtClean="0"/>
              <a:t>, ένα </a:t>
            </a:r>
            <a:r>
              <a:rPr lang="el-GR" sz="2400" dirty="0" smtClean="0">
                <a:solidFill>
                  <a:srgbClr val="00B050"/>
                </a:solidFill>
              </a:rPr>
              <a:t>σημείο μηδέν</a:t>
            </a:r>
            <a:r>
              <a:rPr lang="el-GR" sz="2400" dirty="0" smtClean="0"/>
              <a:t>, που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σημείο αναφοράς</a:t>
            </a:r>
            <a:r>
              <a:rPr lang="el-GR" sz="2400" dirty="0" smtClean="0"/>
              <a:t>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Η </a:t>
            </a:r>
            <a:r>
              <a:rPr lang="el-GR" sz="2400" dirty="0" smtClean="0">
                <a:solidFill>
                  <a:srgbClr val="0070C0"/>
                </a:solidFill>
              </a:rPr>
              <a:t>θέση</a:t>
            </a:r>
            <a:r>
              <a:rPr lang="el-GR" sz="2400" dirty="0" smtClean="0"/>
              <a:t> του ανθρώπου βρίσκεται αν μετρήσουμε </a:t>
            </a:r>
          </a:p>
          <a:p>
            <a:pPr algn="ctr"/>
            <a:r>
              <a:rPr lang="el-GR" sz="2400" dirty="0" smtClean="0">
                <a:solidFill>
                  <a:srgbClr val="0070C0"/>
                </a:solidFill>
              </a:rPr>
              <a:t>την απόσταση του ανθρώπου από το σημείο αναφοράς</a:t>
            </a:r>
            <a:r>
              <a:rPr lang="el-GR" sz="2400" dirty="0" smtClean="0"/>
              <a:t>.</a:t>
            </a:r>
          </a:p>
          <a:p>
            <a:endParaRPr lang="el-GR" sz="2400" dirty="0"/>
          </a:p>
        </p:txBody>
      </p:sp>
      <p:sp>
        <p:nvSpPr>
          <p:cNvPr id="5" name="Can 4"/>
          <p:cNvSpPr/>
          <p:nvPr/>
        </p:nvSpPr>
        <p:spPr>
          <a:xfrm>
            <a:off x="1928794" y="785794"/>
            <a:ext cx="71438" cy="642942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714480" y="285728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Σ.Α.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86116" y="1643050"/>
            <a:ext cx="642942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928794" y="1643050"/>
            <a:ext cx="500066" cy="1588"/>
          </a:xfrm>
          <a:prstGeom prst="straightConnector1">
            <a:avLst/>
          </a:prstGeom>
          <a:ln w="22225"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428860" y="1428736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x=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>
            <a:hlinkClick r:id="rId3" action="ppaction://hlinkfile"/>
          </p:cNvPr>
          <p:cNvSpPr/>
          <p:nvPr/>
        </p:nvSpPr>
        <p:spPr>
          <a:xfrm>
            <a:off x="3851920" y="2636912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ΘΕΣΗ</a:t>
            </a: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1564</Words>
  <Application>Microsoft Office PowerPoint</Application>
  <PresentationFormat>Προβολή στην οθόνη (4:3)</PresentationFormat>
  <Paragraphs>313</Paragraphs>
  <Slides>36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36</vt:i4>
      </vt:variant>
    </vt:vector>
  </HeadingPairs>
  <TitlesOfParts>
    <vt:vector size="39" baseType="lpstr">
      <vt:lpstr>Θέμα του Office</vt:lpstr>
      <vt:lpstr>1_Θέμα του Office</vt:lpstr>
      <vt:lpstr>8_Θέμα του Office</vt:lpstr>
      <vt:lpstr>Διαφάνεια 1</vt:lpstr>
      <vt:lpstr>Διαφάνεια 2</vt:lpstr>
      <vt:lpstr>Σύμφωνα με τη Φυσική  ένα φαινόμενο με ιδιαίτερο ενδιαφέρον είναι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22</cp:revision>
  <dcterms:created xsi:type="dcterms:W3CDTF">2019-07-24T11:49:05Z</dcterms:created>
  <dcterms:modified xsi:type="dcterms:W3CDTF">2019-10-05T07:28:11Z</dcterms:modified>
</cp:coreProperties>
</file>