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8" r:id="rId5"/>
    <p:sldId id="271" r:id="rId6"/>
    <p:sldId id="258" r:id="rId7"/>
    <p:sldId id="272" r:id="rId8"/>
    <p:sldId id="273" r:id="rId9"/>
    <p:sldId id="274" r:id="rId10"/>
    <p:sldId id="262" r:id="rId11"/>
    <p:sldId id="279" r:id="rId12"/>
    <p:sldId id="276" r:id="rId13"/>
    <p:sldId id="27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AF4A1-8508-4E18-BE8D-22B905B57269}" type="datetimeFigureOut">
              <a:rPr lang="el-GR" smtClean="0"/>
              <a:pPr/>
              <a:t>10/12/2016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66D5-764C-4824-937B-EF6C94DF48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2132856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/>
              <a:t>3.3 Μαγνητικά </a:t>
            </a:r>
            <a:r>
              <a:rPr lang="el-GR" sz="2800" b="1" dirty="0" smtClean="0"/>
              <a:t>αποτελέσματα</a:t>
            </a:r>
          </a:p>
          <a:p>
            <a:pPr algn="ctr"/>
            <a:r>
              <a:rPr lang="el-GR" sz="2800" b="1" dirty="0" smtClean="0"/>
              <a:t> </a:t>
            </a:r>
            <a:r>
              <a:rPr lang="el-GR" sz="2800" b="1" dirty="0" smtClean="0"/>
              <a:t>του ηλεκτρικού ρεύματος</a:t>
            </a:r>
            <a:endParaRPr lang="el-G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Το σύρμα εκτρέπεται από την αρχική θέση ισορροπίας όταν από αυτό διέρχεται ηλεκτρικό ρεύμα. Το μαγνητικό πεδίο ασκεί δύναμη στο σύρμα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3276600" cy="28194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788024" y="1988840"/>
            <a:ext cx="3635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Το σύρμα εκτρέπεται από την αρχική θέση ισορροπίας όταν από αυτό διέρχεται ηλεκτρικό ρεύμα. Το μαγνητικό πεδίο ασκεί δύναμη στο σύρμα.</a:t>
            </a:r>
            <a:endParaRPr lang="el-G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980728"/>
            <a:ext cx="2286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>
          <a:xfrm>
            <a:off x="2123728" y="4581128"/>
            <a:ext cx="4824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i="1" dirty="0" smtClean="0"/>
              <a:t>Αντρέ Μαρί Αμπέρ</a:t>
            </a:r>
            <a:r>
              <a:rPr lang="en-US" b="1" i="1" dirty="0" smtClean="0"/>
              <a:t> </a:t>
            </a:r>
            <a:r>
              <a:rPr lang="en-US" b="1" i="1" dirty="0" smtClean="0"/>
              <a:t>(1775-1836</a:t>
            </a:r>
            <a:r>
              <a:rPr lang="en-US" b="1" i="1" dirty="0" smtClean="0"/>
              <a:t>)</a:t>
            </a:r>
            <a:endParaRPr lang="el-GR" b="1" i="1" dirty="0" smtClean="0"/>
          </a:p>
          <a:p>
            <a:r>
              <a:rPr lang="el-GR" dirty="0" smtClean="0"/>
              <a:t> Διατύπωσε πρώτος την πρόβλεψη  ότι, αν τοποθετήσουμε ένα ρευματοφόρο αγωγό μέσα σε μαγνητικό πεδίο, θα του ασκηθεί μαγνητική δύναμη.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C00000"/>
                </a:solidFill>
              </a:rPr>
              <a:t>Ανακεφαλαίωση</a:t>
            </a:r>
          </a:p>
          <a:p>
            <a:pPr algn="ctr"/>
            <a:endParaRPr lang="el-GR" sz="2400" b="1" u="sng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  </a:t>
            </a:r>
            <a:r>
              <a:rPr lang="el-GR" sz="2400" dirty="0" smtClean="0"/>
              <a:t>Οι </a:t>
            </a:r>
            <a:r>
              <a:rPr lang="el-GR" sz="2400" dirty="0" smtClean="0"/>
              <a:t>μαγνήτες ασκούν ελκτικές μαγνητικές δυνάμεις σε σιδηρομαγνητικά υλικά και ελκτικές ή απωστικές μαγνητικές δυνάμεις μεταξύ τους</a:t>
            </a:r>
          </a:p>
          <a:p>
            <a:endParaRPr lang="el-GR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Ο </a:t>
            </a:r>
            <a:r>
              <a:rPr lang="el-GR" sz="2400" dirty="0" smtClean="0"/>
              <a:t>χώρος στον οποίο ασκούνται μαγνητικές δυνάμεις ονομάζεται </a:t>
            </a:r>
            <a:r>
              <a:rPr lang="el-GR" sz="2400" b="1" dirty="0" smtClean="0"/>
              <a:t>μαγνητικό πεδίο</a:t>
            </a:r>
          </a:p>
          <a:p>
            <a:r>
              <a:rPr lang="el-GR" sz="2400" dirty="0" smtClean="0"/>
              <a:t>Τα κινούμενα ηλεκτρικά φορτία δημιουργούν γύρω τους μαγνητικό (αλλά και ηλεκτρικό) πεδίο</a:t>
            </a:r>
          </a:p>
          <a:p>
            <a:endParaRPr lang="el-GR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Όταν </a:t>
            </a:r>
            <a:r>
              <a:rPr lang="el-GR" sz="2400" dirty="0" smtClean="0"/>
              <a:t>από ένα πηνίο διέρχεται ηλεκτρικό ρεύμα, μέσα και έξω από το </a:t>
            </a:r>
            <a:r>
              <a:rPr lang="el-GR" sz="2400" dirty="0" smtClean="0"/>
              <a:t>π</a:t>
            </a:r>
            <a:r>
              <a:rPr lang="el-GR" sz="2400" dirty="0" smtClean="0"/>
              <a:t>ηνίο </a:t>
            </a:r>
            <a:r>
              <a:rPr lang="el-GR" sz="2400" dirty="0" smtClean="0"/>
              <a:t> </a:t>
            </a:r>
            <a:r>
              <a:rPr lang="el-GR" sz="2400" dirty="0" smtClean="0"/>
              <a:t>σχηματίζεται ισχυρό </a:t>
            </a:r>
            <a:r>
              <a:rPr lang="el-GR" sz="2400" b="1" dirty="0" smtClean="0"/>
              <a:t>μαγνητικό πεδίο.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Το πηνίο συμπεριφέρεται σαν μαγνήτης (ηλεκτρομαγνήτης)</a:t>
            </a:r>
          </a:p>
          <a:p>
            <a:pPr algn="ctr"/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C00000"/>
                </a:solidFill>
              </a:rPr>
              <a:t>Ανακεφαλαίωση</a:t>
            </a:r>
          </a:p>
          <a:p>
            <a:pPr algn="ctr"/>
            <a:endParaRPr lang="el-GR" sz="2400" dirty="0" smtClean="0"/>
          </a:p>
          <a:p>
            <a:r>
              <a:rPr lang="el-GR" sz="2400" dirty="0" smtClean="0">
                <a:solidFill>
                  <a:srgbClr val="0070C0"/>
                </a:solidFill>
              </a:rPr>
              <a:t>  Όταν </a:t>
            </a:r>
            <a:r>
              <a:rPr lang="el-GR" sz="2400" dirty="0" smtClean="0">
                <a:solidFill>
                  <a:srgbClr val="0070C0"/>
                </a:solidFill>
              </a:rPr>
              <a:t>ένας αγωγός βρίσκεται μέσα σε μαγνητικό πεδίο και τον διαρρέει ηλεκτρικό ρεύμα, το μαγνητικό πεδίο ασκεί δύναμη στον αγωγό.</a:t>
            </a:r>
            <a:endParaRPr lang="el-GR" sz="2400" b="1" dirty="0" smtClean="0">
              <a:solidFill>
                <a:srgbClr val="0070C0"/>
              </a:solidFill>
            </a:endParaRPr>
          </a:p>
          <a:p>
            <a:pPr algn="ctr"/>
            <a:endParaRPr lang="el-GR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27584" y="3789040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B050"/>
                </a:solidFill>
              </a:rPr>
              <a:t>Ηλεκτρική ενέργεια </a:t>
            </a:r>
            <a:r>
              <a:rPr lang="el-GR" sz="2400" b="1" dirty="0" smtClean="0">
                <a:solidFill>
                  <a:schemeClr val="bg1"/>
                </a:solidFill>
              </a:rPr>
              <a:t>                   </a:t>
            </a:r>
            <a:r>
              <a:rPr lang="el-GR" sz="2400" b="1" dirty="0" smtClean="0">
                <a:solidFill>
                  <a:srgbClr val="FF0000"/>
                </a:solidFill>
              </a:rPr>
              <a:t>Κινητική ενέργεια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4139952" y="3933056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   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285720" y="188640"/>
            <a:ext cx="5429256" cy="6192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Ποιά είναι η σχέση ηλεκτρισμού και μαγνητισμού;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 smtClean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b="1" dirty="0" smtClean="0"/>
              <a:t>Μαγνητικές δυνάμεις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dirty="0" smtClean="0"/>
              <a:t>Πώς φτιάχνουμε ηλεκτρομαγνήτες;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dirty="0"/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l-GR" sz="2400" b="1" dirty="0" smtClean="0"/>
              <a:t>Μαγνητικά πεδία</a:t>
            </a:r>
          </a:p>
        </p:txBody>
      </p:sp>
      <p:pic>
        <p:nvPicPr>
          <p:cNvPr id="22530" name="Picture 2" descr="http://3.bp.blogspot.com/-GYUwxx5BKd4/TZMSDJFBWII/AAAAAAAABS0/KZ8TGYenRY4/s1600/N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068960"/>
            <a:ext cx="3635896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12776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/>
              <a:t>Μαγνητικές </a:t>
            </a:r>
            <a:r>
              <a:rPr lang="el-GR" sz="2400" b="1" u="sng" dirty="0" smtClean="0"/>
              <a:t>δυνάμεις</a:t>
            </a:r>
            <a:endParaRPr lang="en-US" sz="2400" b="1" u="sng" dirty="0" smtClean="0"/>
          </a:p>
          <a:p>
            <a:pPr algn="ctr"/>
            <a:endParaRPr lang="el-GR" sz="2400" b="1" u="sng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Οι </a:t>
            </a:r>
            <a:r>
              <a:rPr lang="el-GR" sz="2400" dirty="0" smtClean="0"/>
              <a:t>μαγνήτες ασκούν ελκτικές μαγνητικές δυνάμεις σε σιδηρομαγνητικά υλικά</a:t>
            </a:r>
          </a:p>
          <a:p>
            <a:endParaRPr lang="el-GR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Ανάμεσα </a:t>
            </a:r>
            <a:r>
              <a:rPr lang="el-GR" sz="2400" dirty="0" smtClean="0"/>
              <a:t>σε δύο μαγνήτες ασκούνται ελκτικές ή απωστικές μαγνητικές δυνάμεις</a:t>
            </a:r>
          </a:p>
          <a:p>
            <a:endParaRPr lang="el-GR" sz="2400" dirty="0" smtClean="0"/>
          </a:p>
          <a:p>
            <a:r>
              <a:rPr lang="en-US" sz="2400" dirty="0" smtClean="0"/>
              <a:t>   </a:t>
            </a:r>
            <a:r>
              <a:rPr lang="el-GR" sz="2400" dirty="0" smtClean="0"/>
              <a:t>Ο </a:t>
            </a:r>
            <a:r>
              <a:rPr lang="el-GR" sz="2400" dirty="0" smtClean="0"/>
              <a:t>χώρος στον οποίο ασκούνται μαγνητικές δυνάμεις ονομάζεται </a:t>
            </a:r>
            <a:r>
              <a:rPr lang="el-GR" sz="2400" b="1" dirty="0" smtClean="0"/>
              <a:t>μαγνητικό πεδίο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83568" y="1988840"/>
            <a:ext cx="33123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l-GR" b="1" dirty="0" smtClean="0"/>
              <a:t>Και η Γη ασκεί μαγνητικές δυνάμεις, δηλαδή στο χώρο γύρω από τη Γη υπάρχει μαγνητικό πεδίο.</a:t>
            </a:r>
          </a:p>
          <a:p>
            <a:r>
              <a:rPr lang="el-GR" b="1" dirty="0" smtClean="0"/>
              <a:t> </a:t>
            </a:r>
            <a:r>
              <a:rPr lang="el-GR" b="1" dirty="0" smtClean="0"/>
              <a:t>Αυτό το μαγνητικό πεδίο προσανατολίζει μια μαγνητική βελόνα τοποθετημένη σε κατακόρυφο άξονα στη διεύθυνση βορρά-νότου.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700808"/>
            <a:ext cx="34766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Isosceles Triangle 103"/>
          <p:cNvSpPr/>
          <p:nvPr/>
        </p:nvSpPr>
        <p:spPr>
          <a:xfrm>
            <a:off x="7500958" y="2857496"/>
            <a:ext cx="285752" cy="357190"/>
          </a:xfrm>
          <a:prstGeom prst="triangle">
            <a:avLst/>
          </a:prstGeom>
          <a:solidFill>
            <a:srgbClr val="92D050"/>
          </a:solidFill>
          <a:ln w="603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5" name="Straight Connector 104"/>
          <p:cNvCxnSpPr/>
          <p:nvPr/>
        </p:nvCxnSpPr>
        <p:spPr>
          <a:xfrm rot="5400000" flipH="1" flipV="1">
            <a:off x="7394595" y="2749545"/>
            <a:ext cx="500066" cy="1588"/>
          </a:xfrm>
          <a:prstGeom prst="line">
            <a:avLst/>
          </a:prstGeom>
          <a:ln w="825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53"/>
          <p:cNvGrpSpPr/>
          <p:nvPr/>
        </p:nvGrpSpPr>
        <p:grpSpPr>
          <a:xfrm rot="18012395">
            <a:off x="7565531" y="1400551"/>
            <a:ext cx="253022" cy="2278803"/>
            <a:chOff x="7143768" y="3500438"/>
            <a:chExt cx="785818" cy="3714776"/>
          </a:xfrm>
        </p:grpSpPr>
        <p:sp>
          <p:nvSpPr>
            <p:cNvPr id="107" name="Isosceles Triangle 106"/>
            <p:cNvSpPr/>
            <p:nvPr/>
          </p:nvSpPr>
          <p:spPr>
            <a:xfrm>
              <a:off x="7143768" y="3500438"/>
              <a:ext cx="785818" cy="1857388"/>
            </a:xfrm>
            <a:prstGeom prst="triangle">
              <a:avLst>
                <a:gd name="adj" fmla="val 170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8" name="Isosceles Triangle 107"/>
            <p:cNvSpPr/>
            <p:nvPr/>
          </p:nvSpPr>
          <p:spPr>
            <a:xfrm rot="10800000">
              <a:off x="7143768" y="5357826"/>
              <a:ext cx="785818" cy="1857388"/>
            </a:xfrm>
            <a:prstGeom prst="triangle">
              <a:avLst>
                <a:gd name="adj" fmla="val 17002"/>
              </a:avLst>
            </a:prstGeom>
            <a:solidFill>
              <a:srgbClr val="FF0000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71600" y="1988840"/>
            <a:ext cx="53285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Πείραμα του </a:t>
            </a:r>
            <a:r>
              <a:rPr lang="el-GR" sz="2400" b="1" u="sng" dirty="0" err="1" smtClean="0">
                <a:solidFill>
                  <a:srgbClr val="00B050"/>
                </a:solidFill>
              </a:rPr>
              <a:t>Έρστεντ</a:t>
            </a:r>
            <a:endParaRPr lang="el-GR" sz="2400" b="1" u="sng" dirty="0" smtClean="0">
              <a:solidFill>
                <a:srgbClr val="00B050"/>
              </a:solidFill>
            </a:endParaRPr>
          </a:p>
          <a:p>
            <a:pPr algn="ctr"/>
            <a:endParaRPr lang="el-GR" sz="2400" b="1" u="sng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  </a:t>
            </a:r>
            <a:r>
              <a:rPr lang="el-GR" sz="2400" dirty="0" smtClean="0">
                <a:solidFill>
                  <a:srgbClr val="7030A0"/>
                </a:solidFill>
              </a:rPr>
              <a:t>Το </a:t>
            </a:r>
            <a:r>
              <a:rPr lang="el-GR" sz="2400" dirty="0" smtClean="0">
                <a:solidFill>
                  <a:srgbClr val="7030A0"/>
                </a:solidFill>
              </a:rPr>
              <a:t>ηλεκτρικό ρεύμα εκτρέπει τη μαγνητική βελόνα</a:t>
            </a:r>
          </a:p>
          <a:p>
            <a:endParaRPr lang="el-GR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Τα </a:t>
            </a:r>
            <a:r>
              <a:rPr lang="el-GR" sz="2400" dirty="0" smtClean="0"/>
              <a:t>κινούμενα ηλεκτρικά φορτία δημιουργούν γύρω τους μαγνητικό (αλλά και ηλεκτρικό) πεδίο</a:t>
            </a:r>
          </a:p>
          <a:p>
            <a:endParaRPr lang="el-GR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Τα </a:t>
            </a:r>
            <a:r>
              <a:rPr lang="el-GR" sz="2400" dirty="0" smtClean="0"/>
              <a:t>ακίνητα φορτία δημιουργούν γύρω τους μόνο ηλεκτρικό πεδίο</a:t>
            </a:r>
            <a:endParaRPr lang="el-GR" sz="2400" b="1" dirty="0" smtClean="0"/>
          </a:p>
        </p:txBody>
      </p:sp>
      <p:cxnSp>
        <p:nvCxnSpPr>
          <p:cNvPr id="79" name="Straight Connector 78"/>
          <p:cNvCxnSpPr/>
          <p:nvPr/>
        </p:nvCxnSpPr>
        <p:spPr>
          <a:xfrm rot="16200000" flipV="1">
            <a:off x="6250793" y="1821645"/>
            <a:ext cx="571504" cy="50006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5679289" y="1107265"/>
            <a:ext cx="285752" cy="21431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6572264" y="571480"/>
            <a:ext cx="1071570" cy="28575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6286909" y="856835"/>
            <a:ext cx="57229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715008" y="857232"/>
            <a:ext cx="785818" cy="21431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6358347" y="856835"/>
            <a:ext cx="285752" cy="7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8251041" y="1321595"/>
            <a:ext cx="570710" cy="49924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10"/>
          <p:cNvSpPr txBox="1">
            <a:spLocks noChangeArrowheads="1"/>
          </p:cNvSpPr>
          <p:nvPr/>
        </p:nvSpPr>
        <p:spPr bwMode="auto">
          <a:xfrm>
            <a:off x="6500826" y="285728"/>
            <a:ext cx="1000132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B050"/>
                </a:solidFill>
                <a:latin typeface="Book Antiqua" pitchFamily="18" charset="0"/>
                <a:cs typeface="Arial" pitchFamily="34" charset="0"/>
              </a:rPr>
              <a:t>V</a:t>
            </a:r>
            <a:endParaRPr kumimoji="0" lang="el-GR" sz="2400" b="1" i="0" u="none" strike="noStrike" cap="none" normalizeH="0" baseline="-25000" dirty="0" smtClean="0">
              <a:ln>
                <a:noFill/>
              </a:ln>
              <a:solidFill>
                <a:srgbClr val="00B050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 rot="10800000" flipV="1">
            <a:off x="6786578" y="1857364"/>
            <a:ext cx="2000264" cy="50006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1"/>
          <p:cNvGrpSpPr/>
          <p:nvPr/>
        </p:nvGrpSpPr>
        <p:grpSpPr>
          <a:xfrm rot="13824021">
            <a:off x="5767025" y="1437839"/>
            <a:ext cx="714380" cy="285752"/>
            <a:chOff x="97200" y="571480"/>
            <a:chExt cx="2403098" cy="428628"/>
          </a:xfrm>
        </p:grpSpPr>
        <p:cxnSp>
          <p:nvCxnSpPr>
            <p:cNvPr id="89" name="Straight Connector 88"/>
            <p:cNvCxnSpPr/>
            <p:nvPr/>
          </p:nvCxnSpPr>
          <p:spPr>
            <a:xfrm rot="16200000" flipH="1">
              <a:off x="428596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 flipV="1">
              <a:off x="571472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714348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1000100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1285852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16200000" flipH="1">
              <a:off x="1571604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 flipV="1">
              <a:off x="857224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 flipV="1">
              <a:off x="1142976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6200000" flipH="1" flipV="1">
              <a:off x="1428728" y="714356"/>
              <a:ext cx="428628" cy="142876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785918" y="857232"/>
              <a:ext cx="214314" cy="71438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28596" y="642918"/>
              <a:ext cx="214314" cy="71438"/>
            </a:xfrm>
            <a:prstGeom prst="line">
              <a:avLst/>
            </a:prstGeom>
            <a:ln w="444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>
              <a:off x="1928794" y="785794"/>
              <a:ext cx="571504" cy="1588"/>
            </a:xfrm>
            <a:prstGeom prst="line">
              <a:avLst/>
            </a:prstGeom>
            <a:ln w="444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0800000">
              <a:off x="97200" y="785794"/>
              <a:ext cx="428628" cy="1588"/>
            </a:xfrm>
            <a:prstGeom prst="line">
              <a:avLst/>
            </a:prstGeom>
            <a:ln w="444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/>
          <p:cNvCxnSpPr/>
          <p:nvPr/>
        </p:nvCxnSpPr>
        <p:spPr>
          <a:xfrm rot="16200000" flipV="1">
            <a:off x="8143900" y="1142984"/>
            <a:ext cx="214314" cy="214314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 flipV="1">
            <a:off x="7607321" y="607993"/>
            <a:ext cx="571504" cy="49847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rot="10800000" flipV="1">
            <a:off x="7715272" y="1785926"/>
            <a:ext cx="571504" cy="142876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10"/>
          <p:cNvSpPr txBox="1">
            <a:spLocks noChangeArrowheads="1"/>
          </p:cNvSpPr>
          <p:nvPr/>
        </p:nvSpPr>
        <p:spPr bwMode="auto">
          <a:xfrm>
            <a:off x="7858148" y="1357298"/>
            <a:ext cx="1000132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2400" b="1" dirty="0" smtClean="0">
                <a:solidFill>
                  <a:srgbClr val="FF0000"/>
                </a:solidFill>
                <a:latin typeface="Book Antiqua" pitchFamily="18" charset="0"/>
                <a:cs typeface="Arial" pitchFamily="34" charset="0"/>
              </a:rPr>
              <a:t>Ι</a:t>
            </a:r>
            <a:endParaRPr kumimoji="0" lang="el-GR" sz="2400" b="1" i="0" u="none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Χανς Κρίστιαν Έρστεντ (Oersted, 1777-185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836712"/>
            <a:ext cx="2794000" cy="31496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691680" y="41490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 smtClean="0"/>
              <a:t>Χανς Κρίστιαν </a:t>
            </a:r>
            <a:r>
              <a:rPr lang="el-GR" b="1" i="1" dirty="0" err="1" smtClean="0"/>
              <a:t>Έρστεντ</a:t>
            </a:r>
            <a:r>
              <a:rPr lang="en-US" b="1" i="1" dirty="0" smtClean="0"/>
              <a:t>  </a:t>
            </a:r>
            <a:r>
              <a:rPr lang="el-GR" b="1" i="1" dirty="0" smtClean="0"/>
              <a:t>(</a:t>
            </a:r>
            <a:r>
              <a:rPr lang="el-GR" b="1" i="1" dirty="0" err="1" smtClean="0"/>
              <a:t>Oersted</a:t>
            </a:r>
            <a:r>
              <a:rPr lang="el-GR" b="1" i="1" dirty="0" smtClean="0"/>
              <a:t>, 1777-1851)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 smtClean="0"/>
              <a:t>Καθηγητής φυσικής στην Κοπεγχάγη που με το περίφημο πείραμά του άνοιξε τους ορίζοντες για τη μελέτη του ηλεκτρομαγνητισμού.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17032"/>
            <a:ext cx="345034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419872" y="328498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Σωληνοειδές ή Πηνίο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908720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C00000"/>
                </a:solidFill>
              </a:rPr>
              <a:t>Ηλεκτρομαγνήτης</a:t>
            </a:r>
            <a:endParaRPr lang="en-US" sz="2400" b="1" u="sng" dirty="0" smtClean="0">
              <a:solidFill>
                <a:srgbClr val="C00000"/>
              </a:solidFill>
            </a:endParaRPr>
          </a:p>
          <a:p>
            <a:pPr algn="ctr"/>
            <a:endParaRPr lang="el-GR" sz="2400" b="1" u="sng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  </a:t>
            </a:r>
            <a:r>
              <a:rPr lang="el-GR" sz="2400" dirty="0" smtClean="0"/>
              <a:t>Το </a:t>
            </a:r>
            <a:r>
              <a:rPr lang="el-GR" sz="2400" dirty="0" smtClean="0"/>
              <a:t>ένα σύρμα μόνο του ασκεί μικρή δύναμη γι’ αυτό χρησιμοποιούμε πολλούς αγωγούς</a:t>
            </a:r>
          </a:p>
          <a:p>
            <a:pPr algn="ctr"/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84784"/>
            <a:ext cx="345034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220072" y="76470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00B050"/>
                </a:solidFill>
              </a:rPr>
              <a:t>Σωληνοειδές ή Πηνίο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645024"/>
            <a:ext cx="408942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23528" y="476672"/>
            <a:ext cx="4860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400" dirty="0" smtClean="0"/>
          </a:p>
          <a:p>
            <a:r>
              <a:rPr lang="en-US" sz="2400" dirty="0" smtClean="0"/>
              <a:t>  </a:t>
            </a:r>
            <a:r>
              <a:rPr lang="el-GR" sz="2400" dirty="0" smtClean="0"/>
              <a:t>Όταν </a:t>
            </a:r>
            <a:r>
              <a:rPr lang="el-GR" sz="2400" dirty="0" smtClean="0"/>
              <a:t>από ένα πηνίο διέρχεται ηλεκτρικό ρεύμα, μέσα και έξω από το </a:t>
            </a:r>
            <a:r>
              <a:rPr lang="el-GR" sz="2400" dirty="0" smtClean="0"/>
              <a:t>πηνίο </a:t>
            </a:r>
            <a:r>
              <a:rPr lang="el-GR" sz="2400" dirty="0" smtClean="0"/>
              <a:t>σχηματίζεται ισχυρό </a:t>
            </a:r>
            <a:r>
              <a:rPr lang="el-GR" sz="2400" b="1" dirty="0" smtClean="0"/>
              <a:t>μαγνητικό πεδίο.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Το πηνίο συμπεριφέρεται σαν μαγνήτης (ηλεκτρομαγνήτης)</a:t>
            </a:r>
          </a:p>
          <a:p>
            <a:endParaRPr lang="el-GR" sz="2400" dirty="0" smtClean="0"/>
          </a:p>
          <a:p>
            <a:endParaRPr lang="el-GR" sz="2400" dirty="0" smtClean="0"/>
          </a:p>
        </p:txBody>
      </p:sp>
      <p:pic>
        <p:nvPicPr>
          <p:cNvPr id="6" name="Picture 2" descr="Το μαγνητικό πεδίο ενός ευθύγραμμου μαγνήτη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149080"/>
            <a:ext cx="2844800" cy="176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rot="5400000" flipH="1" flipV="1">
            <a:off x="1606529" y="4536289"/>
            <a:ext cx="1500992" cy="79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55976" y="1196752"/>
            <a:ext cx="42011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u="sng" dirty="0" smtClean="0">
                <a:solidFill>
                  <a:srgbClr val="C00000"/>
                </a:solidFill>
              </a:rPr>
              <a:t>Το μαγνητικό πεδίο ασκεί δυνάμεις</a:t>
            </a:r>
          </a:p>
          <a:p>
            <a:pPr algn="ctr"/>
            <a:endParaRPr lang="el-GR" sz="24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  </a:t>
            </a:r>
            <a:r>
              <a:rPr lang="el-GR" sz="2400" dirty="0" smtClean="0">
                <a:solidFill>
                  <a:srgbClr val="0070C0"/>
                </a:solidFill>
              </a:rPr>
              <a:t>Όταν </a:t>
            </a:r>
            <a:r>
              <a:rPr lang="el-GR" sz="2400" dirty="0" smtClean="0">
                <a:solidFill>
                  <a:srgbClr val="0070C0"/>
                </a:solidFill>
              </a:rPr>
              <a:t>ένας αγωγός βρίσκεται μέσα σε μαγνητικό πεδίο και τον διαρρέει ηλεκτρικό ρεύμα, το μαγνητικό πεδίο ασκεί δύναμη στον αγωγό.</a:t>
            </a:r>
            <a:endParaRPr lang="el-GR" sz="2400" b="1" dirty="0" smtClean="0">
              <a:solidFill>
                <a:srgbClr val="0070C0"/>
              </a:solidFill>
            </a:endParaRPr>
          </a:p>
          <a:p>
            <a:pPr algn="ctr"/>
            <a:endParaRPr lang="el-GR" sz="2400" dirty="0" smtClean="0"/>
          </a:p>
        </p:txBody>
      </p:sp>
      <p:grpSp>
        <p:nvGrpSpPr>
          <p:cNvPr id="3" name="Group 49"/>
          <p:cNvGrpSpPr/>
          <p:nvPr/>
        </p:nvGrpSpPr>
        <p:grpSpPr>
          <a:xfrm rot="16200000">
            <a:off x="1579548" y="4706940"/>
            <a:ext cx="1045723" cy="1347364"/>
            <a:chOff x="1285852" y="3357562"/>
            <a:chExt cx="428629" cy="642942"/>
          </a:xfrm>
        </p:grpSpPr>
        <p:sp>
          <p:nvSpPr>
            <p:cNvPr id="4" name="Block Arc 3"/>
            <p:cNvSpPr/>
            <p:nvPr/>
          </p:nvSpPr>
          <p:spPr>
            <a:xfrm>
              <a:off x="1285852" y="3357562"/>
              <a:ext cx="428628" cy="642942"/>
            </a:xfrm>
            <a:prstGeom prst="blockArc">
              <a:avLst>
                <a:gd name="adj1" fmla="val 10803504"/>
                <a:gd name="adj2" fmla="val 147309"/>
                <a:gd name="adj3" fmla="val 25862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85853" y="3643314"/>
              <a:ext cx="109642" cy="20481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88011" y="3643313"/>
              <a:ext cx="126470" cy="223865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33" name="Straight Connector 32"/>
          <p:cNvCxnSpPr/>
          <p:nvPr/>
        </p:nvCxnSpPr>
        <p:spPr>
          <a:xfrm rot="10800000" flipV="1">
            <a:off x="1714480" y="2930522"/>
            <a:ext cx="285752" cy="1412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2071670" y="2786058"/>
            <a:ext cx="285752" cy="14287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714480" y="5286388"/>
            <a:ext cx="642942" cy="42862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714083" y="2929331"/>
            <a:ext cx="57229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000232" y="3143248"/>
            <a:ext cx="714380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929985" y="2927743"/>
            <a:ext cx="28495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2178827" y="3679033"/>
            <a:ext cx="357190" cy="158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2571736" y="3357562"/>
            <a:ext cx="1000132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δ</a:t>
            </a:r>
            <a:endParaRPr kumimoji="0" lang="el-GR" sz="1800" b="0" i="0" u="none" strike="noStrike" cap="none" normalizeH="0" baseline="-2500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1179489" y="3892553"/>
            <a:ext cx="785818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1071538" y="3571876"/>
            <a:ext cx="1000132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l-GR" sz="2400" b="1" dirty="0" smtClean="0">
                <a:solidFill>
                  <a:srgbClr val="FF0000"/>
                </a:solidFill>
                <a:latin typeface="Book Antiqua" pitchFamily="18" charset="0"/>
                <a:cs typeface="Arial" pitchFamily="34" charset="0"/>
              </a:rPr>
              <a:t>Ι</a:t>
            </a:r>
            <a:endParaRPr kumimoji="0" lang="el-GR" sz="2400" b="1" i="0" u="none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rot="10800000">
            <a:off x="1071538" y="5500702"/>
            <a:ext cx="1000132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392083" y="4393413"/>
            <a:ext cx="2644000" cy="79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785786" y="5000636"/>
            <a:ext cx="1000132" cy="4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Book Antiqua" pitchFamily="18" charset="0"/>
                <a:cs typeface="Arial" pitchFamily="34" charset="0"/>
              </a:rPr>
              <a:t>F</a:t>
            </a:r>
            <a:endParaRPr kumimoji="0" lang="el-GR" sz="2400" b="1" i="0" u="none" strike="noStrike" cap="none" normalizeH="0" baseline="-25000" dirty="0" smtClean="0">
              <a:ln>
                <a:noFill/>
              </a:ln>
              <a:effectLst/>
              <a:latin typeface="Book Antiqua" pitchFamily="18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2251059" y="539275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"/>
          <p:cNvSpPr txBox="1"/>
          <p:nvPr/>
        </p:nvSpPr>
        <p:spPr>
          <a:xfrm>
            <a:off x="2555776" y="5445224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Ηλεκτρική ενέργεια                    </a:t>
            </a:r>
            <a:r>
              <a:rPr lang="el-GR" sz="2400" b="1" dirty="0" smtClean="0">
                <a:solidFill>
                  <a:srgbClr val="FF0000"/>
                </a:solidFill>
              </a:rPr>
              <a:t>Κινητική ενέργεια</a:t>
            </a:r>
          </a:p>
          <a:p>
            <a:pPr algn="ctr"/>
            <a:endParaRPr lang="el-GR" sz="2400" dirty="0" smtClean="0"/>
          </a:p>
          <a:p>
            <a:pPr algn="ctr"/>
            <a:endParaRPr lang="el-GR" sz="2400" dirty="0" smtClean="0"/>
          </a:p>
        </p:txBody>
      </p:sp>
      <p:sp>
        <p:nvSpPr>
          <p:cNvPr id="23" name="Left-Right Arrow 2"/>
          <p:cNvSpPr/>
          <p:nvPr/>
        </p:nvSpPr>
        <p:spPr>
          <a:xfrm>
            <a:off x="5436096" y="5589240"/>
            <a:ext cx="714380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   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372</Words>
  <Application>Microsoft Office PowerPoint</Application>
  <PresentationFormat>Προβολή στην οθόνη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6</cp:revision>
  <dcterms:created xsi:type="dcterms:W3CDTF">2016-12-10T18:04:59Z</dcterms:created>
  <dcterms:modified xsi:type="dcterms:W3CDTF">2016-12-10T22:28:30Z</dcterms:modified>
</cp:coreProperties>
</file>