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301" r:id="rId2"/>
    <p:sldId id="274" r:id="rId3"/>
    <p:sldId id="270" r:id="rId4"/>
    <p:sldId id="263" r:id="rId5"/>
    <p:sldId id="272" r:id="rId6"/>
    <p:sldId id="311" r:id="rId7"/>
    <p:sldId id="281" r:id="rId8"/>
    <p:sldId id="282" r:id="rId9"/>
    <p:sldId id="283" r:id="rId10"/>
    <p:sldId id="292" r:id="rId11"/>
    <p:sldId id="293" r:id="rId12"/>
    <p:sldId id="300" r:id="rId13"/>
    <p:sldId id="294" r:id="rId14"/>
    <p:sldId id="284" r:id="rId15"/>
    <p:sldId id="285" r:id="rId16"/>
    <p:sldId id="307" r:id="rId17"/>
    <p:sldId id="310" r:id="rId18"/>
    <p:sldId id="309" r:id="rId19"/>
    <p:sldId id="306" r:id="rId20"/>
    <p:sldId id="286" r:id="rId21"/>
    <p:sldId id="287" r:id="rId22"/>
    <p:sldId id="288" r:id="rId23"/>
    <p:sldId id="312" r:id="rId24"/>
    <p:sldId id="313" r:id="rId25"/>
    <p:sldId id="317" r:id="rId26"/>
    <p:sldId id="316" r:id="rId27"/>
    <p:sldId id="315" r:id="rId28"/>
    <p:sldId id="314" r:id="rId29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7861-61E7-4DF5-B5CA-0E86B90732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BD48-028C-4474-A5A8-27883EBD4F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ABB5-F31A-475D-BA3D-FA42D4C7FA9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FBDDACF-33D3-4EDE-AD45-34B67F5F1DF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62B318-35E1-4DB1-BF45-E2875003B3D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07422C9-7647-4F68-BD84-E3A7E659126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Τίτλος, 2 Αντικείμενα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3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F0040B6-CDA3-44A1-BA94-A34C587A2DE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17EC47C-9BBA-414E-AC42-0BB174B928D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3621-CA68-4322-BC0D-C19B497D5A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F378-A4FD-4809-8111-F81001D4B7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EBFD-0AA5-4864-A651-1C912E3F26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E2C5-152A-42DB-A18A-FE8D5C7423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F297-CE6D-4BF2-9CA1-34AE740702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DAD1-4400-4ECF-A8AF-34F88833CC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3981-FE63-4DCB-B4D7-53490B3A12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6FD9-F614-45BF-8109-A7E9D8F4350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010DB-CB70-4E31-B54D-6CBD1A88D6D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229600" cy="1828800"/>
          </a:xfrm>
        </p:spPr>
        <p:txBody>
          <a:bodyPr/>
          <a:lstStyle/>
          <a:p>
            <a:r>
              <a:rPr lang="el-GR" b="1" dirty="0" smtClean="0"/>
              <a:t>Ταλαντώσεις</a:t>
            </a:r>
            <a:endParaRPr lang="el-GR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1752600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Μεγέθη που χαρακτηρίζουν μια ταλάντωση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l-GR" dirty="0" smtClean="0"/>
              <a:t>Περίοδος (Τ)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2764904"/>
          </a:xfrm>
        </p:spPr>
        <p:txBody>
          <a:bodyPr/>
          <a:lstStyle/>
          <a:p>
            <a:r>
              <a:rPr lang="el-GR" dirty="0" smtClean="0"/>
              <a:t>Ο χρόνος μιας πλήρους ταλάντωσης ονομάζεται </a:t>
            </a:r>
            <a:r>
              <a:rPr lang="el-GR" b="1" dirty="0" smtClean="0"/>
              <a:t>περίοδος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Τη μετράμε σε δευτερόλεπτα (</a:t>
            </a:r>
            <a:r>
              <a:rPr lang="en-US" dirty="0" smtClean="0"/>
              <a:t>s).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6931"/>
          </a:xfrm>
        </p:spPr>
        <p:txBody>
          <a:bodyPr/>
          <a:lstStyle/>
          <a:p>
            <a:r>
              <a:rPr lang="el-GR" dirty="0" smtClean="0"/>
              <a:t>Συχνότητα </a:t>
            </a:r>
            <a:r>
              <a:rPr lang="en-US" dirty="0" smtClean="0"/>
              <a:t>(f)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30725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Είναι ο αριθμός των πλήρων ταλαντώσεων (Ν) που εκτελεί το σώμα σε κάποιο χρονικό διάστημα (</a:t>
            </a:r>
            <a:r>
              <a:rPr lang="en-US" dirty="0" smtClean="0"/>
              <a:t>t) </a:t>
            </a:r>
            <a:r>
              <a:rPr lang="el-GR" dirty="0" smtClean="0"/>
              <a:t>προς το αντίστοιχο χρονικό διάστημα.</a:t>
            </a:r>
          </a:p>
          <a:p>
            <a:pPr algn="ctr"/>
            <a:r>
              <a:rPr lang="en-US" dirty="0" smtClean="0"/>
              <a:t>f = N / t</a:t>
            </a:r>
          </a:p>
          <a:p>
            <a:r>
              <a:rPr lang="el-GR" dirty="0" smtClean="0"/>
              <a:t>Μονάδα συχνότητας είναι το </a:t>
            </a:r>
            <a:r>
              <a:rPr lang="el-GR" dirty="0" err="1" smtClean="0"/>
              <a:t>Χερτζ</a:t>
            </a:r>
            <a:r>
              <a:rPr lang="el-GR" dirty="0" smtClean="0"/>
              <a:t> (</a:t>
            </a:r>
            <a:r>
              <a:rPr lang="en-US" dirty="0" smtClean="0"/>
              <a:t>Hertz)</a:t>
            </a:r>
            <a:r>
              <a:rPr lang="el-GR" dirty="0" smtClean="0"/>
              <a:t> που συμβολίζεται </a:t>
            </a:r>
            <a:r>
              <a:rPr lang="en-US" dirty="0" smtClean="0"/>
              <a:t>Hz.</a:t>
            </a:r>
            <a:r>
              <a:rPr lang="el-GR" dirty="0" smtClean="0"/>
              <a:t> </a:t>
            </a:r>
          </a:p>
          <a:p>
            <a:r>
              <a:rPr lang="el-GR" dirty="0" smtClean="0"/>
              <a:t>Ένα σώμα ταλαντώνεται με συχνότητα </a:t>
            </a:r>
            <a:r>
              <a:rPr lang="en-US" dirty="0" smtClean="0"/>
              <a:t>    1 Hz  </a:t>
            </a:r>
            <a:r>
              <a:rPr lang="el-GR" dirty="0" smtClean="0"/>
              <a:t>όταν εκτελεί μια  πλήρη ταλάντωση σε 1 δευτερόλεπτο.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μεγέθη συχνότητα και περίοδος είναι αντίστροφα:</a:t>
            </a:r>
          </a:p>
          <a:p>
            <a:pPr algn="ctr"/>
            <a:r>
              <a:rPr lang="en-US" dirty="0"/>
              <a:t> </a:t>
            </a:r>
            <a:r>
              <a:rPr lang="en-US" dirty="0" smtClean="0"/>
              <a:t>f = 1 / T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Πλάτος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l-GR" dirty="0" smtClean="0"/>
              <a:t>Πλάτος μιας ταλάντωσης ονομάζουμε τη μέγιστη απομάκρυνση από τη θέση ισορροπίας.</a:t>
            </a:r>
            <a:endParaRPr lang="el-GR" dirty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429000"/>
            <a:ext cx="29622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sz="3800" dirty="0"/>
              <a:t>Η εικόνα δείχνει ένα απλό εκκρεμές.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600200"/>
            <a:ext cx="4333627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Αποτελείται από ένα μικρό σώμα κρεμασμένο από νήμα μήκους </a:t>
            </a:r>
            <a:r>
              <a:rPr lang="en-US" sz="2400" b="1" dirty="0" smtClean="0">
                <a:latin typeface="Bradley Hand ITC" pitchFamily="66" charset="0"/>
                <a:cs typeface="Arial" pitchFamily="34" charset="0"/>
              </a:rPr>
              <a:t>l 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που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το</a:t>
            </a:r>
            <a:r>
              <a:rPr lang="el-G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άλλο του άκρο είναι στερεωμένο σ’ ένα σταθερό σημείο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l-G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Ο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ι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δυνάμεις που καθορίζουν την κίνησή του είναι το</a:t>
            </a:r>
            <a:r>
              <a:rPr lang="en-US" sz="2400" dirty="0">
                <a:latin typeface="Bradley Hand ITC" pitchFamily="66" charset="0"/>
                <a:cs typeface="Arial" pitchFamily="34" charset="0"/>
              </a:rPr>
              <a:t>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βάρος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του </a:t>
            </a:r>
            <a:r>
              <a:rPr lang="el-GR" sz="24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>
                <a:latin typeface="Bradley Hand ITC" pitchFamily="66" charset="0"/>
                <a:cs typeface="Arial" pitchFamily="34" charset="0"/>
              </a:rPr>
              <a:t>w</a:t>
            </a:r>
            <a:r>
              <a:rPr lang="el-GR" sz="24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και η δύναμη από το νήμα (τάση του νήματος Τ)</a:t>
            </a:r>
            <a:r>
              <a:rPr lang="en-US" sz="2400" dirty="0">
                <a:latin typeface="Bradley Hand ITC" pitchFamily="66" charset="0"/>
                <a:cs typeface="Arial" pitchFamily="34" charset="0"/>
              </a:rPr>
              <a:t> </a:t>
            </a:r>
            <a:r>
              <a:rPr lang="el-GR" sz="2400" dirty="0" smtClean="0">
                <a:latin typeface="Bradley Hand ITC" pitchFamily="66" charset="0"/>
                <a:cs typeface="Arial" pitchFamily="34" charset="0"/>
              </a:rPr>
              <a:t>.</a:t>
            </a:r>
            <a:endParaRPr lang="el-G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80112" y="1052736"/>
            <a:ext cx="2724530" cy="3333334"/>
          </a:xfrm>
        </p:spPr>
      </p:pic>
      <p:sp>
        <p:nvSpPr>
          <p:cNvPr id="5" name="4 - Ορθογώνιο"/>
          <p:cNvSpPr/>
          <p:nvPr/>
        </p:nvSpPr>
        <p:spPr>
          <a:xfrm>
            <a:off x="5292080" y="4581128"/>
            <a:ext cx="3203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smtClean="0"/>
              <a:t>Σε κάθε θέση η συνιστώσα του βάρους W</a:t>
            </a:r>
            <a:r>
              <a:rPr lang="el-GR" i="1" baseline="-25000" dirty="0" smtClean="0"/>
              <a:t>2</a:t>
            </a:r>
            <a:r>
              <a:rPr lang="el-GR" i="1" dirty="0" smtClean="0"/>
              <a:t> τραβά το σώμα προς τη θέση ισορροπίας. Το πλάτος της ταλάντωσης προσδιορίζεται από τη μέγιστη τιμή της γωνίας θ.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sz="4400"/>
              <a:t>Από ποια μεγέθη εξαρτάται η περίοδος της ταλάντωσης ενός απλού εκκρεμούς;</a:t>
            </a:r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Ας κάνουμε ένα πείραμα ….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selentis\Τα έγγραφά μου\ΦΥΣΙΚΗ\ΦΥΣΙΚΗ Γ΄Γυμνασίου\4. ΤΑΛΑΝΤΩΣΕΙΣ\1 ΝΟΜΟΙ ΕΚΚΡΕΜΟΥΣ\σάρωση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293" y="620688"/>
            <a:ext cx="8858707" cy="5018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selentis\Τα έγγραφά μου\ΦΥΣΙΚΗ\ΦΥΣΙΚΗ Γ΄Γυμνασίου\4. ΤΑΛΑΝΤΩΣΕΙΣ\1 ΝΟΜΟΙ ΕΚΚΡΕΜΟΥΣ\σάρωση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293" y="1556792"/>
            <a:ext cx="8858707" cy="3533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selentis\Τα έγγραφά μου\ΦΥΣΙΚΗ\ΦΥΣΙΚΗ Γ΄Γυμνασίου\4. ΤΑΛΑΝΤΩΣΕΙΣ\1 ΝΟΜΟΙ ΕΚΚΡΕΜΟΥΣ\σάρωση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422" y="0"/>
            <a:ext cx="8507578" cy="6817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Αξιολόγησε την προσπάθειά σου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2400" dirty="0" smtClean="0"/>
              <a:t>      Σε αυτή την εργαστηριακή άσκηση μελέτησες πειραματικά την ταλάντωση του απλού εκκρεμούς:</a:t>
            </a:r>
          </a:p>
          <a:p>
            <a:pPr>
              <a:buNone/>
            </a:pPr>
            <a:r>
              <a:rPr lang="el-GR" sz="2400" dirty="0" smtClean="0"/>
              <a:t>      Επιβεβαίωσες πειραματικά ότι:</a:t>
            </a:r>
          </a:p>
          <a:p>
            <a:pPr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α. Η περίοδος της ταλάντωσης ενός απλού εκκρεμούς είναι ανεξάρτητη από το πλάτος ταλάντωσης και από τη μάζα όταν η γωνία εκτροπής είναι μικρή; ΝΑΙ – </a:t>
            </a:r>
            <a:r>
              <a:rPr lang="en-US" sz="2400" dirty="0" smtClean="0">
                <a:solidFill>
                  <a:srgbClr val="FF0000"/>
                </a:solidFill>
              </a:rPr>
              <a:t>O</a:t>
            </a:r>
            <a:r>
              <a:rPr lang="el-GR" sz="2400" dirty="0" smtClean="0">
                <a:solidFill>
                  <a:srgbClr val="FF0000"/>
                </a:solidFill>
              </a:rPr>
              <a:t>ΧΙ</a:t>
            </a:r>
          </a:p>
          <a:p>
            <a:pPr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β. Η περίοδος της ταλάντωσης εξαρτάται από το μήκος του νήματος; ΝΑΙ - ΟΧΙ</a:t>
            </a:r>
            <a:endParaRPr lang="el-G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Οι κινήσεις που επαναλαμβάνονται σε ίσα χρονικά διαστήματα ονομάζονται </a:t>
            </a:r>
            <a:r>
              <a:rPr lang="el-GR" b="1" dirty="0" smtClean="0">
                <a:solidFill>
                  <a:srgbClr val="FF0000"/>
                </a:solidFill>
              </a:rPr>
              <a:t>περιοδικές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05273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Τα συμπεράσματα του πειράματος:</a:t>
            </a:r>
            <a:br>
              <a:rPr lang="el-GR" dirty="0" smtClean="0"/>
            </a:br>
            <a:r>
              <a:rPr lang="el-G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Η περίοδος της ταλάντωσης του απλού εκκρεμούς :</a:t>
            </a:r>
            <a:endParaRPr lang="el-GR" sz="2800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780928"/>
            <a:ext cx="7772400" cy="3168352"/>
          </a:xfrm>
        </p:spPr>
        <p:txBody>
          <a:bodyPr/>
          <a:lstStyle/>
          <a:p>
            <a:r>
              <a:rPr lang="el-GR" dirty="0"/>
              <a:t>Είναι _____________ της μάζας του</a:t>
            </a:r>
          </a:p>
          <a:p>
            <a:r>
              <a:rPr lang="el-GR" dirty="0"/>
              <a:t>Είναι _____________ από το πλάτος της ταλάντωσης (μικρή γωνία εκτροπής)</a:t>
            </a:r>
          </a:p>
          <a:p>
            <a:r>
              <a:rPr lang="el-GR" dirty="0"/>
              <a:t>Αυξάνεται όταν ______________ το μήκος του νήματος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800" dirty="0" smtClean="0"/>
              <a:t>Επίσης εξαρτάται </a:t>
            </a:r>
            <a:r>
              <a:rPr lang="el-GR" sz="3800" dirty="0"/>
              <a:t>από τον τόπο που βρίσκεται…..</a:t>
            </a:r>
          </a:p>
        </p:txBody>
      </p:sp>
      <p:sp>
        <p:nvSpPr>
          <p:cNvPr id="7174" name="AutoShape 6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3573016"/>
            <a:ext cx="3600400" cy="1944216"/>
          </a:xfrm>
          <a:prstGeom prst="cloudCallout">
            <a:avLst>
              <a:gd name="adj1" fmla="val 122046"/>
              <a:gd name="adj2" fmla="val 59718"/>
            </a:avLst>
          </a:prstGeom>
          <a:solidFill>
            <a:srgbClr val="FFC000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sz="2400" dirty="0"/>
              <a:t>Στον </a:t>
            </a:r>
            <a:r>
              <a:rPr lang="el-GR" sz="2400" dirty="0" smtClean="0"/>
              <a:t>Ισημερινό ταλαντώνεται πιο αργά …</a:t>
            </a:r>
            <a:endParaRPr lang="el-GR" sz="2400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600200"/>
            <a:ext cx="3379788" cy="4781550"/>
          </a:xfrm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1116013" y="1844675"/>
            <a:ext cx="2808287" cy="1439863"/>
          </a:xfrm>
          <a:prstGeom prst="cloudCallout">
            <a:avLst>
              <a:gd name="adj1" fmla="val 73347"/>
              <a:gd name="adj2" fmla="val 47796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sz="2400" dirty="0"/>
              <a:t>Στους</a:t>
            </a:r>
            <a:r>
              <a:rPr lang="el-GR" dirty="0"/>
              <a:t> </a:t>
            </a:r>
            <a:r>
              <a:rPr lang="el-GR" sz="2400" dirty="0"/>
              <a:t>πόλους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build="p" animBg="1"/>
      <p:bldP spid="71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2132855"/>
            <a:ext cx="7772400" cy="1800201"/>
          </a:xfrm>
        </p:spPr>
        <p:txBody>
          <a:bodyPr/>
          <a:lstStyle/>
          <a:p>
            <a:r>
              <a:rPr lang="el-GR" dirty="0" smtClean="0"/>
              <a:t>Ενώ στη σελήνη το εκκρεμές ταλαντώνεται 2,5 φορές πιο αργά από τη γη !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Χρησιμοποίησε και εφάρμοσε τις έννοιες που έμαθες: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30725"/>
          </a:xfrm>
        </p:spPr>
        <p:txBody>
          <a:bodyPr/>
          <a:lstStyle/>
          <a:p>
            <a:pPr>
              <a:buNone/>
            </a:pPr>
            <a:r>
              <a:rPr lang="el-GR" sz="2000" b="1" dirty="0" smtClean="0"/>
              <a:t>      1</a:t>
            </a:r>
            <a:r>
              <a:rPr lang="en-US" sz="2000" b="1" dirty="0" smtClean="0"/>
              <a:t> (</a:t>
            </a:r>
            <a:r>
              <a:rPr lang="el-GR" sz="2000" b="1" dirty="0" smtClean="0"/>
              <a:t>σελ. 94)</a:t>
            </a:r>
          </a:p>
          <a:p>
            <a:pPr>
              <a:buNone/>
            </a:pPr>
            <a:r>
              <a:rPr lang="el-GR" sz="2000" b="1" dirty="0"/>
              <a:t> </a:t>
            </a:r>
            <a:r>
              <a:rPr lang="el-GR" sz="2000" b="1" dirty="0" smtClean="0"/>
              <a:t>        Συμπλήρωσε τις λέξεις που λείπουν από το παρακάτω κείμενο έτσι ώστε οι προτάσεις που προκύπτουν να είναι επιστημονικά ορθές:</a:t>
            </a:r>
          </a:p>
          <a:p>
            <a:pPr>
              <a:buNone/>
            </a:pPr>
            <a:r>
              <a:rPr lang="el-GR" sz="2000" dirty="0" smtClean="0"/>
              <a:t>       α. Οι κινήσεις που επαναλαμβάνονται σε ίσα χρονικά διαστήματα ονομάζονται ....................... </a:t>
            </a:r>
          </a:p>
          <a:p>
            <a:pPr>
              <a:buNone/>
            </a:pPr>
            <a:r>
              <a:rPr lang="el-GR" sz="2000" dirty="0" smtClean="0"/>
              <a:t>       β. Οι περιοδικές κινήσεις που πραγματοποιούνται ανάμεσα σε δύο ακραία σημεία της τροχιάς ονομάζονται ....................... </a:t>
            </a:r>
          </a:p>
          <a:p>
            <a:pPr>
              <a:buNone/>
            </a:pPr>
            <a:r>
              <a:rPr lang="el-GR" sz="2000" dirty="0" smtClean="0"/>
              <a:t>       γ. Η μέγιστη απομάκρυνση από τη θέση ισορροπίας ονομάζεται ....................... της ταλάντωσης. </a:t>
            </a:r>
          </a:p>
          <a:p>
            <a:pPr>
              <a:buNone/>
            </a:pPr>
            <a:r>
              <a:rPr lang="el-GR" sz="2000" dirty="0" smtClean="0"/>
              <a:t>       δ. O χρόνος μιας πλήρους ....................... ονομάζεται ....................... της ταλάντωσης (Τ). Ο αριθμός των πλήρων ....................... (Ν) που εκτελεί το σώμα σε χρονικό διάστημα </a:t>
            </a:r>
            <a:r>
              <a:rPr lang="el-GR" sz="2000" dirty="0" err="1" smtClean="0"/>
              <a:t>Δt</a:t>
            </a:r>
            <a:r>
              <a:rPr lang="el-GR" sz="2000" dirty="0" smtClean="0"/>
              <a:t> προς το αντίστοιχο χρονικό διάστημα ονομάζεται ....................... (f).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647056"/>
          </a:xfrm>
        </p:spPr>
        <p:txBody>
          <a:bodyPr>
            <a:normAutofit fontScale="90000"/>
          </a:bodyPr>
          <a:lstStyle/>
          <a:p>
            <a:pPr algn="l"/>
            <a:r>
              <a:rPr lang="el-GR" sz="2000" b="1" dirty="0" smtClean="0"/>
              <a:t>2</a:t>
            </a:r>
            <a:r>
              <a:rPr lang="el-GR" sz="2000" b="1" dirty="0"/>
              <a:t> </a:t>
            </a:r>
            <a:r>
              <a:rPr lang="el-GR" sz="2000" b="1" dirty="0" smtClean="0"/>
              <a:t>(σελ. 95)</a:t>
            </a:r>
            <a:br>
              <a:rPr lang="el-GR" sz="2000" b="1" dirty="0" smtClean="0"/>
            </a:br>
            <a:r>
              <a:rPr lang="el-GR" sz="2000" b="1" dirty="0"/>
              <a:t> </a:t>
            </a:r>
            <a:r>
              <a:rPr lang="el-GR" sz="2000" b="1" dirty="0" smtClean="0"/>
              <a:t> Στην εικόνα 4.7 σελίδα 91 απεικονίζεται το έμβολο μιας μηχανής. Κατά τη λειτουργία της αυτό εκτελεί ταλάντωση μεταξύ των Α, Β. Να χαρακτηρίσεις με Σ τις προτάσεις των οποίων το περιεχόμενο είναι επιστημονικά ορθό και με Λ αυτές που το περιεχόμενό τους είναι επιστημονικά λανθασμένο. </a:t>
            </a:r>
            <a:r>
              <a:rPr lang="el-GR" sz="2000" b="1" dirty="0" smtClean="0">
                <a:solidFill>
                  <a:schemeClr val="accent6"/>
                </a:solidFill>
              </a:rPr>
              <a:t/>
            </a:r>
            <a:br>
              <a:rPr lang="el-GR" sz="2000" b="1" dirty="0" smtClean="0">
                <a:solidFill>
                  <a:schemeClr val="accent6"/>
                </a:solidFill>
              </a:rPr>
            </a:br>
            <a:endParaRPr lang="el-GR" sz="2000" b="1" dirty="0">
              <a:solidFill>
                <a:schemeClr val="accent6"/>
              </a:solidFill>
            </a:endParaRPr>
          </a:p>
        </p:txBody>
      </p:sp>
      <p:pic>
        <p:nvPicPr>
          <p:cNvPr id="5" name="Picture 2" descr="C:\Documents and Settings\tselentis\Τα έγγραφά μου\ΦΥΣΙΚΗ\ΦΥΣΙΚΗ Γ 13.14\ΦΩΤΟ\img4_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3467100" cy="3582670"/>
          </a:xfrm>
          <a:prstGeom prst="rect">
            <a:avLst/>
          </a:prstGeom>
          <a:noFill/>
        </p:spPr>
      </p:pic>
      <p:sp>
        <p:nvSpPr>
          <p:cNvPr id="6" name="3 - Θέση περιεχομένου"/>
          <p:cNvSpPr txBox="1">
            <a:spLocks/>
          </p:cNvSpPr>
          <p:nvPr/>
        </p:nvSpPr>
        <p:spPr>
          <a:xfrm>
            <a:off x="3995936" y="2327275"/>
            <a:ext cx="4824536" cy="311794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Σε χρόνο μιας περιόδου το έμβολο κινείται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α) από το Α στο Ο στο Β,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β) από το Α στο Ο στο Β στο Ο μέχρι το Α,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γ) από το Α στο Ο,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δ) από το Α στο Ο στο Α στο Ο στο Β στο Ο,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ε) από το Α στο Β στο Ο στο Α στο Ο στο 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539552" y="764704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Εφάρμοσε τις γνώσεις σου και γράψε τεκμηριωμένες απαντήσεις στις ερωτήσεις που ακολουθούν: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611560" y="177281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6 (σελ. 95)</a:t>
            </a:r>
          </a:p>
          <a:p>
            <a:r>
              <a:rPr lang="el-GR" b="1" dirty="0" smtClean="0"/>
              <a:t> Ποιες δυνάμεις ασκούνται στο σφαιρίδιο ενός απλού εκκρεμούς; Γιατί όταν απομακρύνουμε το εκκρεμές από τη θέση ισορροπίας τείνει να επανέλθει σ' αυτή;</a:t>
            </a:r>
            <a:endParaRPr lang="el-GR" b="1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5576" y="3140968"/>
            <a:ext cx="2724530" cy="3333334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3779912" y="3861048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smtClean="0"/>
              <a:t>  Σε κάθε θέση η συνιστώσα του βάρους</a:t>
            </a:r>
            <a:r>
              <a:rPr lang="en-US" i="1" dirty="0" smtClean="0"/>
              <a:t> W</a:t>
            </a:r>
            <a:r>
              <a:rPr lang="en-US" i="1" baseline="-25000" dirty="0" smtClean="0"/>
              <a:t>2</a:t>
            </a:r>
            <a:r>
              <a:rPr lang="en-US" i="1" dirty="0" smtClean="0"/>
              <a:t>    </a:t>
            </a:r>
            <a:r>
              <a:rPr lang="el-GR" i="1" dirty="0" smtClean="0"/>
              <a:t>τραβά  το σώμα προς τη θέση ισορροπίας.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539552" y="1772816"/>
            <a:ext cx="73448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7 (σελ. 95)</a:t>
            </a:r>
          </a:p>
          <a:p>
            <a:r>
              <a:rPr lang="el-GR" sz="2000" b="1" dirty="0" smtClean="0"/>
              <a:t>Πώς μεταβάλλεται η περίοδος ενός εκκρεμούς όταν: </a:t>
            </a:r>
          </a:p>
          <a:p>
            <a:r>
              <a:rPr lang="el-GR" sz="2000" b="1" dirty="0" smtClean="0"/>
              <a:t>α) αυξηθεί το μήκος του εκκρεμούς; </a:t>
            </a:r>
          </a:p>
          <a:p>
            <a:r>
              <a:rPr lang="el-GR" sz="2000" b="1" dirty="0" smtClean="0"/>
              <a:t>β) αν ελαττωθεί το πλάτος της ταλάντωσής του; </a:t>
            </a:r>
          </a:p>
          <a:p>
            <a:r>
              <a:rPr lang="el-GR" sz="2000" b="1" dirty="0" smtClean="0"/>
              <a:t>γ) αυξηθεί η μάζα του;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683568" y="548680"/>
            <a:ext cx="1345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Ασκήσεις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683568" y="1700808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 1 (σελ. 96)</a:t>
            </a:r>
          </a:p>
          <a:p>
            <a:r>
              <a:rPr lang="el-GR" sz="2000" b="1" dirty="0" smtClean="0"/>
              <a:t>  Ένα εκκρεμές εκτελεί 60 πλήρεις ταλαντώσεις σε 2 λεπτά. Να βρεις την περίοδο και τη συχνότητα του εκκρεμούς.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2808312"/>
          </a:xfrm>
        </p:spPr>
        <p:txBody>
          <a:bodyPr/>
          <a:lstStyle/>
          <a:p>
            <a:pPr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   </a:t>
            </a:r>
            <a:r>
              <a:rPr lang="el-GR" sz="2400" b="1" dirty="0" smtClean="0"/>
              <a:t>2 (σελ. 96)</a:t>
            </a:r>
          </a:p>
          <a:p>
            <a:pPr>
              <a:buNone/>
            </a:pPr>
            <a:r>
              <a:rPr lang="el-GR" sz="2400" b="1" dirty="0"/>
              <a:t> </a:t>
            </a:r>
            <a:r>
              <a:rPr lang="el-GR" sz="2400" b="1" dirty="0" smtClean="0"/>
              <a:t>      Τα φτερά της μέλισσας, όταν αυτή πετάει, εκτελούν ταλάντωση με συχνότητα 225 </a:t>
            </a:r>
            <a:r>
              <a:rPr lang="el-GR" sz="2400" b="1" dirty="0" err="1" smtClean="0"/>
              <a:t>Ηz</a:t>
            </a:r>
            <a:r>
              <a:rPr lang="el-GR" sz="2400" b="1" dirty="0" smtClean="0"/>
              <a:t>.</a:t>
            </a:r>
          </a:p>
          <a:p>
            <a:pPr>
              <a:buNone/>
            </a:pPr>
            <a:r>
              <a:rPr lang="el-GR" sz="2400" b="1" dirty="0" smtClean="0"/>
              <a:t>       Να υπολογίσεις πόσες φορές ανεβοκατεβαίνουν τα φτερά της στο 1 s καθώς και την περίοδο ταλάντωσης.</a:t>
            </a:r>
          </a:p>
          <a:p>
            <a:endParaRPr lang="el-GR" b="1" dirty="0"/>
          </a:p>
        </p:txBody>
      </p:sp>
      <p:pic>
        <p:nvPicPr>
          <p:cNvPr id="1026" name="Picture 2" descr="C:\Documents and Settings\tselentis\Τα έγγραφά μου\ΠΕΡΙΒΑΛΛΟΝΤΙΚΟ 2016-17\ΚΗΠΟΣ\ΦΩΤΟ ΣΥΝΑΝΤΗΣΕΩΝ\18.12\P1160193.JPG"/>
          <p:cNvPicPr>
            <a:picLocks noChangeAspect="1" noChangeArrowheads="1"/>
          </p:cNvPicPr>
          <p:nvPr/>
        </p:nvPicPr>
        <p:blipFill>
          <a:blip r:embed="rId2" cstate="print"/>
          <a:srcRect r="4614" b="6152"/>
          <a:stretch>
            <a:fillRect/>
          </a:stretch>
        </p:blipFill>
        <p:spPr bwMode="auto">
          <a:xfrm>
            <a:off x="251520" y="2420888"/>
            <a:ext cx="5582108" cy="4119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2138" y="549275"/>
            <a:ext cx="4038600" cy="1252538"/>
          </a:xfrm>
        </p:spPr>
        <p:txBody>
          <a:bodyPr/>
          <a:lstStyle/>
          <a:p>
            <a:r>
              <a:rPr lang="el-GR" sz="2800"/>
              <a:t>Μπορείς να σκεφτείς περιοδικές κινήσεις;</a:t>
            </a:r>
          </a:p>
        </p:txBody>
      </p:sp>
      <p:pic>
        <p:nvPicPr>
          <p:cNvPr id="47108" name="Picture 4" descr="ΑΤΟΜΟ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7675" y="1989138"/>
            <a:ext cx="1558925" cy="1658937"/>
          </a:xfrm>
          <a:noFill/>
          <a:ln/>
        </p:spPr>
      </p:pic>
      <p:pic>
        <p:nvPicPr>
          <p:cNvPr id="47111" name="Picture 7" descr="j023413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3141663"/>
            <a:ext cx="1952625" cy="2076450"/>
          </a:xfrm>
          <a:noFill/>
          <a:ln/>
        </p:spPr>
      </p:pic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6877050" y="3573463"/>
            <a:ext cx="1366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pic>
        <p:nvPicPr>
          <p:cNvPr id="4711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2205038"/>
            <a:ext cx="17335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8" name="Picture 14" descr="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0"/>
            <a:ext cx="2447925" cy="2447925"/>
          </a:xfrm>
          <a:prstGeom prst="rect">
            <a:avLst/>
          </a:prstGeom>
          <a:noFill/>
        </p:spPr>
      </p:pic>
      <p:pic>
        <p:nvPicPr>
          <p:cNvPr id="47119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149725"/>
            <a:ext cx="21621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l-GR" sz="3200" dirty="0"/>
              <a:t>Περιοδικές κινήσεις ανάμεσα σε δύο ακραία σημεία ονομάζονται </a:t>
            </a:r>
            <a:r>
              <a:rPr lang="el-GR" sz="3200" b="1" dirty="0"/>
              <a:t>ταλαντώσεις</a:t>
            </a:r>
          </a:p>
        </p:txBody>
      </p:sp>
      <p:pic>
        <p:nvPicPr>
          <p:cNvPr id="2867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196752"/>
            <a:ext cx="3529012" cy="4708525"/>
          </a:xfrm>
        </p:spPr>
      </p:pic>
      <p:sp>
        <p:nvSpPr>
          <p:cNvPr id="2867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800" dirty="0"/>
              <a:t>Ταλάντωση κάνει π.χ.: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800" dirty="0"/>
              <a:t>Μια κούνια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800" dirty="0"/>
              <a:t>Το εκκρεμές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800" dirty="0"/>
              <a:t>Η χορδή μιας κιθάρας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800" dirty="0"/>
              <a:t>Το έμβολο της μηχανής του αυτοκινήτου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800" dirty="0"/>
              <a:t>Το σώμα στην εικόνα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800" dirty="0"/>
              <a:t>Ο αέρας σε μια φλογέρα </a:t>
            </a:r>
          </a:p>
          <a:p>
            <a:pPr>
              <a:lnSpc>
                <a:spcPct val="90000"/>
              </a:lnSpc>
            </a:pPr>
            <a:endParaRPr lang="el-GR" sz="2800" dirty="0"/>
          </a:p>
        </p:txBody>
      </p:sp>
      <p:sp>
        <p:nvSpPr>
          <p:cNvPr id="5" name="4 - Ορθογώνιο"/>
          <p:cNvSpPr/>
          <p:nvPr/>
        </p:nvSpPr>
        <p:spPr>
          <a:xfrm>
            <a:off x="395536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i="1" dirty="0" smtClean="0"/>
              <a:t>Το σώμα κινείται από το Α προς το Β και ξανά προς το 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/>
              <a:t>Κάθε ταλάντωση πραγματοποιείται γύρω από μια </a:t>
            </a:r>
            <a:r>
              <a:rPr lang="el-GR" sz="4000" u="sng"/>
              <a:t>θέση ισορροπίας</a:t>
            </a:r>
            <a:r>
              <a:rPr lang="el-GR" sz="4000"/>
              <a:t>. </a:t>
            </a:r>
          </a:p>
        </p:txBody>
      </p:sp>
      <p:pic>
        <p:nvPicPr>
          <p:cNvPr id="51206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800" y="1484784"/>
            <a:ext cx="3172268" cy="3557144"/>
          </a:xfrm>
          <a:noFill/>
          <a:ln/>
        </p:spPr>
      </p:pic>
      <p:sp>
        <p:nvSpPr>
          <p:cNvPr id="8" name="7 - Ορθογώνιο"/>
          <p:cNvSpPr/>
          <p:nvPr/>
        </p:nvSpPr>
        <p:spPr>
          <a:xfrm>
            <a:off x="2195736" y="52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i="1" dirty="0" smtClean="0"/>
              <a:t>Έμβολο μηχανής κινείται μεταξύ των ακραίων θέσεων Α και Β, περνώντας από τη θέση ισορροπίας Ο.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/>
              <a:t>Κάθε ταλάντωση πραγματοποιείται γύρω από μια </a:t>
            </a:r>
            <a:r>
              <a:rPr lang="el-GR" sz="4000" u="sng"/>
              <a:t>θέση ισορροπίας</a:t>
            </a:r>
            <a:r>
              <a:rPr lang="el-GR" sz="4000"/>
              <a:t>. </a:t>
            </a:r>
          </a:p>
        </p:txBody>
      </p:sp>
      <p:pic>
        <p:nvPicPr>
          <p:cNvPr id="5120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5" y="2204863"/>
            <a:ext cx="2729294" cy="3415190"/>
          </a:xfrm>
          <a:noFill/>
          <a:ln/>
        </p:spPr>
      </p:pic>
      <p:pic>
        <p:nvPicPr>
          <p:cNvPr id="51209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056" y="2132856"/>
            <a:ext cx="2849563" cy="34845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Χαρακτηριστικά μεγέθη μιας ταλάντωσης</a:t>
            </a:r>
          </a:p>
        </p:txBody>
      </p:sp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Απλό εκκρεμές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800" dirty="0"/>
              <a:t>Το </a:t>
            </a:r>
            <a:r>
              <a:rPr lang="el-GR" sz="3800" dirty="0" smtClean="0"/>
              <a:t>βαράκι, </a:t>
            </a:r>
            <a:r>
              <a:rPr lang="el-GR" sz="3800" dirty="0"/>
              <a:t>το έμβολο και το εκκρεμές εκτελούν ταλάντωση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773238"/>
            <a:ext cx="2705100" cy="3311525"/>
          </a:xfrm>
        </p:spPr>
      </p:pic>
      <p:pic>
        <p:nvPicPr>
          <p:cNvPr id="8201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2924944"/>
            <a:ext cx="1523810" cy="1695687"/>
          </a:xfrm>
          <a:noFill/>
          <a:ln/>
        </p:spPr>
      </p:pic>
      <p:pic>
        <p:nvPicPr>
          <p:cNvPr id="8200" name="Picture 8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 cstate="print"/>
          <a:stretch>
            <a:fillRect/>
          </a:stretch>
        </p:blipFill>
        <p:spPr>
          <a:xfrm>
            <a:off x="6516216" y="2564904"/>
            <a:ext cx="1280000" cy="252571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3800" dirty="0"/>
              <a:t>Για να </a:t>
            </a:r>
            <a:r>
              <a:rPr lang="el-GR" sz="3800" dirty="0" smtClean="0"/>
              <a:t>περιγράψουμε </a:t>
            </a:r>
            <a:r>
              <a:rPr lang="el-GR" sz="3800" dirty="0"/>
              <a:t>κάθε ταλάντωση </a:t>
            </a:r>
            <a:r>
              <a:rPr lang="el-GR" sz="3800" dirty="0" smtClean="0"/>
              <a:t>χρησιμοποιούμε </a:t>
            </a:r>
            <a:r>
              <a:rPr lang="el-GR" sz="3800" dirty="0"/>
              <a:t>τα φυσικά μεγέθη …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3068960"/>
            <a:ext cx="8229600" cy="2808312"/>
          </a:xfrm>
        </p:spPr>
        <p:txBody>
          <a:bodyPr/>
          <a:lstStyle/>
          <a:p>
            <a:r>
              <a:rPr lang="el-GR" dirty="0"/>
              <a:t>Περίοδος (Τ)</a:t>
            </a:r>
          </a:p>
          <a:p>
            <a:r>
              <a:rPr lang="el-GR" dirty="0"/>
              <a:t>Συχνότητα (</a:t>
            </a:r>
            <a:r>
              <a:rPr lang="en-US" dirty="0"/>
              <a:t>f</a:t>
            </a:r>
            <a:r>
              <a:rPr lang="el-GR" dirty="0"/>
              <a:t>) </a:t>
            </a:r>
          </a:p>
          <a:p>
            <a:r>
              <a:rPr lang="el-GR" dirty="0"/>
              <a:t>Πλάτος της </a:t>
            </a:r>
            <a:r>
              <a:rPr lang="el-GR" dirty="0" smtClean="0"/>
              <a:t>ταλάντωσης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844</Words>
  <Application>Microsoft Office PowerPoint</Application>
  <PresentationFormat>Προβολή στην οθόνη (4:3)</PresentationFormat>
  <Paragraphs>84</Paragraphs>
  <Slides>28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Θέμα του Office</vt:lpstr>
      <vt:lpstr>Ταλαντώσεις</vt:lpstr>
      <vt:lpstr>Οι κινήσεις που επαναλαμβάνονται σε ίσα χρονικά διαστήματα ονομάζονται περιοδικές.</vt:lpstr>
      <vt:lpstr>Διαφάνεια 3</vt:lpstr>
      <vt:lpstr>Περιοδικές κινήσεις ανάμεσα σε δύο ακραία σημεία ονομάζονται ταλαντώσεις</vt:lpstr>
      <vt:lpstr>Κάθε ταλάντωση πραγματοποιείται γύρω από μια θέση ισορροπίας. </vt:lpstr>
      <vt:lpstr>Κάθε ταλάντωση πραγματοποιείται γύρω από μια θέση ισορροπίας. </vt:lpstr>
      <vt:lpstr>Χαρακτηριστικά μεγέθη μιας ταλάντωσης</vt:lpstr>
      <vt:lpstr>Το βαράκι, το έμβολο και το εκκρεμές εκτελούν ταλάντωση</vt:lpstr>
      <vt:lpstr>Για να περιγράψουμε κάθε ταλάντωση χρησιμοποιούμε τα φυσικά μεγέθη …</vt:lpstr>
      <vt:lpstr>Περίοδος (Τ)</vt:lpstr>
      <vt:lpstr>Συχνότητα (f)</vt:lpstr>
      <vt:lpstr>Διαφάνεια 12</vt:lpstr>
      <vt:lpstr>Πλάτος</vt:lpstr>
      <vt:lpstr>Η εικόνα δείχνει ένα απλό εκκρεμές.</vt:lpstr>
      <vt:lpstr>Από ποια μεγέθη εξαρτάται η περίοδος της ταλάντωσης ενός απλού εκκρεμούς;</vt:lpstr>
      <vt:lpstr>Διαφάνεια 16</vt:lpstr>
      <vt:lpstr>Διαφάνεια 17</vt:lpstr>
      <vt:lpstr>Διαφάνεια 18</vt:lpstr>
      <vt:lpstr>Αξιολόγησε την προσπάθειά σου</vt:lpstr>
      <vt:lpstr>Τα συμπεράσματα του πειράματος:  Η περίοδος της ταλάντωσης του απλού εκκρεμούς :</vt:lpstr>
      <vt:lpstr>Επίσης εξαρτάται από τον τόπο που βρίσκεται…..</vt:lpstr>
      <vt:lpstr>Διαφάνεια 22</vt:lpstr>
      <vt:lpstr>Χρησιμοποίησε και εφάρμοσε τις έννοιες που έμαθες: </vt:lpstr>
      <vt:lpstr>2 (σελ. 95)   Στην εικόνα 4.7 σελίδα 91 απεικονίζεται το έμβολο μιας μηχανής. Κατά τη λειτουργία της αυτό εκτελεί ταλάντωση μεταξύ των Α, Β. Να χαρακτηρίσεις με Σ τις προτάσεις των οποίων το περιεχόμενο είναι επιστημονικά ορθό και με Λ αυτές που το περιεχόμενό τους είναι επιστημονικά λανθασμένο.  </vt:lpstr>
      <vt:lpstr>Διαφάνεια 25</vt:lpstr>
      <vt:lpstr>Διαφάνεια 26</vt:lpstr>
      <vt:lpstr>Διαφάνεια 27</vt:lpstr>
      <vt:lpstr>Διαφάνεια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Το όνομα χρήστη σας</cp:lastModifiedBy>
  <cp:revision>44</cp:revision>
  <dcterms:created xsi:type="dcterms:W3CDTF">1601-01-01T00:00:00Z</dcterms:created>
  <dcterms:modified xsi:type="dcterms:W3CDTF">2017-01-12T11:00:43Z</dcterms:modified>
</cp:coreProperties>
</file>