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8" r:id="rId28"/>
    <p:sldId id="289" r:id="rId29"/>
    <p:sldId id="281" r:id="rId30"/>
    <p:sldId id="282" r:id="rId31"/>
    <p:sldId id="283" r:id="rId32"/>
    <p:sldId id="284" r:id="rId33"/>
    <p:sldId id="285" r:id="rId34"/>
    <p:sldId id="290" r:id="rId35"/>
    <p:sldId id="286" r:id="rId36"/>
    <p:sldId id="287" r:id="rId37"/>
    <p:sldId id="291" r:id="rId38"/>
    <p:sldId id="292" r:id="rId39"/>
    <p:sldId id="293" r:id="rId40"/>
    <p:sldId id="294" r:id="rId41"/>
    <p:sldId id="295" r:id="rId42"/>
    <p:sldId id="296" r:id="rId43"/>
    <p:sldId id="298" r:id="rId44"/>
    <p:sldId id="297" r:id="rId45"/>
    <p:sldId id="302" r:id="rId46"/>
    <p:sldId id="299" r:id="rId47"/>
    <p:sldId id="301" r:id="rId48"/>
    <p:sldId id="300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03" r:id="rId57"/>
    <p:sldId id="304" r:id="rId5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0"/>
      </p:cViewPr>
      <p:guideLst>
        <p:guide orient="horz" pos="21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4.xml"/><Relationship Id="rId59" Type="http://schemas.openxmlformats.org/officeDocument/2006/relationships/presProps" Target="presProps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A697B8C-3B5E-477F-9B5A-9F3D44FA18F8}" type="datetimeFigureOut">
              <a:rPr lang="el-GR" smtClean="0"/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Ορθογώνιο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Ορθογώνιο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Ευθεία γραμμή σύνδεσης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Ευθεία γραμμή σύνδεσης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Ευθεία γραμμή σύνδεσης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Ορθογώνιο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Έλλειψη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Έλλειψη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Έλλειψη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Έλλειψη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Έλλειψη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E70910A-2D12-41BA-AD63-7D29DE72952E}" type="slidenum">
              <a:rPr lang="el-GR" smtClean="0"/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8C-3B5E-477F-9B5A-9F3D44FA18F8}" type="datetimeFigureOut">
              <a:rPr lang="el-GR" smtClean="0"/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910A-2D12-41BA-AD63-7D29DE72952E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8C-3B5E-477F-9B5A-9F3D44FA18F8}" type="datetimeFigureOut">
              <a:rPr lang="el-GR" smtClean="0"/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910A-2D12-41BA-AD63-7D29DE72952E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8C-3B5E-477F-9B5A-9F3D44FA18F8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910A-2D12-41BA-AD63-7D29DE72952E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 hasCustomPrompt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697B8C-3B5E-477F-9B5A-9F3D44FA18F8}" type="datetimeFigureOut">
              <a:rPr lang="el-GR" smtClean="0"/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70910A-2D12-41BA-AD63-7D29DE72952E}" type="slidenum">
              <a:rPr lang="el-GR" smtClean="0"/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  <a:endParaRPr kumimoji="0" lang="el-GR" smtClean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A697B8C-3B5E-477F-9B5A-9F3D44FA18F8}" type="datetimeFigureOut">
              <a:rPr lang="el-GR" smtClean="0"/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Ορθογώνιο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Ευθεία γραμμή σύνδεσης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Ευθεία γραμμή σύνδεσης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Ορθογώνιο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Έλλειψη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Έλλειψη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Έλλειψη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Έλλειψη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Έλλειψη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Ευθεία γραμμή σύνδεσης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E70910A-2D12-41BA-AD63-7D29DE72952E}" type="slidenum">
              <a:rPr lang="el-GR" smtClean="0"/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8C-3B5E-477F-9B5A-9F3D44FA18F8}" type="datetimeFigureOut">
              <a:rPr lang="el-GR" smtClean="0"/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910A-2D12-41BA-AD63-7D29DE72952E}" type="slidenum">
              <a:rPr lang="el-GR" smtClean="0"/>
            </a:fld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8C-3B5E-477F-9B5A-9F3D44FA18F8}" type="datetimeFigureOut">
              <a:rPr lang="el-GR" smtClean="0"/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910A-2D12-41BA-AD63-7D29DE72952E}" type="slidenum">
              <a:rPr lang="el-GR" smtClean="0"/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 hasCustomPrompt="1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sz="quarter" idx="1" hasCustomPrompt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  <a:endParaRPr kumimoji="0" lang="el-GR" smtClean="0"/>
          </a:p>
        </p:txBody>
      </p:sp>
      <p:sp>
        <p:nvSpPr>
          <p:cNvPr id="14" name="Θέση κειμένου 13"/>
          <p:cNvSpPr>
            <a:spLocks noGrp="1"/>
          </p:cNvSpPr>
          <p:nvPr>
            <p:ph type="body" sz="quarter" idx="3" hasCustomPrompt="1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  <a:endParaRPr kumimoji="0" lang="el-GR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697B8C-3B5E-477F-9B5A-9F3D44FA18F8}" type="datetimeFigureOut">
              <a:rPr lang="el-GR" smtClean="0"/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70910A-2D12-41BA-AD63-7D29DE72952E}" type="slidenum">
              <a:rPr lang="el-GR" smtClean="0"/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8C-3B5E-477F-9B5A-9F3D44FA18F8}" type="datetimeFigureOut">
              <a:rPr lang="el-GR" smtClean="0"/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910A-2D12-41BA-AD63-7D29DE72952E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 hasCustomPrompt="1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  <a:endParaRPr kumimoji="0" lang="el-GR" smtClean="0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Ορθογώνιο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Θέση περιεχομένου 17"/>
          <p:cNvSpPr>
            <a:spLocks noGrp="1"/>
          </p:cNvSpPr>
          <p:nvPr>
            <p:ph sz="quarter" idx="1" hasCustomPrompt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  <a:endParaRPr lang="el-GR" smtClean="0"/>
          </a:p>
          <a:p>
            <a:pPr lvl="1" eaLnBrk="1" latinLnBrk="0" hangingPunct="1"/>
            <a:r>
              <a:rPr lang="el-GR" smtClean="0"/>
              <a:t>Δεύτερου επιπέδου</a:t>
            </a:r>
            <a:endParaRPr lang="el-GR" smtClean="0"/>
          </a:p>
          <a:p>
            <a:pPr lvl="2" eaLnBrk="1" latinLnBrk="0" hangingPunct="1"/>
            <a:r>
              <a:rPr lang="el-GR" smtClean="0"/>
              <a:t>Τρίτου επιπέδου</a:t>
            </a:r>
            <a:endParaRPr lang="el-GR" smtClean="0"/>
          </a:p>
          <a:p>
            <a:pPr lvl="3" eaLnBrk="1" latinLnBrk="0" hangingPunct="1"/>
            <a:r>
              <a:rPr lang="el-GR" smtClean="0"/>
              <a:t>Τέταρτου επιπέδου</a:t>
            </a:r>
            <a:endParaRPr lang="el-GR" smtClean="0"/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697B8C-3B5E-477F-9B5A-9F3D44FA18F8}" type="datetimeFigureOut">
              <a:rPr lang="el-GR" smtClean="0"/>
            </a:fld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70910A-2D12-41BA-AD63-7D29DE72952E}" type="slidenum">
              <a:rPr lang="el-GR" smtClean="0"/>
            </a:fld>
            <a:endParaRPr lang="el-GR"/>
          </a:p>
        </p:txBody>
      </p:sp>
      <p:sp>
        <p:nvSpPr>
          <p:cNvPr id="23" name="Θέση υποσέλιδου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Έλλειψη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  <a:endParaRPr kumimoji="0" lang="el-GR" smtClean="0"/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Ευθεία γραμμή σύνδεσης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Ευθεία γραμμή σύνδεσης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Θέση ημερομηνίας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697B8C-3B5E-477F-9B5A-9F3D44FA18F8}" type="datetimeFigureOut">
              <a:rPr lang="el-GR" smtClean="0"/>
            </a:fld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70910A-2D12-41BA-AD63-7D29DE72952E}" type="slidenum">
              <a:rPr lang="el-GR" smtClean="0"/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  <a:endParaRPr kumimoji="0" lang="el-GR" smtClean="0"/>
          </a:p>
          <a:p>
            <a:pPr lvl="1" eaLnBrk="1" latinLnBrk="0" hangingPunct="1"/>
            <a:r>
              <a:rPr kumimoji="0" lang="el-GR" smtClean="0"/>
              <a:t>Δεύτερου επιπέδου</a:t>
            </a:r>
            <a:endParaRPr kumimoji="0" lang="el-GR" smtClean="0"/>
          </a:p>
          <a:p>
            <a:pPr lvl="2" eaLnBrk="1" latinLnBrk="0" hangingPunct="1"/>
            <a:r>
              <a:rPr kumimoji="0" lang="el-GR" smtClean="0"/>
              <a:t>Τρίτου επιπέδου</a:t>
            </a:r>
            <a:endParaRPr kumimoji="0" lang="el-GR" smtClean="0"/>
          </a:p>
          <a:p>
            <a:pPr lvl="3" eaLnBrk="1" latinLnBrk="0" hangingPunct="1"/>
            <a:r>
              <a:rPr kumimoji="0" lang="el-GR" smtClean="0"/>
              <a:t>Τέταρτου επιπέδου</a:t>
            </a:r>
            <a:endParaRPr kumimoji="0" lang="el-GR" smtClean="0"/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697B8C-3B5E-477F-9B5A-9F3D44FA18F8}" type="datetimeFigureOut">
              <a:rPr lang="el-GR" smtClean="0"/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Ορθογώνιο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Έλλειψη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70910A-2D12-41BA-AD63-7D29DE72952E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10456227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835696" y="0"/>
            <a:ext cx="6552728" cy="836712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>
                <a:solidFill>
                  <a:schemeClr val="bg1"/>
                </a:solidFill>
              </a:rPr>
              <a:t>ΙΣΛΑΜ</a:t>
            </a:r>
            <a:endParaRPr lang="el-GR" sz="4800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051720" y="6000750"/>
            <a:ext cx="6406480" cy="857250"/>
          </a:xfrm>
        </p:spPr>
        <p:txBody>
          <a:bodyPr>
            <a:norm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</a:rPr>
              <a:t>Η θρησκεία του Προφήτη Μωάμεθ.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"/>
            <a:ext cx="9144000" cy="603504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4653136"/>
            <a:ext cx="9144000" cy="1820816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και χωρισμένοι σε φυλές, οι άραβες είχαν ένα κεντρικό ιερό. Μέσα σε αυτό υπήρχαν 360 είδωλα</a:t>
            </a:r>
            <a:endParaRPr lang="el-G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07504" y="5229200"/>
            <a:ext cx="8568952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 smtClean="0"/>
              <a:t>Πίστευαν πως το είχε χτίσει ο Αβραάμ και ο γιος του Ισμαήλ.</a:t>
            </a:r>
            <a:endParaRPr lang="el-GR" sz="36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5" y="413066"/>
            <a:ext cx="9180605" cy="4726856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251520" y="548680"/>
            <a:ext cx="489654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5148064" y="548680"/>
            <a:ext cx="36724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5004048" y="728700"/>
            <a:ext cx="792088" cy="684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107504" y="4437112"/>
            <a:ext cx="66247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ποε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443711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Ιερό </a:t>
            </a:r>
            <a:r>
              <a:rPr lang="el-GR" sz="2800" dirty="0" err="1" smtClean="0"/>
              <a:t>Καάμπα</a:t>
            </a:r>
            <a:r>
              <a:rPr lang="el-GR" sz="2800" dirty="0" smtClean="0"/>
              <a:t> στη Μέκκα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6679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5877272"/>
            <a:ext cx="9144000" cy="980728"/>
          </a:xfrm>
        </p:spPr>
        <p:txBody>
          <a:bodyPr>
            <a:normAutofit/>
          </a:bodyPr>
          <a:lstStyle/>
          <a:p>
            <a:r>
              <a:rPr lang="el-GR" dirty="0" smtClean="0"/>
              <a:t>Χαρακτηριστική ήταν η λατρεία μιας μαύρης πέτρας, που είχαν ρίξει οι θεοί από τον ουρανό.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2267744" cy="5133184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Υπήρχαν επίσης μικρές ομάδες Ισραηλιτών και εξόριστων - αιρετικών  - Χριστιανών.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1"/>
            <a:ext cx="6861303" cy="6861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6"/>
            <a:ext cx="9144000" cy="6115749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5341331"/>
            <a:ext cx="9144000" cy="1484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/>
              <a:t>Οι νομάδες κυρίως άραβες βρίσκονται μεταξύ δυο μεγάλων αυτοκρατοριών, της Ρωμαϊκής        ( πλέον Βυζαντινής) και της Περσικής.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963580" y="476672"/>
            <a:ext cx="2180420" cy="487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b="1" dirty="0" smtClean="0"/>
              <a:t>Το 570 </a:t>
            </a:r>
            <a:r>
              <a:rPr lang="el-GR" sz="2800" b="1" dirty="0" err="1" smtClean="0"/>
              <a:t>μ.Χ</a:t>
            </a:r>
            <a:r>
              <a:rPr lang="el-GR" sz="2800" b="1" dirty="0" smtClean="0"/>
              <a:t>. γεννιέται στη Μέκκα, από τη φυλή </a:t>
            </a:r>
            <a:r>
              <a:rPr lang="el-GR" sz="2800" b="1" dirty="0" err="1" smtClean="0"/>
              <a:t>Κουραΐς</a:t>
            </a:r>
            <a:r>
              <a:rPr lang="el-GR" sz="2800" b="1" dirty="0" smtClean="0"/>
              <a:t>, ο Μωάμεθ.</a:t>
            </a:r>
            <a:endParaRPr lang="el-GR" sz="2800" b="1" dirty="0" smtClean="0"/>
          </a:p>
          <a:p>
            <a:pPr marL="0" indent="0">
              <a:buNone/>
            </a:pPr>
            <a:r>
              <a:rPr lang="el-GR" sz="2800" b="1" dirty="0"/>
              <a:t> </a:t>
            </a:r>
            <a:r>
              <a:rPr lang="el-GR" sz="2800" b="1" dirty="0" smtClean="0"/>
              <a:t>(</a:t>
            </a:r>
            <a:r>
              <a:rPr lang="el-GR" sz="1900" b="1" dirty="0" smtClean="0"/>
              <a:t>Αμπού </a:t>
            </a:r>
            <a:r>
              <a:rPr lang="el-GR" sz="1900" b="1" dirty="0"/>
              <a:t>αλ </a:t>
            </a:r>
            <a:r>
              <a:rPr lang="el-GR" sz="1900" b="1" dirty="0" err="1"/>
              <a:t>Κασίμ</a:t>
            </a:r>
            <a:r>
              <a:rPr lang="el-GR" sz="1900" b="1" dirty="0"/>
              <a:t> </a:t>
            </a:r>
            <a:r>
              <a:rPr lang="el-GR" sz="1900" b="1" dirty="0" err="1"/>
              <a:t>Μουχαμάντ</a:t>
            </a:r>
            <a:r>
              <a:rPr lang="el-GR" sz="1900" b="1" dirty="0"/>
              <a:t> </a:t>
            </a:r>
            <a:endParaRPr lang="el-GR" sz="1900" b="1" dirty="0" smtClean="0"/>
          </a:p>
          <a:p>
            <a:pPr marL="0" indent="0">
              <a:buNone/>
            </a:pPr>
            <a:r>
              <a:rPr lang="el-GR" sz="1900" b="1" dirty="0" err="1" smtClean="0"/>
              <a:t>ιμπν</a:t>
            </a:r>
            <a:r>
              <a:rPr lang="el-GR" sz="1900" b="1" dirty="0" smtClean="0"/>
              <a:t> </a:t>
            </a:r>
            <a:r>
              <a:rPr lang="el-GR" sz="1900" b="1" dirty="0" err="1" smtClean="0"/>
              <a:t>Αμπνταλλάχ</a:t>
            </a:r>
            <a:endParaRPr lang="el-GR" sz="1900" b="1" dirty="0" smtClean="0"/>
          </a:p>
          <a:p>
            <a:pPr marL="0" indent="0">
              <a:buNone/>
            </a:pPr>
            <a:r>
              <a:rPr lang="el-GR" sz="1900" b="1" dirty="0" smtClean="0"/>
              <a:t> </a:t>
            </a:r>
            <a:r>
              <a:rPr lang="el-GR" sz="1900" b="1" dirty="0"/>
              <a:t>αλ </a:t>
            </a:r>
            <a:r>
              <a:rPr lang="el-GR" sz="1900" b="1" dirty="0" err="1"/>
              <a:t>Χασιμί</a:t>
            </a:r>
            <a:r>
              <a:rPr lang="el-GR" sz="1900" b="1" dirty="0"/>
              <a:t> </a:t>
            </a:r>
            <a:endParaRPr lang="el-GR" sz="1900" b="1" dirty="0" smtClean="0"/>
          </a:p>
          <a:p>
            <a:pPr marL="0" indent="0">
              <a:buNone/>
            </a:pPr>
            <a:r>
              <a:rPr lang="el-GR" sz="1900" b="1" dirty="0" smtClean="0"/>
              <a:t>αλ </a:t>
            </a:r>
            <a:r>
              <a:rPr lang="el-GR" sz="1900" b="1" dirty="0" err="1" smtClean="0"/>
              <a:t>Κουρασί</a:t>
            </a:r>
            <a:r>
              <a:rPr lang="el-GR" sz="1900" b="1" dirty="0" smtClean="0"/>
              <a:t>)</a:t>
            </a:r>
            <a:endParaRPr lang="el-GR" sz="19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" y="-22636"/>
            <a:ext cx="6948264" cy="689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 smtClean="0"/>
              <a:t>Ο πατέρας του </a:t>
            </a:r>
            <a:r>
              <a:rPr lang="el-GR" sz="3600" dirty="0" err="1" smtClean="0"/>
              <a:t>Αμπντάλλα</a:t>
            </a:r>
            <a:r>
              <a:rPr lang="el-GR" sz="3600" dirty="0" smtClean="0"/>
              <a:t> πεθαίνει όταν ο Μωάμεθ είναι λίγων μηνών βρέφος, ενώ η μητέρα του </a:t>
            </a:r>
            <a:r>
              <a:rPr lang="el-GR" sz="3600" dirty="0" err="1" smtClean="0"/>
              <a:t>Αμίνα</a:t>
            </a:r>
            <a:r>
              <a:rPr lang="el-GR" sz="3600" dirty="0" smtClean="0"/>
              <a:t> πεθαίνει όταν ο Μωάμεθ είναι 6 χρονών.</a:t>
            </a:r>
            <a:endParaRPr lang="el-GR" sz="36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36" y="2780928"/>
            <a:ext cx="9202535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3528392" cy="6473952"/>
          </a:xfrm>
        </p:spPr>
        <p:txBody>
          <a:bodyPr/>
          <a:lstStyle/>
          <a:p>
            <a:r>
              <a:rPr lang="el-GR" dirty="0" smtClean="0"/>
              <a:t>Από τα 6 μέχρι τα 8 του χρόνια τον αναλαμβάνει ο παππούς του </a:t>
            </a:r>
            <a:r>
              <a:rPr lang="en-US" dirty="0" smtClean="0"/>
              <a:t>Abdul </a:t>
            </a:r>
            <a:r>
              <a:rPr lang="en-US" dirty="0" err="1" smtClean="0"/>
              <a:t>Mutalib</a:t>
            </a:r>
            <a:endParaRPr lang="el-GR" dirty="0" smtClean="0"/>
          </a:p>
          <a:p>
            <a:r>
              <a:rPr lang="el-GR" dirty="0" smtClean="0"/>
              <a:t>Μετά τα 8 του χρόνια τον αναλαμβάνει ο θείος του </a:t>
            </a:r>
            <a:r>
              <a:rPr lang="en-US" dirty="0" smtClean="0"/>
              <a:t>Abu </a:t>
            </a:r>
            <a:r>
              <a:rPr lang="en-US" dirty="0" err="1" smtClean="0"/>
              <a:t>Talib</a:t>
            </a:r>
            <a:r>
              <a:rPr lang="en-US" dirty="0" smtClean="0"/>
              <a:t>.</a:t>
            </a:r>
            <a:r>
              <a:rPr lang="el-GR" dirty="0" smtClean="0"/>
              <a:t> Τον συνοδεύει στα εμπορικά του ταξίδια προς το βορρά.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5508104" cy="684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6867" y="332656"/>
            <a:ext cx="9127133" cy="1656184"/>
          </a:xfrm>
        </p:spPr>
        <p:txBody>
          <a:bodyPr/>
          <a:lstStyle/>
          <a:p>
            <a:r>
              <a:rPr lang="el-GR" dirty="0" smtClean="0"/>
              <a:t>Φτάνει στη Συρία, όπου είναι χριστιανική επαρχία της Ανατολικής Ρωμαϊκής Αυτοκρατορίας, επισκέπτονται ένα μοναστήρι, όπου ζει ο χριστιανός μοναχός </a:t>
            </a:r>
            <a:r>
              <a:rPr lang="en-US" dirty="0" err="1" smtClean="0"/>
              <a:t>Bahira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6" y="1772816"/>
            <a:ext cx="9127133" cy="4617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68" y="461889"/>
            <a:ext cx="9175867" cy="4256583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5157192"/>
            <a:ext cx="8172400" cy="1316760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n-US" dirty="0" err="1" smtClean="0"/>
              <a:t>Bahira</a:t>
            </a:r>
            <a:r>
              <a:rPr lang="el-GR" dirty="0" smtClean="0"/>
              <a:t> αναγνωρίζει ως προφήτη του Θεού τον νεαρό Μωάμεθ, βλέπει πως έχει τη σφραγίδα των προφητών στη πλάτη του.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96" y="260648"/>
            <a:ext cx="9286992" cy="6336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548680"/>
            <a:ext cx="6192688" cy="9079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/>
              <a:buChar char=""/>
            </a:pPr>
            <a:r>
              <a:rPr lang="el-GR" sz="2400" dirty="0">
                <a:solidFill>
                  <a:prstClr val="black"/>
                </a:solidFill>
              </a:rPr>
              <a:t>Δεύτερη μεγαλύτερη σε αριθμό πιστών </a:t>
            </a:r>
            <a:endParaRPr lang="el-GR" sz="24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/>
              <a:buChar char=""/>
            </a:pPr>
            <a:r>
              <a:rPr lang="el-GR" sz="2400" dirty="0">
                <a:solidFill>
                  <a:prstClr val="black"/>
                </a:solidFill>
              </a:rPr>
              <a:t>Περίπου 1,9 δισεκατομμύρια πιστών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5229200"/>
            <a:ext cx="1512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632, από την εμφάνιση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5875531"/>
            <a:ext cx="15841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632 – 750, κατακτήσεις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5229200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750 – 1500, εμπορικοί δρόμοι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5875531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1500- παρόν</a:t>
            </a:r>
            <a:endParaRPr lang="el-GR" dirty="0" smtClean="0"/>
          </a:p>
          <a:p>
            <a:r>
              <a:rPr lang="el-GR" dirty="0" smtClean="0"/>
              <a:t>Μετανάστευση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08076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4941168"/>
            <a:ext cx="9144000" cy="15327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Αποκτά φήμη δίκαιου ανθρώπου. Σε ηλικία 25 ετών δέχεται προξενιό να παντρευτεί μια πλούσια χήρα έμπορο, την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Khadija, </a:t>
            </a:r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οποία ήταν 40 ετών.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Η </a:t>
            </a:r>
            <a:r>
              <a:rPr lang="el-GR" b="1" dirty="0" err="1" smtClean="0">
                <a:solidFill>
                  <a:schemeClr val="tx1"/>
                </a:solidFill>
              </a:rPr>
              <a:t>ανακαινιση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b="1" dirty="0" err="1" smtClean="0">
                <a:solidFill>
                  <a:schemeClr val="tx1"/>
                </a:solidFill>
              </a:rPr>
              <a:t>τησ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b="1" dirty="0" err="1" smtClean="0">
                <a:solidFill>
                  <a:schemeClr val="tx1"/>
                </a:solidFill>
              </a:rPr>
              <a:t>Κααμπα</a:t>
            </a:r>
            <a:r>
              <a:rPr lang="el-GR" b="1" dirty="0" smtClean="0">
                <a:solidFill>
                  <a:schemeClr val="tx1"/>
                </a:solidFill>
              </a:rPr>
              <a:t> και η </a:t>
            </a:r>
            <a:r>
              <a:rPr lang="el-GR" b="1" dirty="0" err="1" smtClean="0">
                <a:solidFill>
                  <a:schemeClr val="tx1"/>
                </a:solidFill>
              </a:rPr>
              <a:t>μεταφορα</a:t>
            </a:r>
            <a:r>
              <a:rPr lang="el-GR" b="1" dirty="0" smtClean="0">
                <a:solidFill>
                  <a:schemeClr val="tx1"/>
                </a:solidFill>
              </a:rPr>
              <a:t> του </a:t>
            </a:r>
            <a:r>
              <a:rPr lang="el-GR" b="1" dirty="0" err="1" smtClean="0">
                <a:solidFill>
                  <a:schemeClr val="tx1"/>
                </a:solidFill>
              </a:rPr>
              <a:t>μαυρου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b="1" dirty="0" err="1" smtClean="0">
                <a:solidFill>
                  <a:schemeClr val="tx1"/>
                </a:solidFill>
              </a:rPr>
              <a:t>λιθου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084916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144000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200" b="1" dirty="0" smtClean="0"/>
              <a:t>Συνήθιζε να πηγαίνει για απομόνωση και προσευχή στη σπηλιά </a:t>
            </a:r>
            <a:r>
              <a:rPr lang="en-US" sz="3200" b="1" dirty="0" err="1" smtClean="0"/>
              <a:t>Hira</a:t>
            </a:r>
            <a:r>
              <a:rPr lang="en-US" sz="3200" b="1" dirty="0" smtClean="0"/>
              <a:t>, </a:t>
            </a:r>
            <a:r>
              <a:rPr lang="el-GR" sz="3200" b="1" dirty="0" smtClean="0"/>
              <a:t>κοντά στη Μέκκα.</a:t>
            </a:r>
            <a:endParaRPr lang="el-GR" sz="32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" y="0"/>
            <a:ext cx="59764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3" y="0"/>
            <a:ext cx="8681013" cy="685800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5301208"/>
            <a:ext cx="9143999" cy="15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αυτή τη σπηλιά, το έτος 610 δέχεται τις πρώτες αποκαλύψεις του Κορανίου από τον </a:t>
            </a:r>
            <a:r>
              <a:rPr lang="el-G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αρχάγγελλο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Γαβριήλ.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332656"/>
            <a:ext cx="3500341" cy="6141296"/>
          </a:xfrm>
        </p:spPr>
        <p:txBody>
          <a:bodyPr/>
          <a:lstStyle/>
          <a:p>
            <a:r>
              <a:rPr lang="el-GR" dirty="0" smtClean="0"/>
              <a:t>Σούρα 95: </a:t>
            </a:r>
            <a:r>
              <a:rPr lang="en-US" dirty="0" smtClean="0"/>
              <a:t>El – </a:t>
            </a:r>
            <a:r>
              <a:rPr lang="en-US" dirty="0" err="1" smtClean="0"/>
              <a:t>Alak</a:t>
            </a:r>
            <a:r>
              <a:rPr lang="el-GR" dirty="0" smtClean="0"/>
              <a:t> (ο θρόμβος πηκτού αίματος)</a:t>
            </a:r>
            <a:endParaRPr lang="el-GR" dirty="0" smtClean="0"/>
          </a:p>
          <a:p>
            <a:r>
              <a:rPr lang="el-GR" dirty="0" smtClean="0"/>
              <a:t>19 στίχοι.</a:t>
            </a:r>
            <a:r>
              <a:rPr lang="en-US" dirty="0" smtClean="0"/>
              <a:t> </a:t>
            </a:r>
            <a:r>
              <a:rPr lang="el-GR" dirty="0" smtClean="0"/>
              <a:t>Η εντολή προς τον Μωάμεθ να αποστηθίσει το Κοράνι.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41" y="0"/>
            <a:ext cx="56436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364088" y="260648"/>
            <a:ext cx="3600400" cy="6213304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Αμφιβάλλει αλλά η </a:t>
            </a:r>
            <a:r>
              <a:rPr lang="el-GR" sz="2800" dirty="0" err="1" smtClean="0"/>
              <a:t>συζυγός</a:t>
            </a:r>
            <a:r>
              <a:rPr lang="el-GR" sz="2800" dirty="0" smtClean="0"/>
              <a:t> του τον πιστεύει, έτσι αρχίζει να κηρύττει σε ένα στενό κύκλο, με πενιχρά αποτελέσματα.</a:t>
            </a:r>
            <a:endParaRPr lang="el-GR" sz="2800" dirty="0" smtClean="0"/>
          </a:p>
          <a:p>
            <a:r>
              <a:rPr lang="el-GR" sz="2800" dirty="0" smtClean="0"/>
              <a:t>Πρώτοι του πιστοί: η </a:t>
            </a:r>
            <a:r>
              <a:rPr lang="en-US" sz="2800" dirty="0" smtClean="0"/>
              <a:t>Khadija,</a:t>
            </a:r>
            <a:r>
              <a:rPr lang="el-GR" sz="2800" dirty="0" smtClean="0"/>
              <a:t> ο δεκάχρονος </a:t>
            </a:r>
            <a:r>
              <a:rPr lang="el-GR" sz="2800" dirty="0" err="1" smtClean="0"/>
              <a:t>ανηψιός</a:t>
            </a:r>
            <a:r>
              <a:rPr lang="el-GR" sz="2800" dirty="0" smtClean="0"/>
              <a:t> του και ο θετός γιος του </a:t>
            </a:r>
            <a:r>
              <a:rPr lang="en-US" sz="2800" dirty="0" err="1" smtClean="0"/>
              <a:t>Zaid</a:t>
            </a:r>
            <a:r>
              <a:rPr lang="en-US" sz="2800" dirty="0"/>
              <a:t> </a:t>
            </a:r>
            <a:r>
              <a:rPr lang="el-GR" sz="2800" dirty="0" smtClean="0"/>
              <a:t>και ο φίλος του </a:t>
            </a:r>
            <a:r>
              <a:rPr lang="en-US" sz="2800" dirty="0" smtClean="0"/>
              <a:t>Abu </a:t>
            </a:r>
            <a:r>
              <a:rPr lang="en-US" sz="2800" dirty="0" err="1" smtClean="0"/>
              <a:t>Bakr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14698" r="8421" b="14893"/>
          <a:stretch>
            <a:fillRect/>
          </a:stretch>
        </p:blipFill>
        <p:spPr>
          <a:xfrm>
            <a:off x="0" y="0"/>
            <a:ext cx="5364088" cy="6929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151476" y="1600200"/>
            <a:ext cx="3596988" cy="487375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κάτοικοι της Μέκκας ζητάνε από τον Μωάμεθ απόδειξη πως είναι προφήτης. Κάνει ένα θαύμα, κόβοντας το φεγγάρι στη μέση!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" y="0"/>
            <a:ext cx="51458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96944" cy="1296144"/>
          </a:xfrm>
        </p:spPr>
        <p:txBody>
          <a:bodyPr>
            <a:normAutofit/>
          </a:bodyPr>
          <a:lstStyle/>
          <a:p>
            <a:r>
              <a:rPr lang="el-GR" b="1" dirty="0" smtClean="0"/>
              <a:t>Αυτό το θαύμα ήταν απόδειξη της ανάστασης των νεκρών, καθώς θα είναι το σημάδι για την Ημέρα της Κρίσης.</a:t>
            </a:r>
            <a:endParaRPr lang="el-GR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" y="1412776"/>
            <a:ext cx="9109520" cy="5101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 smtClean="0"/>
              <a:t>Το Νυχτερινό ταξίδι.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Μαζί με τον άγγελο Γαβριήλ, από την Μέκκα μέχρι την Ιερουσαλήμ, στο πιο απομακρυσμένο τέμενος.</a:t>
            </a:r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4925"/>
            <a:ext cx="8460432" cy="582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922114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</a:rPr>
              <a:t>Isra</a:t>
            </a:r>
            <a:r>
              <a:rPr lang="en-US" sz="4000" b="1" dirty="0" smtClean="0">
                <a:solidFill>
                  <a:schemeClr val="tx1"/>
                </a:solidFill>
              </a:rPr>
              <a:t>  -  </a:t>
            </a:r>
            <a:r>
              <a:rPr lang="en-US" sz="4000" b="1" dirty="0" err="1" smtClean="0">
                <a:solidFill>
                  <a:schemeClr val="tx1"/>
                </a:solidFill>
              </a:rPr>
              <a:t>Miraj</a:t>
            </a:r>
            <a:endParaRPr lang="el-GR" sz="4000" b="1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4571999" cy="5061176"/>
          </a:xfrm>
        </p:spPr>
        <p:txBody>
          <a:bodyPr/>
          <a:lstStyle/>
          <a:p>
            <a:r>
              <a:rPr lang="el-GR" dirty="0" smtClean="0"/>
              <a:t>Ταξιδεύει πάνω σε ένα φτερωτό άλογο, τον </a:t>
            </a:r>
            <a:r>
              <a:rPr lang="en-US" dirty="0" err="1" smtClean="0"/>
              <a:t>Burak</a:t>
            </a:r>
            <a:r>
              <a:rPr lang="en-US" dirty="0" smtClean="0"/>
              <a:t>.</a:t>
            </a:r>
            <a:r>
              <a:rPr lang="el-GR" dirty="0" smtClean="0"/>
              <a:t> Φτάνει στην Ιερουσαλήμ, στον βράχο της θυσίας του Αβραάμ.</a:t>
            </a:r>
            <a:endParaRPr lang="el-GR" dirty="0" smtClean="0"/>
          </a:p>
          <a:p>
            <a:r>
              <a:rPr lang="el-GR" dirty="0" smtClean="0"/>
              <a:t>Στη συνέχεια ανεβαίνει στους επτά ουρανούς, ως το θρόνο του Θεού (Αλλάχ).</a:t>
            </a:r>
            <a:endParaRPr lang="el-GR" dirty="0" smtClean="0"/>
          </a:p>
          <a:p>
            <a:r>
              <a:rPr lang="el-GR" dirty="0" smtClean="0"/>
              <a:t>Στην πορεία προς τα πάνω συναντά τους προφήτες: </a:t>
            </a:r>
            <a:r>
              <a:rPr lang="el-GR" dirty="0" err="1" smtClean="0"/>
              <a:t>Νωε</a:t>
            </a:r>
            <a:r>
              <a:rPr lang="el-GR" dirty="0" smtClean="0"/>
              <a:t>, Αδάμ, Ιωάννη Βαπτιστή, Ιησού, Μωυσή και τον Αβραάμ.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4535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788024" y="476672"/>
            <a:ext cx="4355976" cy="597666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Κεντρικό πρόσωπο ο Προφήτης Μωάμεθ.</a:t>
            </a:r>
            <a:endParaRPr lang="el-GR" sz="3200" dirty="0" smtClean="0"/>
          </a:p>
          <a:p>
            <a:pPr marL="0" indent="0">
              <a:buNone/>
            </a:pPr>
            <a:endParaRPr lang="el-GR" sz="3200" dirty="0" smtClean="0"/>
          </a:p>
          <a:p>
            <a:r>
              <a:rPr lang="el-GR" sz="3200" dirty="0" smtClean="0"/>
              <a:t>Αρχίζει να κηρύττει το Ισλάμ από το 610 </a:t>
            </a:r>
            <a:r>
              <a:rPr lang="el-GR" sz="3200" dirty="0" err="1" smtClean="0"/>
              <a:t>μ.Χ</a:t>
            </a:r>
            <a:r>
              <a:rPr lang="el-GR" sz="3200" dirty="0" smtClean="0"/>
              <a:t>.</a:t>
            </a:r>
            <a:endParaRPr lang="el-GR" sz="3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690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004048" y="188640"/>
            <a:ext cx="4139952" cy="6285312"/>
          </a:xfrm>
        </p:spPr>
        <p:txBody>
          <a:bodyPr/>
          <a:lstStyle/>
          <a:p>
            <a:pPr marL="0" indent="0">
              <a:buNone/>
            </a:pPr>
            <a:r>
              <a:rPr lang="el-GR" sz="3200" dirty="0" smtClean="0"/>
              <a:t>Μετά τον έβδομο ουρανό, φτάνουν στο δέντρο </a:t>
            </a:r>
            <a:r>
              <a:rPr lang="en-US" sz="3200" dirty="0" err="1" smtClean="0"/>
              <a:t>Sidrat</a:t>
            </a:r>
            <a:r>
              <a:rPr lang="en-US" sz="3200" dirty="0" smtClean="0"/>
              <a:t> al-</a:t>
            </a:r>
            <a:r>
              <a:rPr lang="en-US" sz="3200" dirty="0" err="1" smtClean="0"/>
              <a:t>Muntaha</a:t>
            </a:r>
            <a:r>
              <a:rPr lang="en-US" sz="3200" dirty="0" smtClean="0"/>
              <a:t>, </a:t>
            </a:r>
            <a:r>
              <a:rPr lang="el-GR" sz="3200" dirty="0" smtClean="0"/>
              <a:t>ο Γαβριήλ δεν μπορεί να περάσει παραπέρα, μόνο ο Μωάμεθ περνά, για να πάει στο θρόνο του Αλλάχ.</a:t>
            </a:r>
            <a:endParaRPr lang="el-GR" sz="3200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59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74840" cy="4873752"/>
          </a:xfrm>
        </p:spPr>
        <p:txBody>
          <a:bodyPr/>
          <a:lstStyle/>
          <a:p>
            <a:r>
              <a:rPr lang="el-GR" dirty="0" smtClean="0"/>
              <a:t>Ο Αλλάχ ζητάει από τον Μωάμεθ οι πιστοί να προσεύχονται 50 φορές τη μέρα. </a:t>
            </a:r>
            <a:endParaRPr lang="el-GR" dirty="0"/>
          </a:p>
          <a:p>
            <a:r>
              <a:rPr lang="el-GR" dirty="0" smtClean="0"/>
              <a:t>Ο Μωάμεθ απαντά πως είναι πάρα πολλές.</a:t>
            </a:r>
            <a:endParaRPr lang="el-GR" dirty="0" smtClean="0"/>
          </a:p>
          <a:p>
            <a:r>
              <a:rPr lang="el-GR" dirty="0" smtClean="0"/>
              <a:t>Τελικά ο Αλλάχ πείθεται και δέχεται να περιοριστεί η προσευχή στις 5 φορές.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1"/>
            <a:ext cx="4086572" cy="6937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7601272" cy="6285312"/>
          </a:xfrm>
        </p:spPr>
        <p:txBody>
          <a:bodyPr/>
          <a:lstStyle/>
          <a:p>
            <a:r>
              <a:rPr lang="el-GR" dirty="0" smtClean="0"/>
              <a:t>Ενώ συνεχίζει να κηρύττει το Ισλάμ, οι κάτοικοι της Μέκκας γίνονται πιο εχθρικοί. </a:t>
            </a:r>
            <a:endParaRPr lang="el-GR" dirty="0" smtClean="0"/>
          </a:p>
          <a:p>
            <a:r>
              <a:rPr lang="el-GR" dirty="0" smtClean="0"/>
              <a:t>Πολλοί από τους πιστούς του Ισλάμ μεταναστεύουν στην Αιθιοπία – Αβησσυνία.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" y="2492896"/>
            <a:ext cx="9144000" cy="3778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61164" y="274638"/>
            <a:ext cx="3903324" cy="1143000"/>
          </a:xfrm>
        </p:spPr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ετοσ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θλιψησ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061164" y="1916832"/>
            <a:ext cx="3687300" cy="4557120"/>
          </a:xfrm>
        </p:spPr>
        <p:txBody>
          <a:bodyPr>
            <a:normAutofit/>
          </a:bodyPr>
          <a:lstStyle/>
          <a:p>
            <a:r>
              <a:rPr lang="el-GR" dirty="0" smtClean="0"/>
              <a:t>Το 619 πεθαίνει η σύζυγος του Μωάμεθ </a:t>
            </a:r>
            <a:r>
              <a:rPr lang="en-US" dirty="0" smtClean="0"/>
              <a:t>Khadija.</a:t>
            </a:r>
            <a:endParaRPr lang="en-US" dirty="0" smtClean="0"/>
          </a:p>
          <a:p>
            <a:r>
              <a:rPr lang="el-GR" dirty="0" smtClean="0"/>
              <a:t>Το ίδιο έτος πεθαίνει και ο θείος του </a:t>
            </a:r>
            <a:r>
              <a:rPr lang="en-US" dirty="0" smtClean="0"/>
              <a:t>Abu </a:t>
            </a:r>
            <a:r>
              <a:rPr lang="en-US" dirty="0" err="1" smtClean="0"/>
              <a:t>Talib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Θα παντρευτεί τη δεύτερη σύζυγό του, </a:t>
            </a:r>
            <a:r>
              <a:rPr lang="en-US" dirty="0" err="1" smtClean="0"/>
              <a:t>Sawda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1" b="8681"/>
          <a:stretch>
            <a:fillRect/>
          </a:stretch>
        </p:blipFill>
        <p:spPr>
          <a:xfrm>
            <a:off x="-1" y="0"/>
            <a:ext cx="50611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243408"/>
            <a:ext cx="7790294" cy="6169913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2066" y="5517232"/>
            <a:ext cx="9014430" cy="1340768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κάτοικοι της Μέκκας γίνονται εχθρικοί και απειλούν τον ίδιο τον Μωάμεθ, οποίος αναγκάζεται να φύγει προς την πόλη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Yathrib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HIJRA</a:t>
            </a:r>
            <a:r>
              <a:rPr lang="el-GR" dirty="0" smtClean="0"/>
              <a:t> – Η ΕΓΙΡΑ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98776" cy="4873752"/>
          </a:xfrm>
        </p:spPr>
        <p:txBody>
          <a:bodyPr/>
          <a:lstStyle/>
          <a:p>
            <a:r>
              <a:rPr lang="el-GR" dirty="0" smtClean="0"/>
              <a:t>Το 622 </a:t>
            </a:r>
            <a:r>
              <a:rPr lang="el-GR" dirty="0" err="1" smtClean="0"/>
              <a:t>μ.Χ</a:t>
            </a:r>
            <a:r>
              <a:rPr lang="el-GR" dirty="0" smtClean="0"/>
              <a:t>. είναι η αρχή του ισλαμικού ημερολογίου.</a:t>
            </a:r>
            <a:endParaRPr lang="el-GR" dirty="0" smtClean="0"/>
          </a:p>
          <a:p>
            <a:r>
              <a:rPr lang="el-GR" dirty="0" smtClean="0"/>
              <a:t>Η πόλη </a:t>
            </a:r>
            <a:r>
              <a:rPr lang="en-US" dirty="0" err="1" smtClean="0"/>
              <a:t>Yathrib</a:t>
            </a:r>
            <a:r>
              <a:rPr lang="el-GR" dirty="0" smtClean="0"/>
              <a:t> είναι πια γνωστή ως Μεδίνα.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1"/>
            <a:ext cx="4437275" cy="6938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665352" y="1600200"/>
            <a:ext cx="3155120" cy="4873752"/>
          </a:xfrm>
        </p:spPr>
        <p:txBody>
          <a:bodyPr/>
          <a:lstStyle/>
          <a:p>
            <a:r>
              <a:rPr lang="el-GR" dirty="0" smtClean="0"/>
              <a:t>Θα αποκτήσει και δεύτερη επίσημη σύζυγο την </a:t>
            </a:r>
            <a:r>
              <a:rPr lang="en-US" dirty="0" smtClean="0"/>
              <a:t>Aisha. </a:t>
            </a:r>
            <a:r>
              <a:rPr lang="el-GR" dirty="0" smtClean="0"/>
              <a:t>Θα είναι η αγαπημένη του σύζυγος, παρόλο που στη συνέχεια θα παντρευτεί και άλλες συζύγους.</a:t>
            </a:r>
            <a:endParaRPr lang="en-US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9" b="13576"/>
          <a:stretch>
            <a:fillRect/>
          </a:stretch>
        </p:blipFill>
        <p:spPr>
          <a:xfrm>
            <a:off x="-22431" y="0"/>
            <a:ext cx="56877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2958423" cy="4873752"/>
          </a:xfrm>
        </p:spPr>
        <p:txBody>
          <a:bodyPr/>
          <a:lstStyle/>
          <a:p>
            <a:r>
              <a:rPr lang="el-GR" dirty="0" smtClean="0"/>
              <a:t>Όταν παντρεύτηκαν, ο Μωάμεθ ήταν 51, ενώ η </a:t>
            </a:r>
            <a:r>
              <a:rPr lang="en-US" dirty="0" smtClean="0"/>
              <a:t>Aisha 6.</a:t>
            </a:r>
            <a:r>
              <a:rPr lang="el-GR" dirty="0" smtClean="0"/>
              <a:t> Δεν την πήρε ως σύζυγό του όμως μέχρι που συμπλήρωσε τα 9 της έτη.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27" y="620688"/>
            <a:ext cx="6078073" cy="5801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73" y="266775"/>
            <a:ext cx="9177173" cy="6159177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0"/>
            <a:ext cx="7596336" cy="6473952"/>
          </a:xfrm>
        </p:spPr>
        <p:txBody>
          <a:bodyPr>
            <a:normAutofit/>
          </a:bodyPr>
          <a:lstStyle/>
          <a:p>
            <a:r>
              <a:rPr lang="el-GR" b="1" dirty="0" smtClean="0"/>
              <a:t>Τρίτη 14 Μαρτίου 624: Μάχη της </a:t>
            </a:r>
            <a:r>
              <a:rPr lang="en-US" b="1" dirty="0" err="1" smtClean="0"/>
              <a:t>Badr</a:t>
            </a:r>
            <a:r>
              <a:rPr lang="en-US" b="1" dirty="0" smtClean="0"/>
              <a:t>.</a:t>
            </a:r>
            <a:endParaRPr lang="en-US" b="1" dirty="0" smtClean="0"/>
          </a:p>
          <a:p>
            <a:r>
              <a:rPr lang="en-US" b="1" dirty="0" smtClean="0"/>
              <a:t>O </a:t>
            </a:r>
            <a:r>
              <a:rPr lang="el-GR" b="1" dirty="0" smtClean="0"/>
              <a:t>Μωάμεθ συγκρούεται με τον στρατό της φυλής του, παρόλο που έχει πολύ λίγους στρατιώτες κερδίζει τη μάχη.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724128" y="908720"/>
            <a:ext cx="3024336" cy="4873752"/>
          </a:xfrm>
        </p:spPr>
        <p:txBody>
          <a:bodyPr>
            <a:normAutofit/>
          </a:bodyPr>
          <a:lstStyle/>
          <a:p>
            <a:r>
              <a:rPr lang="el-GR" dirty="0" smtClean="0"/>
              <a:t>Μάχη της </a:t>
            </a:r>
            <a:r>
              <a:rPr lang="en-US" dirty="0" err="1" smtClean="0"/>
              <a:t>Mu’tah</a:t>
            </a:r>
            <a:r>
              <a:rPr lang="el-GR" dirty="0" smtClean="0"/>
              <a:t>: το 629 οι Μουσουλμάνοι επιτίθενται στη βυζαντινή πόλη </a:t>
            </a:r>
            <a:r>
              <a:rPr lang="en-US" dirty="0" err="1" smtClean="0"/>
              <a:t>Mu’tah</a:t>
            </a:r>
            <a:r>
              <a:rPr lang="el-GR" dirty="0" smtClean="0"/>
              <a:t>, κοντά στον Ιορδάνη ποταμό. Χάνουν συντριπτικά, όμως οι βυζαντινοί δεν τους καταδιώκουν.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24128" cy="6981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142"/>
            <a:ext cx="9163015" cy="534325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9854" y="332656"/>
            <a:ext cx="4427984" cy="1012974"/>
          </a:xfrm>
        </p:spPr>
        <p:txBody>
          <a:bodyPr>
            <a:normAutofit/>
          </a:bodyPr>
          <a:lstStyle/>
          <a:p>
            <a:r>
              <a:rPr lang="el-GR" sz="6000" b="1" dirty="0" err="1" smtClean="0">
                <a:solidFill>
                  <a:schemeClr val="tx1"/>
                </a:solidFill>
              </a:rPr>
              <a:t>τζαχιλιγια</a:t>
            </a:r>
            <a:endParaRPr lang="el-GR" sz="6000" b="1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94536" y="332656"/>
            <a:ext cx="4549464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Η περίοδος της άγνοιας – η εποχή πριν την αποκάλυψη του Ισλάμ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661248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Άραβες ήταν πολυθεϊστές και ειδωλολάτρες</a:t>
            </a:r>
            <a:endParaRPr lang="el-G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27984" y="332656"/>
            <a:ext cx="3552836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Hajj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427984" y="2060848"/>
            <a:ext cx="3960440" cy="4413104"/>
          </a:xfrm>
        </p:spPr>
        <p:txBody>
          <a:bodyPr/>
          <a:lstStyle/>
          <a:p>
            <a:r>
              <a:rPr lang="el-GR" dirty="0" smtClean="0"/>
              <a:t>Την ίδια χρονιά ο Μωάμεθ και οι πιστοί του θα πραγματοποιήσουν το πρώτο προσκύνημα στη Μέκκα.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" y="-55406"/>
            <a:ext cx="4248472" cy="691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4104456" cy="2808312"/>
          </a:xfrm>
        </p:spPr>
        <p:txBody>
          <a:bodyPr>
            <a:normAutofit/>
          </a:bodyPr>
          <a:lstStyle/>
          <a:p>
            <a:r>
              <a:rPr lang="en-US" b="1" dirty="0" smtClean="0"/>
              <a:t>630</a:t>
            </a:r>
            <a:r>
              <a:rPr lang="el-GR" b="1" dirty="0" smtClean="0"/>
              <a:t>: ο </a:t>
            </a:r>
            <a:r>
              <a:rPr lang="el-GR" b="1" dirty="0" err="1" smtClean="0"/>
              <a:t>Μωαμεθ</a:t>
            </a:r>
            <a:r>
              <a:rPr lang="el-GR" b="1" dirty="0" smtClean="0"/>
              <a:t> </a:t>
            </a:r>
            <a:r>
              <a:rPr lang="el-GR" b="1" dirty="0" err="1" smtClean="0"/>
              <a:t>σπαει</a:t>
            </a:r>
            <a:r>
              <a:rPr lang="el-GR" b="1" dirty="0" smtClean="0"/>
              <a:t> </a:t>
            </a:r>
            <a:r>
              <a:rPr lang="el-GR" b="1" dirty="0" err="1" smtClean="0"/>
              <a:t>συμφωνια</a:t>
            </a:r>
            <a:r>
              <a:rPr lang="el-GR" b="1" dirty="0" smtClean="0"/>
              <a:t> </a:t>
            </a:r>
            <a:r>
              <a:rPr lang="el-GR" b="1" dirty="0" err="1" smtClean="0"/>
              <a:t>ειρηνησ</a:t>
            </a:r>
            <a:r>
              <a:rPr lang="el-GR" b="1" dirty="0" smtClean="0"/>
              <a:t>, </a:t>
            </a:r>
            <a:r>
              <a:rPr lang="el-GR" b="1" dirty="0" err="1" smtClean="0"/>
              <a:t>επιτιθεται</a:t>
            </a:r>
            <a:r>
              <a:rPr lang="el-GR" b="1" dirty="0" smtClean="0"/>
              <a:t> και </a:t>
            </a:r>
            <a:r>
              <a:rPr lang="el-GR" b="1" dirty="0" err="1" smtClean="0"/>
              <a:t>κατακτα</a:t>
            </a:r>
            <a:r>
              <a:rPr lang="el-GR" b="1" dirty="0" smtClean="0"/>
              <a:t> τη </a:t>
            </a:r>
            <a:r>
              <a:rPr lang="el-GR" b="1" dirty="0" err="1" smtClean="0"/>
              <a:t>μεκκα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0"/>
            <a:ext cx="4788024" cy="6920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6"/>
          <a:stretch>
            <a:fillRect/>
          </a:stretch>
        </p:blipFill>
        <p:spPr>
          <a:xfrm>
            <a:off x="0" y="2005262"/>
            <a:ext cx="9144000" cy="4852737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1584176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Σε αυτή τους την κατάκτηση τους συνοδεύουν και οι άγγελοι Γαβριήλ, Μιχαήλ, </a:t>
            </a:r>
            <a:r>
              <a:rPr lang="el-GR" sz="2800" b="1" dirty="0" err="1" smtClean="0"/>
              <a:t>Ισραφήλ</a:t>
            </a:r>
            <a:r>
              <a:rPr lang="el-GR" sz="2800" b="1" dirty="0" smtClean="0"/>
              <a:t> και </a:t>
            </a:r>
            <a:r>
              <a:rPr lang="el-GR" sz="2800" b="1" dirty="0" err="1" smtClean="0"/>
              <a:t>Αζραέλ</a:t>
            </a:r>
            <a:r>
              <a:rPr lang="el-GR" sz="2800" b="1" dirty="0" smtClean="0"/>
              <a:t>.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568952" cy="69836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424936" cy="1700808"/>
          </a:xfrm>
        </p:spPr>
        <p:txBody>
          <a:bodyPr/>
          <a:lstStyle/>
          <a:p>
            <a:r>
              <a:rPr lang="el-GR" dirty="0" smtClean="0"/>
              <a:t>Υπάρχει μια παράδοση που λέει πως μέσα στην </a:t>
            </a:r>
            <a:r>
              <a:rPr lang="el-GR" dirty="0" err="1" smtClean="0"/>
              <a:t>Καάμπα</a:t>
            </a:r>
            <a:r>
              <a:rPr lang="el-GR" dirty="0" smtClean="0"/>
              <a:t> υπήρχαν και δυο εικόνες, της Παναγίας και του Χριστού, τις οποίες ο Μωάμεθ απομάκρυνε, αλλά δεν τις κατέστρεψε, από σεβασμό.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17" y="1724241"/>
            <a:ext cx="3694526" cy="507412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36273"/>
            <a:ext cx="3456384" cy="496581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3888432" cy="5098578"/>
          </a:xfrm>
        </p:spPr>
        <p:txBody>
          <a:bodyPr/>
          <a:lstStyle/>
          <a:p>
            <a:r>
              <a:rPr lang="el-GR" dirty="0" err="1" smtClean="0"/>
              <a:t>Ξαναχτιζει</a:t>
            </a:r>
            <a:r>
              <a:rPr lang="el-GR" dirty="0" smtClean="0"/>
              <a:t> το </a:t>
            </a:r>
            <a:r>
              <a:rPr lang="el-GR" dirty="0" err="1" smtClean="0"/>
              <a:t>ιερο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Μεκκασ</a:t>
            </a:r>
            <a:r>
              <a:rPr lang="el-GR" dirty="0" smtClean="0"/>
              <a:t>, </a:t>
            </a:r>
            <a:r>
              <a:rPr lang="el-GR" dirty="0" err="1" smtClean="0"/>
              <a:t>οριζοντασ</a:t>
            </a:r>
            <a:r>
              <a:rPr lang="el-GR" dirty="0" smtClean="0"/>
              <a:t> και την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Quiblah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800" dirty="0" err="1" smtClean="0"/>
              <a:t>προσ</a:t>
            </a:r>
            <a:r>
              <a:rPr lang="el-GR" sz="2800" dirty="0" smtClean="0"/>
              <a:t> τα που </a:t>
            </a:r>
            <a:r>
              <a:rPr lang="el-GR" sz="2800" dirty="0" err="1" smtClean="0"/>
              <a:t>στρεφονται</a:t>
            </a:r>
            <a:r>
              <a:rPr lang="el-GR" sz="2800" dirty="0" smtClean="0"/>
              <a:t> οι </a:t>
            </a:r>
            <a:r>
              <a:rPr lang="el-GR" sz="2800" dirty="0" err="1" smtClean="0"/>
              <a:t>μουσουλμανοι</a:t>
            </a:r>
            <a:r>
              <a:rPr lang="el-GR" sz="2800" dirty="0" smtClean="0"/>
              <a:t> όταν </a:t>
            </a:r>
            <a:r>
              <a:rPr lang="el-GR" sz="2800" dirty="0" err="1" smtClean="0"/>
              <a:t>προσευχονται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"/>
          <a:stretch>
            <a:fillRect/>
          </a:stretch>
        </p:blipFill>
        <p:spPr>
          <a:xfrm>
            <a:off x="0" y="0"/>
            <a:ext cx="4248472" cy="6208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776864" cy="6900766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899592" y="260648"/>
            <a:ext cx="7632848" cy="1800200"/>
          </a:xfrm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Οι μουσουλμάνοι όλου του κόσμου στρέφονται κατά την προσευχή τους προς την Μέκκα, προς το ιερό της </a:t>
            </a:r>
            <a:r>
              <a:rPr lang="el-GR" b="1" dirty="0" err="1" smtClean="0">
                <a:solidFill>
                  <a:schemeClr val="bg1"/>
                </a:solidFill>
              </a:rPr>
              <a:t>Καάμπα</a:t>
            </a:r>
            <a:r>
              <a:rPr lang="el-GR" b="1" dirty="0" smtClean="0">
                <a:solidFill>
                  <a:schemeClr val="bg1"/>
                </a:solidFill>
              </a:rPr>
              <a:t>.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2548886" cy="487375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Το ιερό της </a:t>
            </a:r>
            <a:r>
              <a:rPr lang="el-GR" dirty="0" err="1" smtClean="0"/>
              <a:t>Καάμπα</a:t>
            </a:r>
            <a:r>
              <a:rPr lang="el-GR" dirty="0" smtClean="0"/>
              <a:t>, όπως είναι σήμερα. Διακρίνεται το σημείο στο οποίο στάθηκε και προσευχήθηκε ο Μωάμεθ.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98" y="404664"/>
            <a:ext cx="6415602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1321072"/>
          </a:xfrm>
        </p:spPr>
        <p:txBody>
          <a:bodyPr/>
          <a:lstStyle/>
          <a:p>
            <a:r>
              <a:rPr lang="el-GR" dirty="0" smtClean="0"/>
              <a:t>Το 632 κάνει το αποχαιρετιστήριο προσκύνημα </a:t>
            </a:r>
            <a:r>
              <a:rPr lang="en-US" dirty="0" smtClean="0"/>
              <a:t>Hajj. </a:t>
            </a:r>
            <a:r>
              <a:rPr lang="el-GR" dirty="0" smtClean="0"/>
              <a:t>Ξεκινάει από τη Μεδίνα για να προσκυνήσει το ιερό της Μέκκα.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09"/>
            <a:ext cx="8796227" cy="5453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4248472" cy="6285312"/>
          </a:xfrm>
        </p:spPr>
        <p:txBody>
          <a:bodyPr/>
          <a:lstStyle/>
          <a:p>
            <a:r>
              <a:rPr lang="el-GR" dirty="0" smtClean="0"/>
              <a:t>Κάνει κύκλο γύρω από την </a:t>
            </a:r>
            <a:r>
              <a:rPr lang="el-GR" dirty="0" err="1" smtClean="0"/>
              <a:t>Καάμπα</a:t>
            </a:r>
            <a:r>
              <a:rPr lang="el-GR" dirty="0" smtClean="0"/>
              <a:t>, φιλάει την </a:t>
            </a:r>
            <a:r>
              <a:rPr lang="el-GR" dirty="0" err="1" smtClean="0"/>
              <a:t>μάυρη</a:t>
            </a:r>
            <a:r>
              <a:rPr lang="el-GR" dirty="0" smtClean="0"/>
              <a:t> πέτρα.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" y="1484784"/>
            <a:ext cx="6570730" cy="493343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572000" cy="644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838327" y="3717032"/>
            <a:ext cx="4198169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200" dirty="0" smtClean="0"/>
              <a:t>Σε αρχαιότερες εποχές, λατρεύονταν τα ουράνια σώματα: </a:t>
            </a:r>
            <a:r>
              <a:rPr lang="el-GR" sz="3200" dirty="0" err="1" smtClean="0"/>
              <a:t>Ηλιος</a:t>
            </a:r>
            <a:r>
              <a:rPr lang="el-GR" sz="3200" dirty="0" smtClean="0"/>
              <a:t>, Σελήνη, Αφροδίτη.</a:t>
            </a:r>
            <a:endParaRPr lang="el-GR" sz="32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8" r="8279" b="50000"/>
          <a:stretch>
            <a:fillRect/>
          </a:stretch>
        </p:blipFill>
        <p:spPr>
          <a:xfrm>
            <a:off x="4572001" y="0"/>
            <a:ext cx="4572000" cy="361184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1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28618"/>
            <a:ext cx="7524328" cy="6893546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52928" cy="1152128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Πριν συνεχίσει την πορεία του, θα πιεί νερό από το πηγάδι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Zamzam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38" y="476672"/>
            <a:ext cx="9238076" cy="5904656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-47038" y="5157192"/>
            <a:ext cx="7971838" cy="131676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 περπάτησε μεταξύ των λόφων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Marwah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0" y="1556792"/>
            <a:ext cx="9176495" cy="530120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424936" cy="1296144"/>
          </a:xfrm>
        </p:spPr>
        <p:txBody>
          <a:bodyPr/>
          <a:lstStyle/>
          <a:p>
            <a:r>
              <a:rPr lang="el-GR" dirty="0" smtClean="0"/>
              <a:t>Στην επόμενη φάση του </a:t>
            </a:r>
            <a:r>
              <a:rPr lang="en-US" dirty="0" smtClean="0"/>
              <a:t>Hajj</a:t>
            </a:r>
            <a:r>
              <a:rPr lang="el-GR" dirty="0" smtClean="0"/>
              <a:t> φτάνει μέχρι το όρος </a:t>
            </a:r>
            <a:r>
              <a:rPr lang="en-US" dirty="0" smtClean="0"/>
              <a:t>Arafat</a:t>
            </a:r>
            <a:r>
              <a:rPr lang="el-GR" dirty="0" smtClean="0"/>
              <a:t>, όπου δίνει και την τελευταία του ομιλία προς τους μουσουλμάνους.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280920" cy="1628800"/>
          </a:xfrm>
        </p:spPr>
        <p:txBody>
          <a:bodyPr/>
          <a:lstStyle/>
          <a:p>
            <a:r>
              <a:rPr lang="el-GR" dirty="0" smtClean="0"/>
              <a:t>Στην επιστροφή του προς τη Μέκκα, στην πόλη </a:t>
            </a:r>
            <a:r>
              <a:rPr lang="en-US" dirty="0" smtClean="0"/>
              <a:t>Mina</a:t>
            </a:r>
            <a:r>
              <a:rPr lang="el-GR" dirty="0" smtClean="0"/>
              <a:t>, λιθοβολεί το διάβολο, ρίχνοντας πέτρες στις στήλες </a:t>
            </a:r>
            <a:r>
              <a:rPr lang="en-US" dirty="0" err="1" smtClean="0"/>
              <a:t>Jamarat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2008"/>
            <a:ext cx="7740352" cy="5573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342"/>
            <a:ext cx="9144000" cy="5144655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208912" cy="1705342"/>
          </a:xfrm>
        </p:spPr>
        <p:txBody>
          <a:bodyPr/>
          <a:lstStyle/>
          <a:p>
            <a:r>
              <a:rPr lang="el-GR" dirty="0" smtClean="0"/>
              <a:t>Καθιερώνεται έτσι το </a:t>
            </a:r>
            <a:r>
              <a:rPr lang="en-US" dirty="0" smtClean="0"/>
              <a:t>Hajj</a:t>
            </a:r>
            <a:r>
              <a:rPr lang="el-GR" dirty="0" smtClean="0"/>
              <a:t>, το ιερό προσκύνημα, ένας από τους Πέντε Στύλους του Ισλάμ, υποχρεωτικό για όλους τους μουσουλμάνους, έστω και για μια φορά στη ζωή τους.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7992888" cy="144016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Μεδίνα, 8 Ιουνίου 632, πεθαίνει ο Μωάμεθ στην αγκαλιά της </a:t>
            </a:r>
            <a:r>
              <a:rPr lang="en-US" sz="3200" dirty="0" smtClean="0"/>
              <a:t>Aisha.</a:t>
            </a:r>
            <a:endParaRPr lang="el-GR" sz="3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950"/>
            <a:ext cx="9144000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181"/>
            <a:ext cx="9144000" cy="514350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1560" y="188640"/>
            <a:ext cx="7313240" cy="6285312"/>
          </a:xfrm>
        </p:spPr>
        <p:txBody>
          <a:bodyPr/>
          <a:lstStyle/>
          <a:p>
            <a:r>
              <a:rPr lang="en-US" dirty="0" smtClean="0"/>
              <a:t>Al-Masjid an-</a:t>
            </a:r>
            <a:r>
              <a:rPr lang="en-US" dirty="0" err="1" smtClean="0"/>
              <a:t>Nabawi</a:t>
            </a:r>
            <a:r>
              <a:rPr lang="en-US" dirty="0" smtClean="0"/>
              <a:t> </a:t>
            </a:r>
            <a:r>
              <a:rPr lang="el-GR" dirty="0" smtClean="0"/>
              <a:t>: το τέμενος του Προφήτη, χτισμένο πάνω από το μέρος που πέθανε και θάφτηκε ο Μωάμεθ.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8" y="665312"/>
            <a:ext cx="9201674" cy="6192688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5290818"/>
            <a:ext cx="9172836" cy="15671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λατρεία της Σελήνης ήταν ιδιαίτερη, καθώς με τις φάσεις της καθορίζονταν το ημερολόγιο.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601"/>
          <a:stretch>
            <a:fillRect/>
          </a:stretch>
        </p:blipFill>
        <p:spPr>
          <a:xfrm>
            <a:off x="-28838" y="-12939"/>
            <a:ext cx="3894233" cy="5303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5364088" cy="2148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200" dirty="0" smtClean="0"/>
              <a:t>Αλ-</a:t>
            </a:r>
            <a:r>
              <a:rPr lang="el-GR" sz="3200" dirty="0" err="1" smtClean="0"/>
              <a:t>Λάτ</a:t>
            </a:r>
            <a:r>
              <a:rPr lang="el-GR" sz="3200" dirty="0" smtClean="0"/>
              <a:t>, γυναικεία θεότητα</a:t>
            </a:r>
            <a:endParaRPr lang="el-GR" sz="3200" dirty="0" smtClean="0"/>
          </a:p>
          <a:p>
            <a:pPr marL="0" indent="0">
              <a:buNone/>
            </a:pPr>
            <a:endParaRPr lang="el-GR" sz="3200" dirty="0"/>
          </a:p>
          <a:p>
            <a:pPr marL="0" indent="0">
              <a:buNone/>
            </a:pPr>
            <a:endParaRPr lang="el-GR" sz="3200" dirty="0" smtClean="0"/>
          </a:p>
          <a:p>
            <a:pPr marL="0" indent="0">
              <a:buNone/>
            </a:pPr>
            <a:r>
              <a:rPr lang="el-GR" sz="3200" dirty="0" smtClean="0"/>
              <a:t>Είδωλα θεών των φυλών</a:t>
            </a:r>
            <a:endParaRPr lang="el-GR" sz="3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-1"/>
            <a:ext cx="3764233" cy="683988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9" y="2841668"/>
            <a:ext cx="5379828" cy="4016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31578" y="1412776"/>
            <a:ext cx="2343998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Σταδιακά εισάγουν νέους θεούς – θεές, επηρεασμένοι από την επαφή με τον ελληνορωμαϊκό πολιτισμό.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22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Νεμεσις</a:t>
            </a:r>
            <a:r>
              <a:rPr lang="el-G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αλ-</a:t>
            </a:r>
            <a:r>
              <a:rPr lang="el-G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Λατ</a:t>
            </a:r>
            <a:r>
              <a:rPr lang="el-G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πιστή των 2 θεών</a:t>
            </a:r>
            <a:endParaRPr lang="el-G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2" y="188640"/>
            <a:ext cx="8535868" cy="6192688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37172" y="620688"/>
            <a:ext cx="2850652" cy="5853264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Κατά τους χρόνους του Μωάμεθ κυριαρχούν οι φυλετικές θεότητες των </a:t>
            </a:r>
            <a:r>
              <a:rPr lang="el-GR" dirty="0" err="1" smtClean="0"/>
              <a:t>βεδουΐνων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6411</Words>
  <Application>WPS Presentation</Application>
  <PresentationFormat>Προβολή στην οθόνη (4:3)</PresentationFormat>
  <Paragraphs>164</Paragraphs>
  <Slides>56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6" baseType="lpstr">
      <vt:lpstr>Arial</vt:lpstr>
      <vt:lpstr>SimSun</vt:lpstr>
      <vt:lpstr>Wingdings</vt:lpstr>
      <vt:lpstr>Wingdings</vt:lpstr>
      <vt:lpstr>Wingdings 2</vt:lpstr>
      <vt:lpstr>Century Schoolbook</vt:lpstr>
      <vt:lpstr>Microsoft YaHei</vt:lpstr>
      <vt:lpstr>Arial Unicode MS</vt:lpstr>
      <vt:lpstr>Calibri</vt:lpstr>
      <vt:lpstr>Προεξοχή</vt:lpstr>
      <vt:lpstr>ΙΣΛΑΜ</vt:lpstr>
      <vt:lpstr>PowerPoint 演示文稿</vt:lpstr>
      <vt:lpstr>PowerPoint 演示文稿</vt:lpstr>
      <vt:lpstr>τζαχιλιγια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Η ανακαινιση τησ Κααμπα και η μεταφορα του μαυρου λιθου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Isra  -  Miraj</vt:lpstr>
      <vt:lpstr>PowerPoint 演示文稿</vt:lpstr>
      <vt:lpstr>PowerPoint 演示文稿</vt:lpstr>
      <vt:lpstr>PowerPoint 演示文稿</vt:lpstr>
      <vt:lpstr>Το ετοσ τησ θλιψησ</vt:lpstr>
      <vt:lpstr>PowerPoint 演示文稿</vt:lpstr>
      <vt:lpstr>HIJRA – Η ΕΓΙΡΑ</vt:lpstr>
      <vt:lpstr>PowerPoint 演示文稿</vt:lpstr>
      <vt:lpstr>PowerPoint 演示文稿</vt:lpstr>
      <vt:lpstr>PowerPoint 演示文稿</vt:lpstr>
      <vt:lpstr>PowerPoint 演示文稿</vt:lpstr>
      <vt:lpstr>Hajj</vt:lpstr>
      <vt:lpstr>630: ο Μωαμεθ σπαει συμφωνια ειρηνησ, επιτιθεται και κατακτα τη μεκκα</vt:lpstr>
      <vt:lpstr>PowerPoint 演示文稿</vt:lpstr>
      <vt:lpstr>PowerPoint 演示文稿</vt:lpstr>
      <vt:lpstr>PowerPoint 演示文稿</vt:lpstr>
      <vt:lpstr>Ξαναχτιζει το ιερο τησ Μεκκασ, οριζοντασ και την Quiblah: προσ τα που στρεφονται οι μουσουλμανοι όταν προσευχονται.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ΙΣΛΑΜ</dc:title>
  <dc:creator>Διονύσης Αλαμάνος</dc:creator>
  <cp:lastModifiedBy>Διονύσης</cp:lastModifiedBy>
  <cp:revision>58</cp:revision>
  <dcterms:created xsi:type="dcterms:W3CDTF">2021-01-27T22:39:00Z</dcterms:created>
  <dcterms:modified xsi:type="dcterms:W3CDTF">2024-02-26T17:36:44Z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FF9857688C6541CBB907A331D7B5FB94_12</vt:lpwstr>
  </property>
  <property fmtid="{D5CDD505-2E9C-101B-9397-08002B2CF9AE}" pid="3" name="KSOProductBuildVer">
    <vt:lpwstr>1033-12.2.0.13431</vt:lpwstr>
  </property>
</Properties>
</file>