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0" r:id="rId7"/>
    <p:sldId id="261" r:id="rId8"/>
    <p:sldId id="291" r:id="rId9"/>
    <p:sldId id="262" r:id="rId10"/>
    <p:sldId id="263" r:id="rId11"/>
    <p:sldId id="346" r:id="rId13"/>
    <p:sldId id="264" r:id="rId14"/>
    <p:sldId id="326" r:id="rId15"/>
    <p:sldId id="265" r:id="rId16"/>
    <p:sldId id="327" r:id="rId17"/>
    <p:sldId id="266" r:id="rId18"/>
    <p:sldId id="328" r:id="rId19"/>
    <p:sldId id="267" r:id="rId20"/>
    <p:sldId id="329" r:id="rId21"/>
    <p:sldId id="268" r:id="rId22"/>
    <p:sldId id="330" r:id="rId23"/>
    <p:sldId id="269" r:id="rId24"/>
    <p:sldId id="331" r:id="rId25"/>
    <p:sldId id="270" r:id="rId26"/>
    <p:sldId id="332" r:id="rId27"/>
    <p:sldId id="271" r:id="rId28"/>
    <p:sldId id="333" r:id="rId29"/>
    <p:sldId id="272" r:id="rId30"/>
    <p:sldId id="292" r:id="rId31"/>
    <p:sldId id="273" r:id="rId32"/>
    <p:sldId id="334" r:id="rId33"/>
    <p:sldId id="274" r:id="rId34"/>
    <p:sldId id="335" r:id="rId35"/>
    <p:sldId id="275" r:id="rId36"/>
    <p:sldId id="336" r:id="rId3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416" y="-90"/>
      </p:cViewPr>
      <p:guideLst>
        <p:guide orient="horz" pos="215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80CC4-8EAF-4F45-9053-6C4F542AE863}" type="datetimeFigureOut">
              <a:rPr lang="el-GR" smtClean="0"/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  <a:endParaRPr lang="el-GR" smtClean="0"/>
          </a:p>
          <a:p>
            <a:pPr lvl="1"/>
            <a:r>
              <a:rPr lang="el-GR" smtClean="0"/>
              <a:t>Δεύτερου επιπέδου</a:t>
            </a:r>
            <a:endParaRPr lang="el-GR" smtClean="0"/>
          </a:p>
          <a:p>
            <a:pPr lvl="2"/>
            <a:r>
              <a:rPr lang="el-GR" smtClean="0"/>
              <a:t>Τρίτου επιπέδου</a:t>
            </a:r>
            <a:endParaRPr lang="el-GR" smtClean="0"/>
          </a:p>
          <a:p>
            <a:pPr lvl="3"/>
            <a:r>
              <a:rPr lang="el-GR" smtClean="0"/>
              <a:t>Τέταρτου επιπέδου</a:t>
            </a:r>
            <a:endParaRPr lang="el-GR" smtClean="0"/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A1184-BF78-42CC-98E3-257F4894A27F}" type="slidenum">
              <a:rPr lang="el-GR" smtClean="0"/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A1184-BF78-42CC-98E3-257F4894A27F}" type="slidenum">
              <a:rPr lang="el-GR" smtClean="0"/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BF0F-FF94-495A-B798-01DF8595B3C9}" type="datetimeFigureOut">
              <a:rPr lang="el-GR" smtClean="0"/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15CD-1787-4AE4-B7EF-9B99CB404441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  <a:endParaRPr lang="el-GR" smtClean="0"/>
          </a:p>
          <a:p>
            <a:pPr lvl="1"/>
            <a:r>
              <a:rPr lang="el-GR" smtClean="0"/>
              <a:t>Δεύτερου επιπέδου</a:t>
            </a:r>
            <a:endParaRPr lang="el-GR" smtClean="0"/>
          </a:p>
          <a:p>
            <a:pPr lvl="2"/>
            <a:r>
              <a:rPr lang="el-GR" smtClean="0"/>
              <a:t>Τρίτου επιπέδου</a:t>
            </a:r>
            <a:endParaRPr lang="el-GR" smtClean="0"/>
          </a:p>
          <a:p>
            <a:pPr lvl="3"/>
            <a:r>
              <a:rPr lang="el-GR" smtClean="0"/>
              <a:t>Τέταρτου επιπέδου</a:t>
            </a:r>
            <a:endParaRPr lang="el-GR" smtClean="0"/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BF0F-FF94-495A-B798-01DF8595B3C9}" type="datetimeFigureOut">
              <a:rPr lang="el-GR" smtClean="0"/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15CD-1787-4AE4-B7EF-9B99CB404441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  <a:endParaRPr lang="el-GR" smtClean="0"/>
          </a:p>
          <a:p>
            <a:pPr lvl="1"/>
            <a:r>
              <a:rPr lang="el-GR" smtClean="0"/>
              <a:t>Δεύτερου επιπέδου</a:t>
            </a:r>
            <a:endParaRPr lang="el-GR" smtClean="0"/>
          </a:p>
          <a:p>
            <a:pPr lvl="2"/>
            <a:r>
              <a:rPr lang="el-GR" smtClean="0"/>
              <a:t>Τρίτου επιπέδου</a:t>
            </a:r>
            <a:endParaRPr lang="el-GR" smtClean="0"/>
          </a:p>
          <a:p>
            <a:pPr lvl="3"/>
            <a:r>
              <a:rPr lang="el-GR" smtClean="0"/>
              <a:t>Τέταρτου επιπέδου</a:t>
            </a:r>
            <a:endParaRPr lang="el-GR" smtClean="0"/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BF0F-FF94-495A-B798-01DF8595B3C9}" type="datetimeFigureOut">
              <a:rPr lang="el-GR" smtClean="0"/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15CD-1787-4AE4-B7EF-9B99CB404441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BF0F-FF94-495A-B798-01DF8595B3C9}" type="datetimeFigureOut">
              <a:rPr lang="el-GR" smtClean="0"/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15CD-1787-4AE4-B7EF-9B99CB404441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  <a:endParaRPr lang="el-GR" smtClean="0"/>
          </a:p>
          <a:p>
            <a:pPr lvl="1"/>
            <a:r>
              <a:rPr lang="el-GR" smtClean="0"/>
              <a:t>Δεύτερου επιπέδου</a:t>
            </a:r>
            <a:endParaRPr lang="el-GR" smtClean="0"/>
          </a:p>
          <a:p>
            <a:pPr lvl="2"/>
            <a:r>
              <a:rPr lang="el-GR" smtClean="0"/>
              <a:t>Τρίτου επιπέδου</a:t>
            </a:r>
            <a:endParaRPr lang="el-GR" smtClean="0"/>
          </a:p>
          <a:p>
            <a:pPr lvl="3"/>
            <a:r>
              <a:rPr lang="el-GR" smtClean="0"/>
              <a:t>Τέταρτου επιπέδου</a:t>
            </a:r>
            <a:endParaRPr lang="el-GR" smtClean="0"/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BF0F-FF94-495A-B798-01DF8595B3C9}" type="datetimeFigureOut">
              <a:rPr lang="el-GR" smtClean="0"/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15CD-1787-4AE4-B7EF-9B99CB404441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  <a:endParaRPr lang="el-GR" smtClean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BF0F-FF94-495A-B798-01DF8595B3C9}" type="datetimeFigureOut">
              <a:rPr lang="el-GR" smtClean="0"/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15CD-1787-4AE4-B7EF-9B99CB404441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  <a:endParaRPr lang="el-GR" smtClean="0"/>
          </a:p>
          <a:p>
            <a:pPr lvl="1"/>
            <a:r>
              <a:rPr lang="el-GR" smtClean="0"/>
              <a:t>Δεύτερου επιπέδου</a:t>
            </a:r>
            <a:endParaRPr lang="el-GR" smtClean="0"/>
          </a:p>
          <a:p>
            <a:pPr lvl="2"/>
            <a:r>
              <a:rPr lang="el-GR" smtClean="0"/>
              <a:t>Τρίτου επιπέδου</a:t>
            </a:r>
            <a:endParaRPr lang="el-GR" smtClean="0"/>
          </a:p>
          <a:p>
            <a:pPr lvl="3"/>
            <a:r>
              <a:rPr lang="el-GR" smtClean="0"/>
              <a:t>Τέταρτου επιπέδου</a:t>
            </a:r>
            <a:endParaRPr lang="el-GR" smtClean="0"/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  <a:endParaRPr lang="el-GR" smtClean="0"/>
          </a:p>
          <a:p>
            <a:pPr lvl="1"/>
            <a:r>
              <a:rPr lang="el-GR" smtClean="0"/>
              <a:t>Δεύτερου επιπέδου</a:t>
            </a:r>
            <a:endParaRPr lang="el-GR" smtClean="0"/>
          </a:p>
          <a:p>
            <a:pPr lvl="2"/>
            <a:r>
              <a:rPr lang="el-GR" smtClean="0"/>
              <a:t>Τρίτου επιπέδου</a:t>
            </a:r>
            <a:endParaRPr lang="el-GR" smtClean="0"/>
          </a:p>
          <a:p>
            <a:pPr lvl="3"/>
            <a:r>
              <a:rPr lang="el-GR" smtClean="0"/>
              <a:t>Τέταρτου επιπέδου</a:t>
            </a:r>
            <a:endParaRPr lang="el-GR" smtClean="0"/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BF0F-FF94-495A-B798-01DF8595B3C9}" type="datetimeFigureOut">
              <a:rPr lang="el-GR" smtClean="0"/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15CD-1787-4AE4-B7EF-9B99CB404441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  <a:endParaRPr lang="el-GR" smtClean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  <a:endParaRPr lang="el-GR" smtClean="0"/>
          </a:p>
          <a:p>
            <a:pPr lvl="1"/>
            <a:r>
              <a:rPr lang="el-GR" smtClean="0"/>
              <a:t>Δεύτερου επιπέδου</a:t>
            </a:r>
            <a:endParaRPr lang="el-GR" smtClean="0"/>
          </a:p>
          <a:p>
            <a:pPr lvl="2"/>
            <a:r>
              <a:rPr lang="el-GR" smtClean="0"/>
              <a:t>Τρίτου επιπέδου</a:t>
            </a:r>
            <a:endParaRPr lang="el-GR" smtClean="0"/>
          </a:p>
          <a:p>
            <a:pPr lvl="3"/>
            <a:r>
              <a:rPr lang="el-GR" smtClean="0"/>
              <a:t>Τέταρτου επιπέδου</a:t>
            </a:r>
            <a:endParaRPr lang="el-GR" smtClean="0"/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  <a:endParaRPr lang="el-GR" smtClean="0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  <a:endParaRPr lang="el-GR" smtClean="0"/>
          </a:p>
          <a:p>
            <a:pPr lvl="1"/>
            <a:r>
              <a:rPr lang="el-GR" smtClean="0"/>
              <a:t>Δεύτερου επιπέδου</a:t>
            </a:r>
            <a:endParaRPr lang="el-GR" smtClean="0"/>
          </a:p>
          <a:p>
            <a:pPr lvl="2"/>
            <a:r>
              <a:rPr lang="el-GR" smtClean="0"/>
              <a:t>Τρίτου επιπέδου</a:t>
            </a:r>
            <a:endParaRPr lang="el-GR" smtClean="0"/>
          </a:p>
          <a:p>
            <a:pPr lvl="3"/>
            <a:r>
              <a:rPr lang="el-GR" smtClean="0"/>
              <a:t>Τέταρτου επιπέδου</a:t>
            </a:r>
            <a:endParaRPr lang="el-GR" smtClean="0"/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BF0F-FF94-495A-B798-01DF8595B3C9}" type="datetimeFigureOut">
              <a:rPr lang="el-GR" smtClean="0"/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15CD-1787-4AE4-B7EF-9B99CB404441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BF0F-FF94-495A-B798-01DF8595B3C9}" type="datetimeFigureOut">
              <a:rPr lang="el-GR" smtClean="0"/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15CD-1787-4AE4-B7EF-9B99CB404441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BF0F-FF94-495A-B798-01DF8595B3C9}" type="datetimeFigureOut">
              <a:rPr lang="el-GR" smtClean="0"/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15CD-1787-4AE4-B7EF-9B99CB404441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  <a:endParaRPr lang="el-GR" smtClean="0"/>
          </a:p>
          <a:p>
            <a:pPr lvl="1"/>
            <a:r>
              <a:rPr lang="el-GR" smtClean="0"/>
              <a:t>Δεύτερου επιπέδου</a:t>
            </a:r>
            <a:endParaRPr lang="el-GR" smtClean="0"/>
          </a:p>
          <a:p>
            <a:pPr lvl="2"/>
            <a:r>
              <a:rPr lang="el-GR" smtClean="0"/>
              <a:t>Τρίτου επιπέδου</a:t>
            </a:r>
            <a:endParaRPr lang="el-GR" smtClean="0"/>
          </a:p>
          <a:p>
            <a:pPr lvl="3"/>
            <a:r>
              <a:rPr lang="el-GR" smtClean="0"/>
              <a:t>Τέταρτου επιπέδου</a:t>
            </a:r>
            <a:endParaRPr lang="el-GR" smtClean="0"/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  <a:endParaRPr lang="el-GR" smtClean="0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BF0F-FF94-495A-B798-01DF8595B3C9}" type="datetimeFigureOut">
              <a:rPr lang="el-GR" smtClean="0"/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15CD-1787-4AE4-B7EF-9B99CB404441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  <a:endParaRPr lang="el-GR" smtClean="0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BF0F-FF94-495A-B798-01DF8595B3C9}" type="datetimeFigureOut">
              <a:rPr lang="el-GR" smtClean="0"/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15CD-1787-4AE4-B7EF-9B99CB404441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  <a:endParaRPr lang="el-GR" smtClean="0"/>
          </a:p>
          <a:p>
            <a:pPr lvl="1"/>
            <a:r>
              <a:rPr lang="el-GR" smtClean="0"/>
              <a:t>Δεύτερου επιπέδου</a:t>
            </a:r>
            <a:endParaRPr lang="el-GR" smtClean="0"/>
          </a:p>
          <a:p>
            <a:pPr lvl="2"/>
            <a:r>
              <a:rPr lang="el-GR" smtClean="0"/>
              <a:t>Τρίτου επιπέδου</a:t>
            </a:r>
            <a:endParaRPr lang="el-GR" smtClean="0"/>
          </a:p>
          <a:p>
            <a:pPr lvl="3"/>
            <a:r>
              <a:rPr lang="el-GR" smtClean="0"/>
              <a:t>Τέταρτου επιπέδου</a:t>
            </a:r>
            <a:endParaRPr lang="el-GR" smtClean="0"/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7BF0F-FF94-495A-B798-01DF8595B3C9}" type="datetimeFigureOut">
              <a:rPr lang="el-GR" smtClean="0"/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215CD-1787-4AE4-B7EF-9B99CB404441}" type="slidenum">
              <a:rPr lang="el-GR" smtClean="0"/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GIF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323528" y="404664"/>
            <a:ext cx="8424936" cy="1793167"/>
          </a:xfrm>
        </p:spPr>
        <p:txBody>
          <a:bodyPr/>
          <a:lstStyle/>
          <a:p>
            <a:pPr marL="182880" indent="0">
              <a:buNone/>
            </a:pPr>
            <a:r>
              <a:rPr lang="el-GR" dirty="0" smtClean="0"/>
              <a:t>Η θρησκευτικότητα των αρχαίων Ελλήνων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403648" y="2564904"/>
            <a:ext cx="6480720" cy="3816423"/>
          </a:xfrm>
        </p:spPr>
        <p:txBody>
          <a:bodyPr>
            <a:no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sz="2800" dirty="0" smtClean="0"/>
              <a:t>Τελετές</a:t>
            </a:r>
            <a:endParaRPr lang="el-GR" sz="2800" dirty="0" smtClean="0"/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sz="2800" dirty="0" smtClean="0"/>
              <a:t>Δοξασίες</a:t>
            </a:r>
            <a:endParaRPr lang="el-GR" sz="2800" dirty="0" smtClean="0"/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sz="2800" dirty="0" smtClean="0"/>
              <a:t>Μυθολογία</a:t>
            </a:r>
            <a:endParaRPr lang="el-GR" sz="2800" dirty="0" smtClean="0"/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sz="2800" dirty="0" smtClean="0"/>
              <a:t>Θεολογία</a:t>
            </a:r>
            <a:endParaRPr lang="el-GR" sz="2800" dirty="0" smtClean="0"/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l-GR" sz="2800" dirty="0" smtClean="0"/>
              <a:t>Ιεροί τόποι</a:t>
            </a:r>
            <a:endParaRPr lang="el-GR" sz="28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6835" y="274955"/>
            <a:ext cx="4799965" cy="5163820"/>
          </a:xfrm>
        </p:spPr>
        <p:txBody>
          <a:bodyPr>
            <a:normAutofit fontScale="90000"/>
          </a:bodyPr>
          <a:p>
            <a:r>
              <a:rPr lang="el-GR"/>
              <a:t>Ο Ησίοδος, στο έργο του  “Θεογονία” ξεκινά απ’ την αρχή του Κόσμου, βάζει σε σειρά τις μυθολογίες των Θεών, των Τιτάνων και όλων των θεϊκών όντων.</a:t>
            </a:r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7940"/>
            <a:ext cx="3300730" cy="68694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-91099"/>
            <a:ext cx="6409928" cy="6944088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4355976" cy="2592288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Στον κάθε θεό αποδίδονται διάφορες ιδιότητες και πεδία δράσης.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7504" y="2924944"/>
            <a:ext cx="3384376" cy="3744416"/>
          </a:xfrm>
        </p:spPr>
        <p:txBody>
          <a:bodyPr>
            <a:normAutofit/>
          </a:bodyPr>
          <a:lstStyle/>
          <a:p>
            <a:r>
              <a:rPr lang="el-GR" dirty="0" smtClean="0"/>
              <a:t>Δίας: Πατέρας θεών και ανθρώπων, Ουρανός, Δίκαιο.</a:t>
            </a:r>
            <a:endParaRPr lang="el-GR" dirty="0" smtClean="0"/>
          </a:p>
          <a:p>
            <a:r>
              <a:rPr lang="el-GR" dirty="0" smtClean="0"/>
              <a:t>Κρατά τον κεραυνό.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69560" y="274955"/>
            <a:ext cx="3317240" cy="4823460"/>
          </a:xfrm>
        </p:spPr>
        <p:txBody>
          <a:bodyPr>
            <a:normAutofit/>
          </a:bodyPr>
          <a:p>
            <a:r>
              <a:rPr lang="en-US"/>
              <a:t>Jupiter</a:t>
            </a:r>
            <a:br>
              <a:rPr lang="en-US"/>
            </a:br>
            <a:r>
              <a:rPr lang="en-US" altLang="el-GR"/>
              <a:t>(</a:t>
            </a:r>
            <a:r>
              <a:rPr lang="el-GR"/>
              <a:t>Ζευς Πατήρ</a:t>
            </a:r>
            <a:r>
              <a:rPr lang="en-US" altLang="el-GR"/>
              <a:t>)</a:t>
            </a:r>
            <a:endParaRPr lang="en-US" altLang="el-GR"/>
          </a:p>
        </p:txBody>
      </p:sp>
      <p:pic>
        <p:nvPicPr>
          <p:cNvPr id="100" name="Picture 99"/>
          <p:cNvPicPr/>
          <p:nvPr/>
        </p:nvPicPr>
        <p:blipFill>
          <a:blip r:embed="rId1"/>
          <a:stretch>
            <a:fillRect/>
          </a:stretch>
        </p:blipFill>
        <p:spPr>
          <a:xfrm>
            <a:off x="467185" y="0"/>
            <a:ext cx="437931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841" y="9840"/>
            <a:ext cx="6848159" cy="6848159"/>
          </a:xfrm>
          <a:prstGeom prst="rect">
            <a:avLst/>
          </a:prstGeom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0" y="1700808"/>
            <a:ext cx="3851920" cy="4425355"/>
          </a:xfrm>
        </p:spPr>
        <p:txBody>
          <a:bodyPr/>
          <a:lstStyle/>
          <a:p>
            <a:r>
              <a:rPr lang="el-GR" dirty="0" smtClean="0"/>
              <a:t>Απόλλων: Ήλιος, Μουσική και Ποίηση </a:t>
            </a:r>
            <a:endParaRPr lang="el-GR" dirty="0" smtClean="0"/>
          </a:p>
          <a:p>
            <a:pPr marL="0" indent="0">
              <a:buNone/>
            </a:pPr>
            <a:r>
              <a:rPr lang="el-GR" dirty="0"/>
              <a:t> </a:t>
            </a:r>
            <a:r>
              <a:rPr lang="el-GR" dirty="0" smtClean="0"/>
              <a:t>    - 9 Μούσες.</a:t>
            </a:r>
            <a:endParaRPr lang="el-GR" dirty="0" smtClean="0"/>
          </a:p>
          <a:p>
            <a:r>
              <a:rPr lang="el-GR" dirty="0" smtClean="0"/>
              <a:t>Κρατά την λύρα.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50180" y="274955"/>
            <a:ext cx="3436620" cy="5380355"/>
          </a:xfrm>
        </p:spPr>
        <p:txBody>
          <a:bodyPr/>
          <a:p>
            <a:r>
              <a:rPr lang="en-US"/>
              <a:t>Apollo</a:t>
            </a:r>
            <a:br>
              <a:rPr lang="en-US"/>
            </a:br>
            <a:r>
              <a:rPr lang="en-US"/>
              <a:t>(Phoebus)</a:t>
            </a:r>
            <a:endParaRPr lang="en-US"/>
          </a:p>
        </p:txBody>
      </p:sp>
      <p:pic>
        <p:nvPicPr>
          <p:cNvPr id="102" name="Picture 101"/>
          <p:cNvPicPr/>
          <p:nvPr/>
        </p:nvPicPr>
        <p:blipFill>
          <a:blip r:embed="rId1"/>
          <a:srcRect b="6554"/>
          <a:stretch>
            <a:fillRect/>
          </a:stretch>
        </p:blipFill>
        <p:spPr>
          <a:xfrm>
            <a:off x="457200" y="0"/>
            <a:ext cx="437832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15138" cy="6858000"/>
          </a:xfrm>
          <a:prstGeom prst="rect">
            <a:avLst/>
          </a:prstGeom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868144" y="476672"/>
            <a:ext cx="3275856" cy="5649491"/>
          </a:xfrm>
        </p:spPr>
        <p:txBody>
          <a:bodyPr/>
          <a:lstStyle/>
          <a:p>
            <a:r>
              <a:rPr lang="el-GR" dirty="0" smtClean="0"/>
              <a:t>Ποσειδών: θάλασσα </a:t>
            </a:r>
            <a:endParaRPr lang="el-GR" dirty="0" smtClean="0"/>
          </a:p>
          <a:p>
            <a:r>
              <a:rPr lang="el-GR" dirty="0" smtClean="0"/>
              <a:t>Κρατά την τρίαινα.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53" y="0"/>
            <a:ext cx="5769421" cy="6906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28080" y="1124585"/>
            <a:ext cx="2571750" cy="4286250"/>
          </a:xfrm>
        </p:spPr>
        <p:txBody>
          <a:bodyPr/>
          <a:p>
            <a:r>
              <a:rPr lang="en-US"/>
              <a:t>Neptunus</a:t>
            </a:r>
            <a:endParaRPr lang="en-US"/>
          </a:p>
        </p:txBody>
      </p:sp>
      <p:pic>
        <p:nvPicPr>
          <p:cNvPr id="103" name="Picture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323215" y="-27940"/>
            <a:ext cx="5191760" cy="69202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72085" y="1700530"/>
            <a:ext cx="3601085" cy="4526280"/>
          </a:xfrm>
        </p:spPr>
        <p:txBody>
          <a:bodyPr/>
          <a:lstStyle/>
          <a:p>
            <a:r>
              <a:rPr lang="el-GR" dirty="0" smtClean="0"/>
              <a:t>Ήφαιστος: φωτιά</a:t>
            </a:r>
            <a:endParaRPr lang="el-GR" dirty="0" smtClean="0"/>
          </a:p>
          <a:p>
            <a:r>
              <a:rPr lang="el-GR" dirty="0" smtClean="0"/>
              <a:t>Κουτσός, κρατά σφυρί – σιδηρουργός.</a:t>
            </a:r>
            <a:endParaRPr lang="el-GR" dirty="0" smtClean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87140" y="0"/>
            <a:ext cx="5356860" cy="6941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955"/>
            <a:ext cx="4500245" cy="2889250"/>
          </a:xfrm>
        </p:spPr>
        <p:txBody>
          <a:bodyPr/>
          <a:p>
            <a:r>
              <a:rPr lang="en-US"/>
              <a:t>Vulcanus</a:t>
            </a:r>
            <a:endParaRPr lang="en-US"/>
          </a:p>
        </p:txBody>
      </p:sp>
      <p:pic>
        <p:nvPicPr>
          <p:cNvPr id="5" name="Εικόνα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0"/>
            <a:ext cx="372211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292080" y="1600200"/>
            <a:ext cx="3394720" cy="3484983"/>
          </a:xfrm>
        </p:spPr>
        <p:txBody>
          <a:bodyPr/>
          <a:lstStyle/>
          <a:p>
            <a:r>
              <a:rPr lang="el-GR" dirty="0" smtClean="0"/>
              <a:t>Άρης: πόλεμος</a:t>
            </a:r>
            <a:endParaRPr lang="el-GR" dirty="0" smtClean="0"/>
          </a:p>
          <a:p>
            <a:r>
              <a:rPr lang="el-GR" dirty="0" smtClean="0"/>
              <a:t>Εικονίζεται με πολεμική εξάρτηση</a:t>
            </a:r>
            <a:r>
              <a:rPr lang="el-GR" dirty="0" smtClean="0"/>
              <a:t>.</a:t>
            </a:r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44450"/>
            <a:ext cx="3677920" cy="6783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Γιατί μιλάμε για θρησκευτικότητα και όχι για Θρησκεία.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752527"/>
          </a:xfrm>
        </p:spPr>
        <p:txBody>
          <a:bodyPr>
            <a:normAutofit/>
          </a:bodyPr>
          <a:lstStyle/>
          <a:p>
            <a:r>
              <a:rPr lang="el-GR" sz="3600" dirty="0" smtClean="0"/>
              <a:t>Θρησκεία: οργανωμένο σύστημα θρησκευτικών δοξασιών, με ιερά κείμενα, προφήτες, ιερατείο, τελετές.</a:t>
            </a:r>
            <a:endParaRPr lang="el-GR" sz="3600" dirty="0" smtClean="0"/>
          </a:p>
          <a:p>
            <a:r>
              <a:rPr lang="el-GR" sz="3600" dirty="0" smtClean="0"/>
              <a:t>Θρησκευτικότητα: η πίστη στο ανώτερο – υπέρτατο Ον ( ή </a:t>
            </a:r>
            <a:r>
              <a:rPr lang="el-GR" sz="3600" dirty="0"/>
              <a:t>ό</a:t>
            </a:r>
            <a:r>
              <a:rPr lang="el-GR" sz="3600" dirty="0" smtClean="0"/>
              <a:t>ντα) και η λατρευτική προσπάθεια συσχέτισης. Απουσία κεντρικής διοίκησης.</a:t>
            </a:r>
            <a:endParaRPr lang="el-GR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99835" y="1052195"/>
            <a:ext cx="1655445" cy="4113530"/>
          </a:xfrm>
        </p:spPr>
        <p:txBody>
          <a:bodyPr/>
          <a:p>
            <a:r>
              <a:rPr lang="en-US"/>
              <a:t>Mars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360" y="0"/>
            <a:ext cx="5006340" cy="69494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0" y="0"/>
            <a:ext cx="5943599" cy="1458092"/>
          </a:xfrm>
        </p:spPr>
        <p:txBody>
          <a:bodyPr>
            <a:noAutofit/>
          </a:bodyPr>
          <a:lstStyle/>
          <a:p>
            <a:r>
              <a:rPr lang="el-GR" sz="2800" dirty="0" smtClean="0"/>
              <a:t>Ερμής: αγγελιαφόρος, εμπόριο και τέχνες.</a:t>
            </a:r>
            <a:endParaRPr lang="el-GR" sz="2800" dirty="0" smtClean="0"/>
          </a:p>
          <a:p>
            <a:pPr marL="0" indent="0">
              <a:buNone/>
            </a:pPr>
            <a:r>
              <a:rPr lang="el-GR" sz="2800" dirty="0" smtClean="0"/>
              <a:t>Φτερωτά ενδύματα </a:t>
            </a:r>
            <a:endParaRPr lang="el-GR" sz="2800" dirty="0" smtClean="0"/>
          </a:p>
          <a:p>
            <a:pPr marL="0" indent="0">
              <a:buNone/>
            </a:pPr>
            <a:r>
              <a:rPr lang="el-GR" sz="2800" dirty="0" smtClean="0"/>
              <a:t>(σανδάλια ή </a:t>
            </a:r>
            <a:endParaRPr lang="el-GR" sz="2800" dirty="0" smtClean="0"/>
          </a:p>
          <a:p>
            <a:pPr marL="0" indent="0">
              <a:buNone/>
            </a:pPr>
            <a:r>
              <a:rPr lang="el-GR" sz="2800" dirty="0" smtClean="0"/>
              <a:t>καπέλο)</a:t>
            </a:r>
            <a:endParaRPr lang="el-GR" sz="2800" dirty="0" smtClean="0"/>
          </a:p>
          <a:p>
            <a:pPr marL="0" indent="0">
              <a:buNone/>
            </a:pPr>
            <a:r>
              <a:rPr lang="el-GR" sz="2800" dirty="0" smtClean="0"/>
              <a:t> </a:t>
            </a:r>
            <a:r>
              <a:rPr lang="el-GR" sz="2800" dirty="0" err="1" smtClean="0"/>
              <a:t>Κυρήκειο</a:t>
            </a:r>
            <a:r>
              <a:rPr lang="el-GR" sz="2800" dirty="0" smtClean="0"/>
              <a:t>.</a:t>
            </a:r>
            <a:endParaRPr lang="el-GR" sz="28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9" t="13333" r="20909"/>
          <a:stretch>
            <a:fillRect/>
          </a:stretch>
        </p:blipFill>
        <p:spPr>
          <a:xfrm>
            <a:off x="5943599" y="0"/>
            <a:ext cx="3200401" cy="594360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58092"/>
            <a:ext cx="3819871" cy="5399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" y="-27940"/>
            <a:ext cx="5715000" cy="67818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91175" y="274955"/>
            <a:ext cx="3095625" cy="5894070"/>
          </a:xfrm>
        </p:spPr>
        <p:txBody>
          <a:bodyPr/>
          <a:p>
            <a:r>
              <a:rPr lang="en-US"/>
              <a:t>Mercurius</a:t>
            </a:r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Ήρα: γάμος </a:t>
            </a:r>
            <a:endParaRPr lang="el-GR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07765" y="-27940"/>
            <a:ext cx="4215765" cy="6944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81425" y="6085205"/>
            <a:ext cx="1581150" cy="772795"/>
          </a:xfrm>
        </p:spPr>
        <p:txBody>
          <a:bodyPr/>
          <a:p>
            <a:r>
              <a:rPr lang="en-US"/>
              <a:t>Juno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62415" cy="610616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48064" y="1600201"/>
            <a:ext cx="3538736" cy="3845024"/>
          </a:xfrm>
        </p:spPr>
        <p:txBody>
          <a:bodyPr/>
          <a:lstStyle/>
          <a:p>
            <a:r>
              <a:rPr lang="el-GR" dirty="0" smtClean="0"/>
              <a:t>Αθηνά: σοφία, πόλεμος.</a:t>
            </a:r>
            <a:endParaRPr lang="el-GR" dirty="0" smtClean="0"/>
          </a:p>
          <a:p>
            <a:r>
              <a:rPr lang="el-GR" dirty="0" smtClean="0"/>
              <a:t>Ως Παλλάδα, με πολεμική εξάρτηση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" y="0"/>
            <a:ext cx="5138540" cy="6865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03925" y="274955"/>
            <a:ext cx="2682875" cy="5245735"/>
          </a:xfrm>
        </p:spPr>
        <p:txBody>
          <a:bodyPr/>
          <a:p>
            <a:r>
              <a:rPr lang="en-US"/>
              <a:t>Minerva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460" y="20320"/>
            <a:ext cx="5127625" cy="683768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Αφροδίτη: ομορφιά</a:t>
            </a:r>
            <a:endParaRPr lang="el-GR" dirty="0" smtClean="0"/>
          </a:p>
          <a:p>
            <a:r>
              <a:rPr lang="el-GR" dirty="0" smtClean="0"/>
              <a:t>Σύζυγος του Ηφαίστου, ερωμένη του Άρη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65579" cy="575712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60" y="404664"/>
            <a:ext cx="9210166" cy="612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850255" y="274955"/>
            <a:ext cx="2836545" cy="5471160"/>
          </a:xfrm>
        </p:spPr>
        <p:txBody>
          <a:bodyPr>
            <a:normAutofit/>
          </a:bodyPr>
          <a:lstStyle/>
          <a:p>
            <a:r>
              <a:rPr lang="en-US"/>
              <a:t>Venus</a:t>
            </a:r>
            <a:br>
              <a:rPr lang="en-US"/>
            </a:br>
            <a:r>
              <a:rPr lang="en-US"/>
              <a:t>(Venera)</a:t>
            </a:r>
            <a:endParaRPr lang="en-US"/>
          </a:p>
        </p:txBody>
      </p:sp>
      <p:pic>
        <p:nvPicPr>
          <p:cNvPr id="104" name="Picture 103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381500" y="3238500"/>
            <a:ext cx="381000" cy="3810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28940" r="23862"/>
          <a:stretch>
            <a:fillRect/>
          </a:stretch>
        </p:blipFill>
        <p:spPr>
          <a:xfrm>
            <a:off x="1475740" y="-27940"/>
            <a:ext cx="3343275" cy="696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0" y="1600200"/>
            <a:ext cx="2258617" cy="4525963"/>
          </a:xfrm>
        </p:spPr>
        <p:txBody>
          <a:bodyPr/>
          <a:lstStyle/>
          <a:p>
            <a:r>
              <a:rPr lang="el-GR" dirty="0" smtClean="0"/>
              <a:t>Άρτεμη: Κυνήγι και φύση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617" y="-45964"/>
            <a:ext cx="6885383" cy="6885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Αρχές της ελληνικής θρησκευτικότητας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Στον ελλαδικό χώρο: Δείγματα από την νεολιθική εποχή</a:t>
            </a:r>
            <a:endParaRPr lang="el-GR" dirty="0" smtClean="0"/>
          </a:p>
          <a:p>
            <a:r>
              <a:rPr lang="el-GR" dirty="0" smtClean="0"/>
              <a:t>Ταφές με κτερίσματα – πίστη στη μεταθανάτια ζωή.</a:t>
            </a:r>
            <a:endParaRPr lang="el-GR" dirty="0" smtClean="0"/>
          </a:p>
          <a:p>
            <a:r>
              <a:rPr lang="el-GR" dirty="0" smtClean="0"/>
              <a:t>Αντικείμενα ή χώροι με πιθανή λατρευτική χρήση.</a:t>
            </a:r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31255" y="274955"/>
            <a:ext cx="2455545" cy="5317490"/>
          </a:xfrm>
        </p:spPr>
        <p:txBody>
          <a:bodyPr/>
          <a:p>
            <a:r>
              <a:rPr lang="en-US"/>
              <a:t>Diana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260" y="0"/>
            <a:ext cx="4723130" cy="684593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16016" y="1600200"/>
            <a:ext cx="3970784" cy="4525963"/>
          </a:xfrm>
        </p:spPr>
        <p:txBody>
          <a:bodyPr/>
          <a:lstStyle/>
          <a:p>
            <a:r>
              <a:rPr lang="el-GR" dirty="0" smtClean="0"/>
              <a:t>Δήμητρα: Γη και γεωργία</a:t>
            </a:r>
            <a:endParaRPr lang="el-GR" dirty="0" smtClean="0"/>
          </a:p>
          <a:p>
            <a:r>
              <a:rPr lang="el-GR" dirty="0" smtClean="0"/>
              <a:t>Κρατά συνήθως σιτηρά – δημητριακά.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" y="-42476"/>
            <a:ext cx="4342478" cy="7021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955"/>
            <a:ext cx="3211195" cy="4966970"/>
          </a:xfrm>
        </p:spPr>
        <p:txBody>
          <a:bodyPr/>
          <a:p>
            <a:r>
              <a:rPr lang="en-US"/>
              <a:t>Ceres</a:t>
            </a:r>
            <a:endParaRPr lang="en-US"/>
          </a:p>
        </p:txBody>
      </p:sp>
      <p:pic>
        <p:nvPicPr>
          <p:cNvPr id="105" name="Picture 104"/>
          <p:cNvPicPr/>
          <p:nvPr/>
        </p:nvPicPr>
        <p:blipFill>
          <a:blip r:embed="rId1"/>
          <a:stretch>
            <a:fillRect/>
          </a:stretch>
        </p:blipFill>
        <p:spPr>
          <a:xfrm>
            <a:off x="4218305" y="-27940"/>
            <a:ext cx="4477385" cy="68827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4474840" cy="4525963"/>
          </a:xfrm>
        </p:spPr>
        <p:txBody>
          <a:bodyPr/>
          <a:lstStyle/>
          <a:p>
            <a:r>
              <a:rPr lang="el-GR" dirty="0" smtClean="0"/>
              <a:t>Εστία: οικογενειακή ζωή και θαλπωρή</a:t>
            </a:r>
            <a:endParaRPr lang="el-GR" dirty="0" smtClean="0"/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 smtClean="0"/>
              <a:t>Παραχωρεί τη θέση της στον νεότερο θεό Διόνυσο.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544" y="-78531"/>
            <a:ext cx="4104456" cy="6936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Vesta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" y="1340485"/>
            <a:ext cx="9095740" cy="47332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2794322"/>
          </a:xfrm>
        </p:spPr>
        <p:txBody>
          <a:bodyPr/>
          <a:lstStyle/>
          <a:p>
            <a:r>
              <a:rPr lang="el-GR" dirty="0" smtClean="0"/>
              <a:t>Κυκλαδικός Πολιτισμός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8894"/>
            <a:ext cx="4896544" cy="64307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46848" cy="1143000"/>
          </a:xfrm>
        </p:spPr>
        <p:txBody>
          <a:bodyPr/>
          <a:lstStyle/>
          <a:p>
            <a:r>
              <a:rPr lang="el-GR" dirty="0" smtClean="0"/>
              <a:t>Μινωική Κρήτη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2924944"/>
            <a:ext cx="4042792" cy="3744416"/>
          </a:xfrm>
        </p:spPr>
        <p:txBody>
          <a:bodyPr/>
          <a:lstStyle/>
          <a:p>
            <a:r>
              <a:rPr lang="el-GR" dirty="0" smtClean="0"/>
              <a:t>Η λατρεία της </a:t>
            </a:r>
            <a:r>
              <a:rPr lang="el-GR" dirty="0"/>
              <a:t>Μ</a:t>
            </a:r>
            <a:r>
              <a:rPr lang="el-GR" dirty="0" smtClean="0"/>
              <a:t>ητέρας Θεάς, αλλά και άλλες γυναικείες μορφές.</a:t>
            </a:r>
            <a:endParaRPr lang="el-GR" dirty="0" smtClean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-7410"/>
            <a:ext cx="4145779" cy="6865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Μυκηναϊκός Κόσμος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 smtClean="0"/>
              <a:t>    </a:t>
            </a:r>
            <a:r>
              <a:rPr lang="el-GR" dirty="0"/>
              <a:t>Η</a:t>
            </a:r>
            <a:r>
              <a:rPr lang="el-GR" dirty="0" smtClean="0"/>
              <a:t> θρησκευτική λατρεία που τελούνταν στα ανακτορικά κέντρα.</a:t>
            </a:r>
            <a:endParaRPr lang="el-GR" dirty="0" smtClean="0"/>
          </a:p>
          <a:p>
            <a:pPr marL="0" indent="0">
              <a:buNone/>
            </a:pPr>
            <a:r>
              <a:rPr lang="el-GR" dirty="0"/>
              <a:t> </a:t>
            </a:r>
            <a:r>
              <a:rPr lang="el-GR" dirty="0" smtClean="0"/>
              <a:t>    </a:t>
            </a:r>
            <a:endParaRPr lang="el-GR" dirty="0" smtClean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 smtClean="0"/>
              <a:t>    Εκτός των ανακτόρων υπάρχουν και αγροτικά ή ορεινά ιερά, αυστηρά τοπικής εμβέλειας.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2" y="1628800"/>
            <a:ext cx="9150361" cy="5001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" y="-1837"/>
            <a:ext cx="9131455" cy="6859837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2696"/>
            <a:ext cx="9191821" cy="496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868144" y="274638"/>
            <a:ext cx="3275856" cy="2290266"/>
          </a:xfrm>
        </p:spPr>
        <p:txBody>
          <a:bodyPr>
            <a:noAutofit/>
          </a:bodyPr>
          <a:lstStyle/>
          <a:p>
            <a:r>
              <a:rPr lang="el-GR" sz="3200" dirty="0" smtClean="0"/>
              <a:t>Μετά τους σκοτεινούς αιώνες διαμορφώνεται η νέα θρησκευτικότητα</a:t>
            </a:r>
            <a:endParaRPr lang="el-GR" sz="3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868144" y="3501008"/>
            <a:ext cx="3275856" cy="3356992"/>
          </a:xfrm>
        </p:spPr>
        <p:txBody>
          <a:bodyPr>
            <a:normAutofit/>
          </a:bodyPr>
          <a:lstStyle/>
          <a:p>
            <a:pPr algn="ctr"/>
            <a:r>
              <a:rPr lang="el-GR" dirty="0" smtClean="0"/>
              <a:t>Οι μύθοι και οι δοξασίες των Μυκηναίων</a:t>
            </a:r>
            <a:endParaRPr lang="el-GR" dirty="0" smtClean="0"/>
          </a:p>
          <a:p>
            <a:pPr algn="ctr"/>
            <a:r>
              <a:rPr lang="el-GR" dirty="0" smtClean="0"/>
              <a:t>Οι αγροτικές κυρίως λατρείες</a:t>
            </a:r>
            <a:endParaRPr lang="el-GR" dirty="0" smtClean="0"/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879"/>
            <a:ext cx="5868144" cy="69308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2697"/>
            <a:ext cx="9111287" cy="6165304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40842" y="0"/>
            <a:ext cx="8229600" cy="692697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Οι ποιητές και η καθιέρωση των θεών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-1" y="692698"/>
            <a:ext cx="2771801" cy="6165302"/>
          </a:xfrm>
        </p:spPr>
        <p:txBody>
          <a:bodyPr>
            <a:normAutofit fontScale="85000" lnSpcReduction="10000"/>
          </a:bodyPr>
          <a:lstStyle/>
          <a:p>
            <a:r>
              <a:rPr lang="el-GR" dirty="0" smtClean="0"/>
              <a:t>Με τα έργα του Ομήρου διαμορφώνεται το Δωδεκάθεο όπως το γνωρίζουμε σήμερα.</a:t>
            </a:r>
            <a:endParaRPr lang="el-GR" dirty="0" smtClean="0"/>
          </a:p>
          <a:p>
            <a:r>
              <a:rPr lang="el-GR" dirty="0" smtClean="0"/>
              <a:t>Με τα έργα του Ησιόδου επίσης διαμορφώνεται η μυθολογία και οι σχέσεις που συνδέουν τους θεούς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81" y="0"/>
            <a:ext cx="830503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2087</Words>
  <Application>WPS Presentation</Application>
  <PresentationFormat>Προβολή στην οθόνη (4:3)</PresentationFormat>
  <Paragraphs>114</Paragraphs>
  <Slides>34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1" baseType="lpstr">
      <vt:lpstr>Arial</vt:lpstr>
      <vt:lpstr>SimSun</vt:lpstr>
      <vt:lpstr>Wingdings</vt:lpstr>
      <vt:lpstr>Calibri</vt:lpstr>
      <vt:lpstr>Microsoft YaHei</vt:lpstr>
      <vt:lpstr>Arial Unicode MS</vt:lpstr>
      <vt:lpstr>Θέμα του Office</vt:lpstr>
      <vt:lpstr>Η θρησκευτικότητα των αρχαίων Ελλήνων</vt:lpstr>
      <vt:lpstr>Γιατί μιλάμε για θρησκευτικότητα και όχι για Θρησκεία.</vt:lpstr>
      <vt:lpstr>Αρχές της ελληνικής θρησκευτικότητας</vt:lpstr>
      <vt:lpstr>Κυκλαδικός Πολιτισμός</vt:lpstr>
      <vt:lpstr>Μινωική Κρήτη</vt:lpstr>
      <vt:lpstr>Μυκηναϊκός Κόσμος</vt:lpstr>
      <vt:lpstr>PowerPoint 演示文稿</vt:lpstr>
      <vt:lpstr>Μετά τους σκοτεινούς αιώνες διαμορφώνεται η νέα θρησκευτικότητα</vt:lpstr>
      <vt:lpstr>Οι ποιητές και η καθιέρωση των θεών</vt:lpstr>
      <vt:lpstr>Ο Ησίοδος, στο έργο του  “Θεογονία” ξεκινά απ’ την αρχή του Κόσμου, βάζει σε σειρά τις μυθολογίες των Θεών, των Τιτάνων και όλων των θεϊκών όντων.</vt:lpstr>
      <vt:lpstr>Στον κάθε θεό αποδίδονται διάφορες ιδιότητες και πεδία δράσης.</vt:lpstr>
      <vt:lpstr>Jupiter (Ζευς Πατήρ)</vt:lpstr>
      <vt:lpstr>PowerPoint 演示文稿</vt:lpstr>
      <vt:lpstr>Apollo (Phoebus)</vt:lpstr>
      <vt:lpstr>PowerPoint 演示文稿</vt:lpstr>
      <vt:lpstr>Neptunus</vt:lpstr>
      <vt:lpstr>PowerPoint 演示文稿</vt:lpstr>
      <vt:lpstr>Vulcanus</vt:lpstr>
      <vt:lpstr>PowerPoint 演示文稿</vt:lpstr>
      <vt:lpstr>Mars</vt:lpstr>
      <vt:lpstr>PowerPoint 演示文稿</vt:lpstr>
      <vt:lpstr>Mercurius</vt:lpstr>
      <vt:lpstr>PowerPoint 演示文稿</vt:lpstr>
      <vt:lpstr>Juno</vt:lpstr>
      <vt:lpstr>PowerPoint 演示文稿</vt:lpstr>
      <vt:lpstr>Minerva</vt:lpstr>
      <vt:lpstr>PowerPoint 演示文稿</vt:lpstr>
      <vt:lpstr>Venus (Venera)</vt:lpstr>
      <vt:lpstr>PowerPoint 演示文稿</vt:lpstr>
      <vt:lpstr>Diana</vt:lpstr>
      <vt:lpstr>PowerPoint 演示文稿</vt:lpstr>
      <vt:lpstr>Ceres</vt:lpstr>
      <vt:lpstr>PowerPoint 演示文稿</vt:lpstr>
      <vt:lpstr>Vesta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 θρησκευτικότητα των αρχαίων Ελλήνων</dc:title>
  <dc:creator>Διονύσης Αλαμάνος</dc:creator>
  <cp:lastModifiedBy>Διονύσης</cp:lastModifiedBy>
  <cp:revision>28</cp:revision>
  <dcterms:created xsi:type="dcterms:W3CDTF">2019-12-09T07:00:00Z</dcterms:created>
  <dcterms:modified xsi:type="dcterms:W3CDTF">2023-10-29T18:00:40Z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B46964B8ADA94C0198C95CB9E2C7D447_12</vt:lpwstr>
  </property>
  <property fmtid="{D5CDD505-2E9C-101B-9397-08002B2CF9AE}" pid="3" name="KSOProductBuildVer">
    <vt:lpwstr>1033-12.2.0.13266</vt:lpwstr>
  </property>
</Properties>
</file>