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6"/>
  </p:notesMasterIdLst>
  <p:sldIdLst>
    <p:sldId id="276" r:id="rId3"/>
    <p:sldId id="337" r:id="rId4"/>
    <p:sldId id="352" r:id="rId5"/>
    <p:sldId id="358" r:id="rId6"/>
    <p:sldId id="353" r:id="rId7"/>
    <p:sldId id="293" r:id="rId8"/>
    <p:sldId id="277" r:id="rId9"/>
    <p:sldId id="278" r:id="rId10"/>
    <p:sldId id="279" r:id="rId11"/>
    <p:sldId id="280" r:id="rId12"/>
    <p:sldId id="281" r:id="rId13"/>
    <p:sldId id="282" r:id="rId14"/>
    <p:sldId id="283" r:id="rId15"/>
    <p:sldId id="343" r:id="rId16"/>
    <p:sldId id="284" r:id="rId17"/>
    <p:sldId id="338" r:id="rId18"/>
    <p:sldId id="290" r:id="rId19"/>
    <p:sldId id="285" r:id="rId20"/>
    <p:sldId id="354" r:id="rId21"/>
    <p:sldId id="356" r:id="rId22"/>
    <p:sldId id="296" r:id="rId23"/>
    <p:sldId id="357" r:id="rId24"/>
    <p:sldId id="359" r:id="rId25"/>
    <p:sldId id="360" r:id="rId26"/>
    <p:sldId id="361" r:id="rId27"/>
    <p:sldId id="339" r:id="rId28"/>
    <p:sldId id="362" r:id="rId29"/>
    <p:sldId id="340" r:id="rId30"/>
    <p:sldId id="287" r:id="rId31"/>
    <p:sldId id="288" r:id="rId32"/>
    <p:sldId id="341" r:id="rId33"/>
    <p:sldId id="342" r:id="rId34"/>
    <p:sldId id="289" r:id="rId35"/>
    <p:sldId id="286" r:id="rId36"/>
    <p:sldId id="294" r:id="rId37"/>
    <p:sldId id="350" r:id="rId38"/>
    <p:sldId id="295" r:id="rId39"/>
    <p:sldId id="347" r:id="rId40"/>
    <p:sldId id="344" r:id="rId41"/>
    <p:sldId id="349" r:id="rId42"/>
    <p:sldId id="351" r:id="rId43"/>
    <p:sldId id="345" r:id="rId44"/>
    <p:sldId id="348" r:id="rId45"/>
  </p:sldIdLst>
  <p:sldSz cx="9144000" cy="6858000" type="screen4x3"/>
  <p:notesSz cx="6858000" cy="9144000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57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howGuides="1">
      <p:cViewPr varScale="1">
        <p:scale>
          <a:sx n="69" d="100"/>
          <a:sy n="69" d="100"/>
        </p:scale>
        <p:origin x="-1416" y="-90"/>
      </p:cViewPr>
      <p:guideLst>
        <p:guide orient="horz" pos="2157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9" Type="http://schemas.openxmlformats.org/officeDocument/2006/relationships/tableStyles" Target="tableStyles.xml"/><Relationship Id="rId48" Type="http://schemas.openxmlformats.org/officeDocument/2006/relationships/viewProps" Target="viewProps.xml"/><Relationship Id="rId47" Type="http://schemas.openxmlformats.org/officeDocument/2006/relationships/presProps" Target="presProps.xml"/><Relationship Id="rId46" Type="http://schemas.openxmlformats.org/officeDocument/2006/relationships/notesMaster" Target="notesMasters/notesMaster1.xml"/><Relationship Id="rId45" Type="http://schemas.openxmlformats.org/officeDocument/2006/relationships/slide" Target="slides/slide43.xml"/><Relationship Id="rId44" Type="http://schemas.openxmlformats.org/officeDocument/2006/relationships/slide" Target="slides/slide42.xml"/><Relationship Id="rId43" Type="http://schemas.openxmlformats.org/officeDocument/2006/relationships/slide" Target="slides/slide41.xml"/><Relationship Id="rId42" Type="http://schemas.openxmlformats.org/officeDocument/2006/relationships/slide" Target="slides/slide40.xml"/><Relationship Id="rId41" Type="http://schemas.openxmlformats.org/officeDocument/2006/relationships/slide" Target="slides/slide39.xml"/><Relationship Id="rId40" Type="http://schemas.openxmlformats.org/officeDocument/2006/relationships/slide" Target="slides/slide38.xml"/><Relationship Id="rId4" Type="http://schemas.openxmlformats.org/officeDocument/2006/relationships/slide" Target="slides/slide2.xml"/><Relationship Id="rId39" Type="http://schemas.openxmlformats.org/officeDocument/2006/relationships/slide" Target="slides/slide37.xml"/><Relationship Id="rId38" Type="http://schemas.openxmlformats.org/officeDocument/2006/relationships/slide" Target="slides/slide36.xml"/><Relationship Id="rId37" Type="http://schemas.openxmlformats.org/officeDocument/2006/relationships/slide" Target="slides/slide35.xml"/><Relationship Id="rId36" Type="http://schemas.openxmlformats.org/officeDocument/2006/relationships/slide" Target="slides/slide34.xml"/><Relationship Id="rId35" Type="http://schemas.openxmlformats.org/officeDocument/2006/relationships/slide" Target="slides/slide33.xml"/><Relationship Id="rId34" Type="http://schemas.openxmlformats.org/officeDocument/2006/relationships/slide" Target="slides/slide32.xml"/><Relationship Id="rId33" Type="http://schemas.openxmlformats.org/officeDocument/2006/relationships/slide" Target="slides/slide31.xml"/><Relationship Id="rId32" Type="http://schemas.openxmlformats.org/officeDocument/2006/relationships/slide" Target="slides/slide30.xml"/><Relationship Id="rId31" Type="http://schemas.openxmlformats.org/officeDocument/2006/relationships/slide" Target="slides/slide29.xml"/><Relationship Id="rId30" Type="http://schemas.openxmlformats.org/officeDocument/2006/relationships/slide" Target="slides/slide28.xml"/><Relationship Id="rId3" Type="http://schemas.openxmlformats.org/officeDocument/2006/relationships/slide" Target="slides/slide1.xml"/><Relationship Id="rId29" Type="http://schemas.openxmlformats.org/officeDocument/2006/relationships/slide" Target="slides/slide27.xml"/><Relationship Id="rId28" Type="http://schemas.openxmlformats.org/officeDocument/2006/relationships/slide" Target="slides/slide26.xml"/><Relationship Id="rId27" Type="http://schemas.openxmlformats.org/officeDocument/2006/relationships/slide" Target="slides/slide25.xml"/><Relationship Id="rId26" Type="http://schemas.openxmlformats.org/officeDocument/2006/relationships/slide" Target="slides/slide24.xml"/><Relationship Id="rId25" Type="http://schemas.openxmlformats.org/officeDocument/2006/relationships/slide" Target="slides/slide23.xml"/><Relationship Id="rId24" Type="http://schemas.openxmlformats.org/officeDocument/2006/relationships/slide" Target="slides/slide22.xml"/><Relationship Id="rId23" Type="http://schemas.openxmlformats.org/officeDocument/2006/relationships/slide" Target="slides/slide2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κεφαλίδας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3" name="Θέση ημερομηνίας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0780CC4-8EAF-4F45-9053-6C4F542AE863}" type="datetimeFigureOut">
              <a:rPr lang="el-GR" smtClean="0"/>
            </a:fld>
            <a:endParaRPr lang="el-GR"/>
          </a:p>
        </p:txBody>
      </p:sp>
      <p:sp>
        <p:nvSpPr>
          <p:cNvPr id="4" name="Θέση εικόνας διαφάνειας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l-GR"/>
          </a:p>
        </p:txBody>
      </p:sp>
      <p:sp>
        <p:nvSpPr>
          <p:cNvPr id="5" name="Θέση σημειώσεων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l-GR" smtClean="0"/>
              <a:t>Στυλ υποδείγματος κειμένου</a:t>
            </a:r>
            <a:endParaRPr lang="el-GR" smtClean="0"/>
          </a:p>
          <a:p>
            <a:pPr lvl="1"/>
            <a:r>
              <a:rPr lang="el-GR" smtClean="0"/>
              <a:t>Δεύτερου επιπέδου</a:t>
            </a:r>
            <a:endParaRPr lang="el-GR" smtClean="0"/>
          </a:p>
          <a:p>
            <a:pPr lvl="2"/>
            <a:r>
              <a:rPr lang="el-GR" smtClean="0"/>
              <a:t>Τρίτου επιπέδου</a:t>
            </a:r>
            <a:endParaRPr lang="el-GR" smtClean="0"/>
          </a:p>
          <a:p>
            <a:pPr lvl="3"/>
            <a:r>
              <a:rPr lang="el-GR" smtClean="0"/>
              <a:t>Τέταρτου επιπέδου</a:t>
            </a:r>
            <a:endParaRPr lang="el-GR" smtClean="0"/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06A1184-BF78-42CC-98E3-257F4894A27F}" type="slidenum">
              <a:rPr lang="el-GR" smtClean="0"/>
            </a:fld>
            <a:endParaRPr lang="el-G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ctrTitle" hasCustomPrompt="1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Υπότιτλος 2"/>
          <p:cNvSpPr>
            <a:spLocks noGrp="1"/>
          </p:cNvSpPr>
          <p:nvPr>
            <p:ph type="subTitle" idx="1" hasCustomPrompt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l-GR" smtClean="0"/>
              <a:t>Στυλ κύριου υπότιτλου</a:t>
            </a:r>
            <a:endParaRPr lang="el-GR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C7BF0F-FF94-495A-B798-01DF8595B3C9}" type="datetimeFigureOut">
              <a:rPr lang="el-GR" smtClean="0"/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6215CD-1787-4AE4-B7EF-9B99CB404441}" type="slidenum">
              <a:rPr lang="el-GR" smtClean="0"/>
            </a:fld>
            <a:endParaRPr lang="el-G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κατακόρυφου κειμένου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el-GR" smtClean="0"/>
              <a:t>Στυλ υποδείγματος κειμένου</a:t>
            </a:r>
            <a:endParaRPr lang="el-GR" smtClean="0"/>
          </a:p>
          <a:p>
            <a:pPr lvl="1"/>
            <a:r>
              <a:rPr lang="el-GR" smtClean="0"/>
              <a:t>Δεύτερου επιπέδου</a:t>
            </a:r>
            <a:endParaRPr lang="el-GR" smtClean="0"/>
          </a:p>
          <a:p>
            <a:pPr lvl="2"/>
            <a:r>
              <a:rPr lang="el-GR" smtClean="0"/>
              <a:t>Τρίτου επιπέδου</a:t>
            </a:r>
            <a:endParaRPr lang="el-GR" smtClean="0"/>
          </a:p>
          <a:p>
            <a:pPr lvl="3"/>
            <a:r>
              <a:rPr lang="el-GR" smtClean="0"/>
              <a:t>Τέταρτου επιπέδου</a:t>
            </a:r>
            <a:endParaRPr lang="el-GR" smtClean="0"/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C7BF0F-FF94-495A-B798-01DF8595B3C9}" type="datetimeFigureOut">
              <a:rPr lang="el-GR" smtClean="0"/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6215CD-1787-4AE4-B7EF-9B99CB404441}" type="slidenum">
              <a:rPr lang="el-GR" smtClean="0"/>
            </a:fld>
            <a:endParaRPr lang="el-G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Κατακόρυφος τίτλος 1"/>
          <p:cNvSpPr>
            <a:spLocks noGrp="1"/>
          </p:cNvSpPr>
          <p:nvPr>
            <p:ph type="title" orient="vert" hasCustomPrompt="1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κατακόρυφου κειμένου 2"/>
          <p:cNvSpPr>
            <a:spLocks noGrp="1"/>
          </p:cNvSpPr>
          <p:nvPr>
            <p:ph type="body" orient="vert" idx="1" hasCustomPrompt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l-GR" smtClean="0"/>
              <a:t>Στυλ υποδείγματος κειμένου</a:t>
            </a:r>
            <a:endParaRPr lang="el-GR" smtClean="0"/>
          </a:p>
          <a:p>
            <a:pPr lvl="1"/>
            <a:r>
              <a:rPr lang="el-GR" smtClean="0"/>
              <a:t>Δεύτερου επιπέδου</a:t>
            </a:r>
            <a:endParaRPr lang="el-GR" smtClean="0"/>
          </a:p>
          <a:p>
            <a:pPr lvl="2"/>
            <a:r>
              <a:rPr lang="el-GR" smtClean="0"/>
              <a:t>Τρίτου επιπέδου</a:t>
            </a:r>
            <a:endParaRPr lang="el-GR" smtClean="0"/>
          </a:p>
          <a:p>
            <a:pPr lvl="3"/>
            <a:r>
              <a:rPr lang="el-GR" smtClean="0"/>
              <a:t>Τέταρτου επιπέδου</a:t>
            </a:r>
            <a:endParaRPr lang="el-GR" smtClean="0"/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C7BF0F-FF94-495A-B798-01DF8595B3C9}" type="datetimeFigureOut">
              <a:rPr lang="el-GR" smtClean="0"/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6215CD-1787-4AE4-B7EF-9B99CB404441}" type="slidenum">
              <a:rPr lang="el-GR" smtClean="0"/>
            </a:fld>
            <a:endParaRPr lang="el-GR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C7BF0F-FF94-495A-B798-01DF8595B3C9}" type="datetimeFigureOut">
              <a:rPr lang="el-GR" smtClean="0"/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6215CD-1787-4AE4-B7EF-9B99CB404441}" type="slidenum">
              <a:rPr lang="el-GR" smtClean="0"/>
            </a:fld>
            <a:endParaRPr lang="el-G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  <a:endParaRPr lang="el-GR" smtClean="0"/>
          </a:p>
          <a:p>
            <a:pPr lvl="1"/>
            <a:r>
              <a:rPr lang="el-GR" smtClean="0"/>
              <a:t>Δεύτερου επιπέδου</a:t>
            </a:r>
            <a:endParaRPr lang="el-GR" smtClean="0"/>
          </a:p>
          <a:p>
            <a:pPr lvl="2"/>
            <a:r>
              <a:rPr lang="el-GR" smtClean="0"/>
              <a:t>Τρίτου επιπέδου</a:t>
            </a:r>
            <a:endParaRPr lang="el-GR" smtClean="0"/>
          </a:p>
          <a:p>
            <a:pPr lvl="3"/>
            <a:r>
              <a:rPr lang="el-GR" smtClean="0"/>
              <a:t>Τέταρτου επιπέδου</a:t>
            </a:r>
            <a:endParaRPr lang="el-GR" smtClean="0"/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C7BF0F-FF94-495A-B798-01DF8595B3C9}" type="datetimeFigureOut">
              <a:rPr lang="el-GR" smtClean="0"/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6215CD-1787-4AE4-B7EF-9B99CB404441}" type="slidenum">
              <a:rPr lang="el-GR" smtClean="0"/>
            </a:fld>
            <a:endParaRPr lang="el-G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 hasCustomPrompt="1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 hasCustomPrompt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 smtClean="0"/>
              <a:t>Στυλ υποδείγματος κειμένου</a:t>
            </a:r>
            <a:endParaRPr lang="el-GR" smtClean="0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C7BF0F-FF94-495A-B798-01DF8595B3C9}" type="datetimeFigureOut">
              <a:rPr lang="el-GR" smtClean="0"/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6215CD-1787-4AE4-B7EF-9B99CB404441}" type="slidenum">
              <a:rPr lang="el-GR" smtClean="0"/>
            </a:fld>
            <a:endParaRPr lang="el-G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περιεχομένου 2"/>
          <p:cNvSpPr>
            <a:spLocks noGrp="1"/>
          </p:cNvSpPr>
          <p:nvPr>
            <p:ph sz="half" idx="1" hasCustomPrompt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Στυλ υποδείγματος κειμένου</a:t>
            </a:r>
            <a:endParaRPr lang="el-GR" smtClean="0"/>
          </a:p>
          <a:p>
            <a:pPr lvl="1"/>
            <a:r>
              <a:rPr lang="el-GR" smtClean="0"/>
              <a:t>Δεύτερου επιπέδου</a:t>
            </a:r>
            <a:endParaRPr lang="el-GR" smtClean="0"/>
          </a:p>
          <a:p>
            <a:pPr lvl="2"/>
            <a:r>
              <a:rPr lang="el-GR" smtClean="0"/>
              <a:t>Τρίτου επιπέδου</a:t>
            </a:r>
            <a:endParaRPr lang="el-GR" smtClean="0"/>
          </a:p>
          <a:p>
            <a:pPr lvl="3"/>
            <a:r>
              <a:rPr lang="el-GR" smtClean="0"/>
              <a:t>Τέταρτου επιπέδου</a:t>
            </a:r>
            <a:endParaRPr lang="el-GR" smtClean="0"/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περιεχομένου 3"/>
          <p:cNvSpPr>
            <a:spLocks noGrp="1"/>
          </p:cNvSpPr>
          <p:nvPr>
            <p:ph sz="half" idx="2" hasCustomPrompt="1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Στυλ υποδείγματος κειμένου</a:t>
            </a:r>
            <a:endParaRPr lang="el-GR" smtClean="0"/>
          </a:p>
          <a:p>
            <a:pPr lvl="1"/>
            <a:r>
              <a:rPr lang="el-GR" smtClean="0"/>
              <a:t>Δεύτερου επιπέδου</a:t>
            </a:r>
            <a:endParaRPr lang="el-GR" smtClean="0"/>
          </a:p>
          <a:p>
            <a:pPr lvl="2"/>
            <a:r>
              <a:rPr lang="el-GR" smtClean="0"/>
              <a:t>Τρίτου επιπέδου</a:t>
            </a:r>
            <a:endParaRPr lang="el-GR" smtClean="0"/>
          </a:p>
          <a:p>
            <a:pPr lvl="3"/>
            <a:r>
              <a:rPr lang="el-GR" smtClean="0"/>
              <a:t>Τέταρτου επιπέδου</a:t>
            </a:r>
            <a:endParaRPr lang="el-GR" smtClean="0"/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Θέση ημερομηνίας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C7BF0F-FF94-495A-B798-01DF8595B3C9}" type="datetimeFigureOut">
              <a:rPr lang="el-GR" smtClean="0"/>
            </a:fld>
            <a:endParaRPr lang="el-GR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6215CD-1787-4AE4-B7EF-9B99CB404441}" type="slidenum">
              <a:rPr lang="el-GR" smtClean="0"/>
            </a:fld>
            <a:endParaRPr lang="el-G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 hasCustomPrompt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υποδείγματος κειμένου</a:t>
            </a:r>
            <a:endParaRPr lang="el-GR" smtClean="0"/>
          </a:p>
        </p:txBody>
      </p:sp>
      <p:sp>
        <p:nvSpPr>
          <p:cNvPr id="4" name="Θέση περιεχομένου 3"/>
          <p:cNvSpPr>
            <a:spLocks noGrp="1"/>
          </p:cNvSpPr>
          <p:nvPr>
            <p:ph sz="half" idx="2" hasCustomPrompt="1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Στυλ υποδείγματος κειμένου</a:t>
            </a:r>
            <a:endParaRPr lang="el-GR" smtClean="0"/>
          </a:p>
          <a:p>
            <a:pPr lvl="1"/>
            <a:r>
              <a:rPr lang="el-GR" smtClean="0"/>
              <a:t>Δεύτερου επιπέδου</a:t>
            </a:r>
            <a:endParaRPr lang="el-GR" smtClean="0"/>
          </a:p>
          <a:p>
            <a:pPr lvl="2"/>
            <a:r>
              <a:rPr lang="el-GR" smtClean="0"/>
              <a:t>Τρίτου επιπέδου</a:t>
            </a:r>
            <a:endParaRPr lang="el-GR" smtClean="0"/>
          </a:p>
          <a:p>
            <a:pPr lvl="3"/>
            <a:r>
              <a:rPr lang="el-GR" smtClean="0"/>
              <a:t>Τέταρτου επιπέδου</a:t>
            </a:r>
            <a:endParaRPr lang="el-GR" smtClean="0"/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Θέση κειμένου 4"/>
          <p:cNvSpPr>
            <a:spLocks noGrp="1"/>
          </p:cNvSpPr>
          <p:nvPr>
            <p:ph type="body" sz="quarter" idx="3" hasCustomPrompt="1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υποδείγματος κειμένου</a:t>
            </a:r>
            <a:endParaRPr lang="el-GR" smtClean="0"/>
          </a:p>
        </p:txBody>
      </p:sp>
      <p:sp>
        <p:nvSpPr>
          <p:cNvPr id="6" name="Θέση περιεχομένου 5"/>
          <p:cNvSpPr>
            <a:spLocks noGrp="1"/>
          </p:cNvSpPr>
          <p:nvPr>
            <p:ph sz="quarter" idx="4" hasCustomPrompt="1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Στυλ υποδείγματος κειμένου</a:t>
            </a:r>
            <a:endParaRPr lang="el-GR" smtClean="0"/>
          </a:p>
          <a:p>
            <a:pPr lvl="1"/>
            <a:r>
              <a:rPr lang="el-GR" smtClean="0"/>
              <a:t>Δεύτερου επιπέδου</a:t>
            </a:r>
            <a:endParaRPr lang="el-GR" smtClean="0"/>
          </a:p>
          <a:p>
            <a:pPr lvl="2"/>
            <a:r>
              <a:rPr lang="el-GR" smtClean="0"/>
              <a:t>Τρίτου επιπέδου</a:t>
            </a:r>
            <a:endParaRPr lang="el-GR" smtClean="0"/>
          </a:p>
          <a:p>
            <a:pPr lvl="3"/>
            <a:r>
              <a:rPr lang="el-GR" smtClean="0"/>
              <a:t>Τέταρτου επιπέδου</a:t>
            </a:r>
            <a:endParaRPr lang="el-GR" smtClean="0"/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7" name="Θέση ημερομηνίας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C7BF0F-FF94-495A-B798-01DF8595B3C9}" type="datetimeFigureOut">
              <a:rPr lang="el-GR" smtClean="0"/>
            </a:fld>
            <a:endParaRPr lang="el-GR"/>
          </a:p>
        </p:txBody>
      </p:sp>
      <p:sp>
        <p:nvSpPr>
          <p:cNvPr id="8" name="Θέση υποσέλιδου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Θέση αριθμού διαφάνειας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6215CD-1787-4AE4-B7EF-9B99CB404441}" type="slidenum">
              <a:rPr lang="el-GR" smtClean="0"/>
            </a:fld>
            <a:endParaRPr lang="el-G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ημερομηνίας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C7BF0F-FF94-495A-B798-01DF8595B3C9}" type="datetimeFigureOut">
              <a:rPr lang="el-GR" smtClean="0"/>
            </a:fld>
            <a:endParaRPr lang="el-GR"/>
          </a:p>
        </p:txBody>
      </p:sp>
      <p:sp>
        <p:nvSpPr>
          <p:cNvPr id="4" name="Θέση υποσέλιδου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Θέση αριθμού διαφάνειας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6215CD-1787-4AE4-B7EF-9B99CB404441}" type="slidenum">
              <a:rPr lang="el-GR" smtClean="0"/>
            </a:fld>
            <a:endParaRPr lang="el-G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ημερομηνίας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C7BF0F-FF94-495A-B798-01DF8595B3C9}" type="datetimeFigureOut">
              <a:rPr lang="el-GR" smtClean="0"/>
            </a:fld>
            <a:endParaRPr lang="el-GR"/>
          </a:p>
        </p:txBody>
      </p:sp>
      <p:sp>
        <p:nvSpPr>
          <p:cNvPr id="3" name="Θέση υποσέλιδου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6215CD-1787-4AE4-B7EF-9B99CB404441}" type="slidenum">
              <a:rPr lang="el-GR" smtClean="0"/>
            </a:fld>
            <a:endParaRPr lang="el-G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 hasCustomPrompt="1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 hasCustomPrompt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 smtClean="0"/>
              <a:t>Στυλ υποδείγματος κειμένου</a:t>
            </a:r>
            <a:endParaRPr lang="el-GR" smtClean="0"/>
          </a:p>
          <a:p>
            <a:pPr lvl="1"/>
            <a:r>
              <a:rPr lang="el-GR" smtClean="0"/>
              <a:t>Δεύτερου επιπέδου</a:t>
            </a:r>
            <a:endParaRPr lang="el-GR" smtClean="0"/>
          </a:p>
          <a:p>
            <a:pPr lvl="2"/>
            <a:r>
              <a:rPr lang="el-GR" smtClean="0"/>
              <a:t>Τρίτου επιπέδου</a:t>
            </a:r>
            <a:endParaRPr lang="el-GR" smtClean="0"/>
          </a:p>
          <a:p>
            <a:pPr lvl="3"/>
            <a:r>
              <a:rPr lang="el-GR" smtClean="0"/>
              <a:t>Τέταρτου επιπέδου</a:t>
            </a:r>
            <a:endParaRPr lang="el-GR" smtClean="0"/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κειμένου 3"/>
          <p:cNvSpPr>
            <a:spLocks noGrp="1"/>
          </p:cNvSpPr>
          <p:nvPr>
            <p:ph type="body" sz="half" idx="2" hasCustomPrompt="1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Στυλ υποδείγματος κειμένου</a:t>
            </a:r>
            <a:endParaRPr lang="el-GR" smtClean="0"/>
          </a:p>
        </p:txBody>
      </p:sp>
      <p:sp>
        <p:nvSpPr>
          <p:cNvPr id="5" name="Θέση ημερομηνίας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C7BF0F-FF94-495A-B798-01DF8595B3C9}" type="datetimeFigureOut">
              <a:rPr lang="el-GR" smtClean="0"/>
            </a:fld>
            <a:endParaRPr lang="el-GR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6215CD-1787-4AE4-B7EF-9B99CB404441}" type="slidenum">
              <a:rPr lang="el-GR" smtClean="0"/>
            </a:fld>
            <a:endParaRPr lang="el-G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 hasCustomPrompt="1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εικόνας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GR"/>
          </a:p>
        </p:txBody>
      </p:sp>
      <p:sp>
        <p:nvSpPr>
          <p:cNvPr id="4" name="Θέση κειμένου 3"/>
          <p:cNvSpPr>
            <a:spLocks noGrp="1"/>
          </p:cNvSpPr>
          <p:nvPr>
            <p:ph type="body" sz="half" idx="2" hasCustomPrompt="1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Στυλ υποδείγματος κειμένου</a:t>
            </a:r>
            <a:endParaRPr lang="el-GR" smtClean="0"/>
          </a:p>
        </p:txBody>
      </p:sp>
      <p:sp>
        <p:nvSpPr>
          <p:cNvPr id="5" name="Θέση ημερομηνίας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C7BF0F-FF94-495A-B798-01DF8595B3C9}" type="datetimeFigureOut">
              <a:rPr lang="el-GR" smtClean="0"/>
            </a:fld>
            <a:endParaRPr lang="el-GR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6215CD-1787-4AE4-B7EF-9B99CB404441}" type="slidenum">
              <a:rPr lang="el-GR" smtClean="0"/>
            </a:fld>
            <a:endParaRPr lang="el-G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τίτλου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 smtClean="0"/>
              <a:t>Στυλ υποδείγματος κειμένου</a:t>
            </a:r>
            <a:endParaRPr lang="el-GR" smtClean="0"/>
          </a:p>
          <a:p>
            <a:pPr lvl="1"/>
            <a:r>
              <a:rPr lang="el-GR" smtClean="0"/>
              <a:t>Δεύτερου επιπέδου</a:t>
            </a:r>
            <a:endParaRPr lang="el-GR" smtClean="0"/>
          </a:p>
          <a:p>
            <a:pPr lvl="2"/>
            <a:r>
              <a:rPr lang="el-GR" smtClean="0"/>
              <a:t>Τρίτου επιπέδου</a:t>
            </a:r>
            <a:endParaRPr lang="el-GR" smtClean="0"/>
          </a:p>
          <a:p>
            <a:pPr lvl="3"/>
            <a:r>
              <a:rPr lang="el-GR" smtClean="0"/>
              <a:t>Τέταρτου επιπέδου</a:t>
            </a:r>
            <a:endParaRPr lang="el-GR" smtClean="0"/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C7BF0F-FF94-495A-B798-01DF8595B3C9}" type="datetimeFigureOut">
              <a:rPr lang="el-GR" smtClean="0"/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6215CD-1787-4AE4-B7EF-9B99CB404441}" type="slidenum">
              <a:rPr lang="el-GR" smtClean="0"/>
            </a:fld>
            <a:endParaRPr lang="el-G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2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4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8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image" Target="../media/image21.png"/><Relationship Id="rId1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22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23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24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25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26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27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28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29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image" Target="../media/image4.png"/><Relationship Id="rId1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0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31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32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3.jpe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4.jpe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5.jpe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36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7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38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39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40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41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42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43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8.jpeg"/><Relationship Id="rId1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0" y="274638"/>
            <a:ext cx="5076057" cy="2866330"/>
          </a:xfrm>
        </p:spPr>
        <p:txBody>
          <a:bodyPr>
            <a:normAutofit fontScale="90000"/>
          </a:bodyPr>
          <a:lstStyle/>
          <a:p>
            <a:r>
              <a:rPr lang="el-GR" dirty="0" smtClean="0"/>
              <a:t>Εκτός από τους 12 Ολύμπιους, υπήρχαν και πολλοί άλλοι θεοί, ημίθεοι και ανώτερα όντα.</a:t>
            </a: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179512" y="3407640"/>
            <a:ext cx="4896545" cy="3117704"/>
          </a:xfrm>
        </p:spPr>
        <p:txBody>
          <a:bodyPr numCol="2">
            <a:normAutofit/>
          </a:bodyPr>
          <a:lstStyle/>
          <a:p>
            <a:r>
              <a:rPr lang="el-GR" dirty="0" smtClean="0"/>
              <a:t>Διόνυσος</a:t>
            </a:r>
            <a:endParaRPr lang="el-GR" dirty="0" smtClean="0"/>
          </a:p>
          <a:p>
            <a:r>
              <a:rPr lang="el-GR" dirty="0" smtClean="0"/>
              <a:t>Αίολος</a:t>
            </a:r>
            <a:endParaRPr lang="el-GR" dirty="0" smtClean="0"/>
          </a:p>
          <a:p>
            <a:r>
              <a:rPr lang="el-GR" dirty="0" smtClean="0"/>
              <a:t>Πλούτωνας</a:t>
            </a:r>
            <a:endParaRPr lang="el-GR" dirty="0" smtClean="0"/>
          </a:p>
          <a:p>
            <a:r>
              <a:rPr lang="el-GR" dirty="0" smtClean="0"/>
              <a:t>Υγεία</a:t>
            </a:r>
            <a:endParaRPr lang="el-GR" dirty="0" smtClean="0"/>
          </a:p>
          <a:p>
            <a:r>
              <a:rPr lang="el-GR" dirty="0" smtClean="0"/>
              <a:t>Νύμφες</a:t>
            </a:r>
            <a:endParaRPr lang="el-GR" dirty="0" smtClean="0"/>
          </a:p>
          <a:p>
            <a:r>
              <a:rPr lang="el-GR" dirty="0" smtClean="0"/>
              <a:t>Μούσες</a:t>
            </a:r>
            <a:endParaRPr lang="el-GR" dirty="0" smtClean="0"/>
          </a:p>
          <a:p>
            <a:r>
              <a:rPr lang="el-GR" dirty="0" smtClean="0"/>
              <a:t>Παν</a:t>
            </a:r>
            <a:endParaRPr lang="el-GR" dirty="0" smtClean="0"/>
          </a:p>
          <a:p>
            <a:r>
              <a:rPr lang="el-GR" dirty="0" smtClean="0"/>
              <a:t>Τύχη </a:t>
            </a:r>
            <a:endParaRPr lang="el-GR" dirty="0"/>
          </a:p>
          <a:p>
            <a:r>
              <a:rPr lang="el-GR" dirty="0" smtClean="0"/>
              <a:t>Περσεφόνη </a:t>
            </a:r>
            <a:endParaRPr lang="el-GR" dirty="0"/>
          </a:p>
        </p:txBody>
      </p:sp>
      <p:pic>
        <p:nvPicPr>
          <p:cNvPr id="4" name="Εικόνα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7" y="0"/>
            <a:ext cx="4067944" cy="68152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el-GR" dirty="0" smtClean="0"/>
              <a:t>Οι πιστοί συνήθιζαν όχι να προσεύχονται, αλλά να χαιρετούν τιμητικά τους θεούς.</a:t>
            </a: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395536" y="2636912"/>
            <a:ext cx="8291264" cy="3489251"/>
          </a:xfrm>
        </p:spPr>
        <p:txBody>
          <a:bodyPr/>
          <a:lstStyle/>
          <a:p>
            <a:r>
              <a:rPr lang="el-GR" dirty="0" smtClean="0"/>
              <a:t>Στέκονταν όρθιοι, ύψωναν τα χέρια προς το θεό.</a:t>
            </a:r>
            <a:endParaRPr lang="el-GR" dirty="0" smtClean="0"/>
          </a:p>
          <a:p>
            <a:r>
              <a:rPr lang="el-GR" dirty="0" smtClean="0"/>
              <a:t>Το να γονατίζουν ή να προσκυνούν θεωρείτο ασέβεια και βαρβαρισμός.</a:t>
            </a:r>
            <a:endParaRPr lang="el-GR" dirty="0"/>
          </a:p>
        </p:txBody>
      </p:sp>
      <p:pic>
        <p:nvPicPr>
          <p:cNvPr id="4" name="Εικόνα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-36947"/>
            <a:ext cx="8352928" cy="693189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el-GR" dirty="0" smtClean="0"/>
              <a:t>Διάφορες γιορτές προς τιμήν των θεών.</a:t>
            </a: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l-GR" dirty="0" smtClean="0"/>
              <a:t>Λιτανείες: τα Παναθήναια είναι η λιτανεία προς τιμή της Αθηνάς. Τελείωνε με θυσίες και προσφορά δώρων και του πέπλου στο ξόανο της θεάς.</a:t>
            </a:r>
            <a:endParaRPr lang="el-GR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5560" y="3622675"/>
            <a:ext cx="9026525" cy="22682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Εικόνα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3691"/>
            <a:ext cx="9144000" cy="6714309"/>
          </a:xfrm>
          <a:prstGeom prst="rect">
            <a:avLst/>
          </a:prstGeom>
        </p:spPr>
      </p:pic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268760"/>
          </a:xfrm>
        </p:spPr>
        <p:txBody>
          <a:bodyPr>
            <a:normAutofit fontScale="90000"/>
          </a:bodyPr>
          <a:lstStyle/>
          <a:p>
            <a:r>
              <a:rPr lang="el-GR" dirty="0" smtClean="0"/>
              <a:t>Αθλητικοί αγώνες: προς τιμή των θεών.</a:t>
            </a: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0" y="5805264"/>
            <a:ext cx="9144000" cy="1052736"/>
          </a:xfrm>
        </p:spPr>
        <p:txBody>
          <a:bodyPr>
            <a:normAutofit lnSpcReduction="10000"/>
          </a:bodyPr>
          <a:lstStyle/>
          <a:p>
            <a:r>
              <a:rPr lang="el-GR" dirty="0" smtClean="0"/>
              <a:t>Οι αγώνες στην Ολυμπία καθιερώνονται από τον Ηρακλή προς τιμή του πατέρα του Δία.</a:t>
            </a:r>
            <a:endParaRPr lang="el-G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-27940"/>
            <a:ext cx="9144635" cy="6858635"/>
          </a:xfrm>
          <a:prstGeom prst="rect">
            <a:avLst/>
          </a:prstGeom>
        </p:spPr>
      </p:pic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Θέατρο </a:t>
            </a: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107504" y="5589240"/>
            <a:ext cx="8856984" cy="1152128"/>
          </a:xfrm>
        </p:spPr>
        <p:txBody>
          <a:bodyPr>
            <a:normAutofit fontScale="60000"/>
          </a:bodyPr>
          <a:lstStyle/>
          <a:p>
            <a:r>
              <a:rPr lang="el-GR" b="1" dirty="0" smtClean="0"/>
              <a:t>Οι παραστάσεις ήταν πάντοτε μέρος των γιορτών του θεού Διονύσου.</a:t>
            </a:r>
            <a:endParaRPr lang="el-GR" b="1" dirty="0" smtClean="0"/>
          </a:p>
          <a:p>
            <a:r>
              <a:rPr lang="el-GR" b="1" dirty="0"/>
              <a:t>Κεντρικό νόημα όλων των διδασκαλιών: οι θεοί ελέγχουν όλη τη ζωή των ανθρώπων, κυριαρχούν σε αυτή΄.</a:t>
            </a:r>
            <a:endParaRPr lang="en-US" altLang="el-GR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p>
            <a:r>
              <a:rPr lang="el-GR"/>
              <a:t>Αδώνια: η γιορτή για τον θάνατο και την επάνοδο στη ζωή του Άδωνη</a:t>
            </a:r>
            <a:endParaRPr lang="el-GR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1450340"/>
            <a:ext cx="9126855" cy="540766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Η σχέση ανθρώπου και θεού</a:t>
            </a: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0" y="1412776"/>
            <a:ext cx="9144000" cy="5069160"/>
          </a:xfrm>
        </p:spPr>
        <p:txBody>
          <a:bodyPr>
            <a:normAutofit/>
          </a:bodyPr>
          <a:lstStyle/>
          <a:p>
            <a:r>
              <a:rPr lang="el-GR" dirty="0" smtClean="0"/>
              <a:t>Οι Μοίρες έχουν αποφασίσει το μέλλον των ανθρώπων, ούτε οι θεοί δεν μπορούν να το αλλάξουν</a:t>
            </a:r>
            <a:endParaRPr lang="el-GR" dirty="0" smtClean="0"/>
          </a:p>
          <a:p>
            <a:r>
              <a:rPr lang="el-GR" dirty="0" smtClean="0"/>
              <a:t>Οι θεοί επεμβαίνουν και βοηθούν την εξέλιξη των γεγονότων, όμως δεν την αλλάζουν</a:t>
            </a:r>
            <a:endParaRPr lang="el-GR" dirty="0" smtClean="0"/>
          </a:p>
          <a:p>
            <a:r>
              <a:rPr lang="el-GR" dirty="0" smtClean="0"/>
              <a:t>Ο άνθρωπος μπορεί με τη βοήθεια των θεών να μαντέψει το μέλλον</a:t>
            </a:r>
            <a:endParaRPr lang="el-GR" dirty="0" smtClean="0"/>
          </a:p>
          <a:p>
            <a:r>
              <a:rPr lang="el-GR" dirty="0" smtClean="0"/>
              <a:t>Οι θεοί είναι ανώτεροι των ανθρώπων, παίζουν πολλές φορές με τους θνητούς.</a:t>
            </a:r>
            <a:endParaRPr lang="el-G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p>
            <a:r>
              <a:rPr lang="el-GR"/>
              <a:t>Οι Μοίρες:</a:t>
            </a:r>
            <a:br>
              <a:rPr lang="el-GR"/>
            </a:br>
            <a:r>
              <a:rPr lang="el-GR"/>
              <a:t>Κλωθώ - Άτροπος - Λάχεσις</a:t>
            </a:r>
            <a:endParaRPr lang="el-GR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"/>
          <a:srcRect t="14220"/>
          <a:stretch>
            <a:fillRect/>
          </a:stretch>
        </p:blipFill>
        <p:spPr>
          <a:xfrm>
            <a:off x="0" y="1916430"/>
            <a:ext cx="9250680" cy="494157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Εικόνα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72"/>
            <a:ext cx="9144000" cy="6850856"/>
          </a:xfrm>
          <a:prstGeom prst="rect">
            <a:avLst/>
          </a:prstGeom>
        </p:spPr>
      </p:pic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-324544" y="2724398"/>
            <a:ext cx="3995936" cy="1409204"/>
          </a:xfrm>
        </p:spPr>
        <p:txBody>
          <a:bodyPr>
            <a:normAutofit/>
          </a:bodyPr>
          <a:lstStyle/>
          <a:p>
            <a:r>
              <a:rPr lang="el-GR" dirty="0" smtClean="0">
                <a:solidFill>
                  <a:schemeClr val="bg1"/>
                </a:solidFill>
              </a:rPr>
              <a:t>Μαντική</a:t>
            </a:r>
            <a:endParaRPr lang="el-GR" dirty="0">
              <a:solidFill>
                <a:schemeClr val="bg1"/>
              </a:solidFill>
            </a:endParaRPr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0" y="31010"/>
            <a:ext cx="9144000" cy="1525782"/>
          </a:xfrm>
        </p:spPr>
        <p:txBody>
          <a:bodyPr>
            <a:normAutofit fontScale="70000" lnSpcReduction="20000"/>
          </a:bodyPr>
          <a:lstStyle/>
          <a:p>
            <a:r>
              <a:rPr lang="el-GR" dirty="0" smtClean="0">
                <a:solidFill>
                  <a:schemeClr val="bg1"/>
                </a:solidFill>
              </a:rPr>
              <a:t>Οι θεοί είναι σοφότεροι, άρα γνωρίζουν και το μέλλον, το οποίο είναι καθορισμένο από πριν και δεν αλλάζει με τίποτε.</a:t>
            </a:r>
            <a:endParaRPr lang="el-GR" dirty="0" smtClean="0">
              <a:solidFill>
                <a:schemeClr val="bg1"/>
              </a:solidFill>
            </a:endParaRPr>
          </a:p>
          <a:p>
            <a:r>
              <a:rPr lang="el-GR" dirty="0" smtClean="0">
                <a:solidFill>
                  <a:schemeClr val="bg1"/>
                </a:solidFill>
              </a:rPr>
              <a:t>Μπορούν να δώσουν πληροφορίες στους ανθρώπους για το μέλλον</a:t>
            </a:r>
            <a:endParaRPr lang="el-GR" dirty="0" smtClean="0">
              <a:solidFill>
                <a:schemeClr val="bg1"/>
              </a:solidFill>
            </a:endParaRPr>
          </a:p>
          <a:p>
            <a:r>
              <a:rPr lang="el-GR" dirty="0" smtClean="0">
                <a:solidFill>
                  <a:schemeClr val="bg1"/>
                </a:solidFill>
              </a:rPr>
              <a:t>Απόλλωνας ο προστάτης της μαντικής</a:t>
            </a:r>
            <a:endParaRPr lang="el-GR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5610860" y="274955"/>
            <a:ext cx="3313430" cy="1143000"/>
          </a:xfrm>
        </p:spPr>
        <p:txBody>
          <a:bodyPr>
            <a:normAutofit fontScale="90000"/>
          </a:bodyPr>
          <a:lstStyle/>
          <a:p>
            <a:r>
              <a:rPr lang="el-GR" dirty="0" smtClean="0"/>
              <a:t>Μετά τον θάνατο</a:t>
            </a: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5798820" y="1600200"/>
            <a:ext cx="3298190" cy="4526280"/>
          </a:xfrm>
        </p:spPr>
        <p:txBody>
          <a:bodyPr>
            <a:normAutofit fontScale="70000"/>
          </a:bodyPr>
          <a:lstStyle/>
          <a:p>
            <a:r>
              <a:rPr lang="el-GR" dirty="0" smtClean="0"/>
              <a:t>Οι νεκροί πηγαίνουν στον Κάτω Κόσμο, το βασίλειο του Πλούτωνα και του </a:t>
            </a:r>
            <a:r>
              <a:rPr lang="el-GR" dirty="0" err="1" smtClean="0"/>
              <a:t>Άδη</a:t>
            </a:r>
            <a:r>
              <a:rPr lang="el-GR" dirty="0" smtClean="0"/>
              <a:t>.</a:t>
            </a:r>
            <a:endParaRPr lang="el-GR" dirty="0" smtClean="0"/>
          </a:p>
          <a:p>
            <a:r>
              <a:rPr lang="en-US" altLang="el-GR" dirty="0" smtClean="0"/>
              <a:t>O </a:t>
            </a:r>
            <a:r>
              <a:rPr lang="el-GR" altLang="el-GR" dirty="0" smtClean="0"/>
              <a:t>Ψυχοπόμπος Ερμής παίρνει την ψυχή και την παραδίδει στον Βαρκάρη, στον Χάροντα.</a:t>
            </a:r>
            <a:endParaRPr lang="el-GR" dirty="0" smtClean="0"/>
          </a:p>
          <a:p>
            <a:endParaRPr lang="el-GR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1"/>
          <a:srcRect r="21889" b="6756"/>
          <a:stretch>
            <a:fillRect/>
          </a:stretch>
        </p:blipFill>
        <p:spPr>
          <a:xfrm>
            <a:off x="0" y="-27940"/>
            <a:ext cx="5748655" cy="686181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p>
            <a:r>
              <a:rPr lang="el-GR" sz="3555"/>
              <a:t>Ο νεκρός πρέπει να είναι εφοδιασμένος με το αντίτιμο της μεταφοράς, ώστε να πληρώσει τον βαρκάρη</a:t>
            </a:r>
            <a:endParaRPr lang="el-GR" sz="3555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"/>
          <a:srcRect b="6378"/>
          <a:stretch>
            <a:fillRect/>
          </a:stretch>
        </p:blipFill>
        <p:spPr>
          <a:xfrm>
            <a:off x="251460" y="1556385"/>
            <a:ext cx="5120640" cy="5161915"/>
          </a:xfrm>
          <a:prstGeom prst="ellipse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23890" y="1916430"/>
            <a:ext cx="2976880" cy="1658620"/>
          </a:xfrm>
          <a:prstGeom prst="rect">
            <a:avLst/>
          </a:prstGeom>
        </p:spPr>
      </p:pic>
      <p:sp>
        <p:nvSpPr>
          <p:cNvPr id="7" name="Text Box 6"/>
          <p:cNvSpPr txBox="1"/>
          <p:nvPr/>
        </p:nvSpPr>
        <p:spPr>
          <a:xfrm>
            <a:off x="5372100" y="3837305"/>
            <a:ext cx="3770630" cy="274828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l-GR" altLang="en-US" sz="3200"/>
              <a:t>Κατόπιν θα πιεί το νερό της Λήθης, όπου θα ξεχάσει όλη την προηγούμενη ζωή του.</a:t>
            </a:r>
            <a:endParaRPr lang="el-GR" altLang="en-US" sz="320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777230" y="274955"/>
            <a:ext cx="2909570" cy="5783580"/>
          </a:xfrm>
        </p:spPr>
        <p:txBody>
          <a:bodyPr/>
          <a:p>
            <a:r>
              <a:rPr lang="en-US"/>
              <a:t>Bacchus</a:t>
            </a:r>
            <a:endParaRPr lang="en-US"/>
          </a:p>
        </p:txBody>
      </p:sp>
      <p:pic>
        <p:nvPicPr>
          <p:cNvPr id="106" name="Picture 105"/>
          <p:cNvPicPr/>
          <p:nvPr/>
        </p:nvPicPr>
        <p:blipFill>
          <a:blip r:embed="rId1"/>
          <a:stretch>
            <a:fillRect/>
          </a:stretch>
        </p:blipFill>
        <p:spPr>
          <a:xfrm>
            <a:off x="-238" y="0"/>
            <a:ext cx="5833586" cy="68580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610860" y="274955"/>
            <a:ext cx="3390265" cy="5380355"/>
          </a:xfrm>
        </p:spPr>
        <p:txBody>
          <a:bodyPr>
            <a:normAutofit/>
          </a:bodyPr>
          <a:p>
            <a:r>
              <a:rPr lang="el-GR" sz="3555"/>
              <a:t>Οι ψυχές παραμένουν στο βασίλειο των σκιών, υπάρχουν όσο τους θυμούνται οι ζωντανοί με θυσίες.</a:t>
            </a:r>
            <a:endParaRPr lang="el-GR" sz="3555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5560" y="0"/>
            <a:ext cx="5386070" cy="6847840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Το Καλό και το Κακό</a:t>
            </a: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dirty="0" smtClean="0"/>
              <a:t>Οι Έλληνες δεν είχαν την έννοια της αμαρτίας.</a:t>
            </a:r>
            <a:endParaRPr lang="el-GR" dirty="0" smtClean="0"/>
          </a:p>
          <a:p>
            <a:r>
              <a:rPr lang="el-GR" dirty="0" smtClean="0"/>
              <a:t>Το Καλό και το Κακό προέρχονταν από τους θεούς.</a:t>
            </a:r>
            <a:endParaRPr lang="el-GR" dirty="0" smtClean="0"/>
          </a:p>
          <a:p>
            <a:r>
              <a:rPr lang="el-GR" dirty="0" smtClean="0"/>
              <a:t>Υπέρτατος στόχος είναι η </a:t>
            </a:r>
            <a:r>
              <a:rPr lang="el-GR" b="1" i="1" dirty="0" smtClean="0"/>
              <a:t>Ευδαιμονία, </a:t>
            </a:r>
            <a:r>
              <a:rPr lang="el-GR" dirty="0" smtClean="0"/>
              <a:t>το να ζήσει δηλαδή κάποιος ευτυχισμένος και να πεθάνει ευτυχισμένος.</a:t>
            </a:r>
            <a:endParaRPr lang="el-GR" dirty="0" smtClean="0"/>
          </a:p>
          <a:p>
            <a:r>
              <a:rPr lang="el-GR" dirty="0" smtClean="0"/>
              <a:t>Ιδανικό ο «καλός και αγαθός» άνθρωπος.</a:t>
            </a:r>
            <a:endParaRPr lang="el-GR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8" name="Picture 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39115" y="-27940"/>
            <a:ext cx="8276590" cy="6870065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755650" y="4940618"/>
            <a:ext cx="8229600" cy="1143000"/>
          </a:xfrm>
        </p:spPr>
        <p:txBody>
          <a:bodyPr>
            <a:normAutofit fontScale="90000"/>
          </a:bodyPr>
          <a:p>
            <a:r>
              <a:rPr lang="el-GR" altLang="en-US">
                <a:solidFill>
                  <a:schemeClr val="bg1"/>
                </a:solidFill>
              </a:rPr>
              <a:t>Οι κακές πράξεις τιμωρούνται εν ζωή: </a:t>
            </a:r>
            <a:br>
              <a:rPr lang="el-GR" altLang="en-US">
                <a:solidFill>
                  <a:schemeClr val="bg1"/>
                </a:solidFill>
              </a:rPr>
            </a:br>
            <a:r>
              <a:rPr lang="el-GR" altLang="en-US">
                <a:solidFill>
                  <a:schemeClr val="bg1"/>
                </a:solidFill>
              </a:rPr>
              <a:t>Ερινύες</a:t>
            </a:r>
            <a:br>
              <a:rPr lang="el-GR" altLang="en-US">
                <a:solidFill>
                  <a:schemeClr val="bg1"/>
                </a:solidFill>
              </a:rPr>
            </a:br>
            <a:r>
              <a:rPr lang="el-GR" altLang="en-US">
                <a:solidFill>
                  <a:schemeClr val="bg1"/>
                </a:solidFill>
              </a:rPr>
              <a:t>Ύβρις - Ατη - Νέμεσις  - Τίσις</a:t>
            </a:r>
            <a:endParaRPr lang="el-GR" altLang="en-US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" name="Picture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36830" y="0"/>
            <a:ext cx="9180830" cy="6859270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843020" y="4587240"/>
            <a:ext cx="5298440" cy="2192655"/>
          </a:xfrm>
        </p:spPr>
        <p:txBody>
          <a:bodyPr>
            <a:normAutofit fontScale="90000"/>
          </a:bodyPr>
          <a:p>
            <a:r>
              <a:rPr lang="el-GR" altLang="en-US" sz="3555"/>
              <a:t>Οι 3 κριτές του κάτω κόσμου: </a:t>
            </a:r>
            <a:br>
              <a:rPr lang="el-GR" altLang="en-US" sz="3555"/>
            </a:br>
            <a:r>
              <a:rPr lang="el-GR" altLang="en-US" sz="3555"/>
              <a:t>Μίνωας </a:t>
            </a:r>
            <a:br>
              <a:rPr lang="el-GR" altLang="en-US" sz="3555"/>
            </a:br>
            <a:r>
              <a:rPr lang="el-GR" altLang="en-US" sz="3555"/>
              <a:t>Ραδάμανθυς</a:t>
            </a:r>
            <a:br>
              <a:rPr lang="el-GR" altLang="en-US" sz="3555"/>
            </a:br>
            <a:r>
              <a:rPr lang="el-GR" altLang="en-US" sz="3555"/>
              <a:t>Αιακός</a:t>
            </a:r>
            <a:endParaRPr lang="el-GR" altLang="en-US" sz="3555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" name="Picture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460375" y="6985"/>
            <a:ext cx="10033000" cy="6807200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p>
            <a:r>
              <a:rPr lang="en-US"/>
              <a:t>T</a:t>
            </a:r>
            <a:r>
              <a:rPr lang="el-GR"/>
              <a:t>άρταρος: το μέρος που καταλήγουν οι ψυχές των κακών</a:t>
            </a:r>
            <a:endParaRPr lang="el-GR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-5715" y="274955"/>
            <a:ext cx="9187815" cy="1143000"/>
          </a:xfrm>
        </p:spPr>
        <p:txBody>
          <a:bodyPr>
            <a:normAutofit fontScale="90000"/>
          </a:bodyPr>
          <a:p>
            <a:r>
              <a:rPr lang="el-GR"/>
              <a:t>Στο Λειμώνα με τους Ασφόδελους καταλήγουν οι ψυχές όσων δεν ήταν ούτε καλοί, αλλά ούτε κακοί.</a:t>
            </a:r>
            <a:endParaRPr lang="el-GR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635" y="1729740"/>
            <a:ext cx="9144635" cy="5144770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-36830" y="274955"/>
            <a:ext cx="9199880" cy="763270"/>
          </a:xfrm>
        </p:spPr>
        <p:txBody>
          <a:bodyPr>
            <a:normAutofit/>
          </a:bodyPr>
          <a:p>
            <a:r>
              <a:rPr lang="el-GR" altLang="en-US" sz="3555"/>
              <a:t>Η νήσος των Μακάρων και τα Ηλύσια Πεδία</a:t>
            </a:r>
            <a:endParaRPr lang="el-GR" altLang="en-US" sz="3555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36830" y="1147445"/>
            <a:ext cx="9208770" cy="5710555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08905" y="274955"/>
            <a:ext cx="3477895" cy="6134735"/>
          </a:xfrm>
        </p:spPr>
        <p:txBody>
          <a:bodyPr>
            <a:normAutofit fontScale="90000"/>
          </a:bodyPr>
          <a:p>
            <a:r>
              <a:rPr lang="el-GR"/>
              <a:t>Νεκρός που μένει άταφος ή χωρίς νόμισμα, είναι καταδικασμένος να περιπλανιέται χωρίς ανάπαυση.</a:t>
            </a:r>
            <a:endParaRPr lang="el-GR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5023485" cy="7190105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23215" y="1484630"/>
            <a:ext cx="4536440" cy="4431030"/>
          </a:xfrm>
        </p:spPr>
        <p:txBody>
          <a:bodyPr>
            <a:normAutofit fontScale="90000"/>
          </a:bodyPr>
          <a:p>
            <a:pPr marL="0" indent="0"/>
            <a:r>
              <a:rPr lang="el-GR" altLang="en-US"/>
              <a:t>Οι προσευχές και παρακλήσεις προς τους θεούς:</a:t>
            </a:r>
            <a:br>
              <a:rPr lang="el-GR" altLang="en-US"/>
            </a:br>
            <a:r>
              <a:rPr lang="el-GR" altLang="en-US"/>
              <a:t>Έχουν ενδοκοσμική στόχευση</a:t>
            </a:r>
            <a:r>
              <a:rPr lang="en-US" altLang="el-GR"/>
              <a:t>.</a:t>
            </a:r>
            <a:br>
              <a:rPr lang="el-GR" altLang="en-US"/>
            </a:br>
            <a:r>
              <a:rPr lang="el-GR" altLang="en-US"/>
              <a:t>Δεν αφορούν την ψυχή, αλλά τη ζωή τους</a:t>
            </a:r>
            <a:r>
              <a:rPr lang="en-US" altLang="el-GR"/>
              <a:t>.</a:t>
            </a:r>
            <a:br>
              <a:rPr lang="el-GR" altLang="en-US"/>
            </a:br>
            <a:br>
              <a:rPr lang="el-GR" altLang="en-US"/>
            </a:br>
            <a:endParaRPr lang="el-GR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697730" y="-27940"/>
            <a:ext cx="4446270" cy="7004050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Επίσημη θρησκεία της πόλης</a:t>
            </a: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dirty="0" smtClean="0"/>
              <a:t>Οι Έλληνες δεν ήταν υποχρεωμένοι να πιστεύουν στην ύπαρξη ή στις ιδιότητες των θεών</a:t>
            </a:r>
            <a:endParaRPr lang="el-GR" dirty="0" smtClean="0"/>
          </a:p>
          <a:p>
            <a:r>
              <a:rPr lang="el-GR" dirty="0" smtClean="0"/>
              <a:t>Η λατρεία ήταν κρατική λειτουργία, η τήρηση της λατρείας ήταν υποχρεωτική</a:t>
            </a:r>
            <a:endParaRPr lang="el-GR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l-GR" altLang="en-US"/>
              <a:t>Κατώτερες θεότητες </a:t>
            </a:r>
            <a:endParaRPr lang="el-GR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79070" y="1402715"/>
            <a:ext cx="3124200" cy="545528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rcRect l="21950" r="13993"/>
          <a:stretch>
            <a:fillRect/>
          </a:stretch>
        </p:blipFill>
        <p:spPr>
          <a:xfrm>
            <a:off x="6299835" y="1340485"/>
            <a:ext cx="2520315" cy="5511165"/>
          </a:xfrm>
          <a:prstGeom prst="rect">
            <a:avLst/>
          </a:prstGeom>
        </p:spPr>
      </p:pic>
      <p:sp>
        <p:nvSpPr>
          <p:cNvPr id="7" name="Text Box 6"/>
          <p:cNvSpPr txBox="1"/>
          <p:nvPr/>
        </p:nvSpPr>
        <p:spPr>
          <a:xfrm>
            <a:off x="3657600" y="1942465"/>
            <a:ext cx="2066290" cy="34150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l-GR"/>
              <a:t>Ιασώ</a:t>
            </a:r>
            <a:endParaRPr lang="el-GR"/>
          </a:p>
          <a:p>
            <a:r>
              <a:rPr lang="el-GR"/>
              <a:t>( ίαση)</a:t>
            </a:r>
            <a:endParaRPr lang="el-GR"/>
          </a:p>
          <a:p>
            <a:endParaRPr lang="el-GR"/>
          </a:p>
          <a:p>
            <a:endParaRPr lang="el-GR"/>
          </a:p>
          <a:p>
            <a:endParaRPr lang="el-GR"/>
          </a:p>
          <a:p>
            <a:endParaRPr lang="el-GR"/>
          </a:p>
          <a:p>
            <a:endParaRPr lang="el-GR"/>
          </a:p>
          <a:p>
            <a:endParaRPr lang="el-GR"/>
          </a:p>
          <a:p>
            <a:r>
              <a:rPr lang="el-GR"/>
              <a:t>Πανάκεια </a:t>
            </a:r>
            <a:endParaRPr lang="el-GR"/>
          </a:p>
          <a:p>
            <a:r>
              <a:rPr lang="el-GR"/>
              <a:t>( παν + άκος = θεραπεία για όλες τις ασθένειες)</a:t>
            </a:r>
            <a:endParaRPr lang="el-GR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556792"/>
          </a:xfrm>
        </p:spPr>
        <p:txBody>
          <a:bodyPr>
            <a:normAutofit/>
          </a:bodyPr>
          <a:lstStyle/>
          <a:p>
            <a:r>
              <a:rPr lang="el-GR" sz="2800" dirty="0" smtClean="0"/>
              <a:t>Ο Σωκράτης καταδικάστηκε γιατί «εισήγαγε καινά δαιμόνια», δηλαδή θεούς πέρα από αυτούς που λάτρευε η Αθήνα.</a:t>
            </a:r>
            <a:br>
              <a:rPr lang="el-GR" sz="2800" dirty="0" smtClean="0"/>
            </a:br>
            <a:endParaRPr lang="el-GR" sz="2800" dirty="0"/>
          </a:p>
        </p:txBody>
      </p:sp>
      <p:pic>
        <p:nvPicPr>
          <p:cNvPr id="4" name="Θέση περιεχομένου 3"/>
          <p:cNvPicPr>
            <a:picLocks noGrp="1" noChangeAspect="1"/>
          </p:cNvPicPr>
          <p:nvPr>
            <p:ph idx="1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90516"/>
            <a:ext cx="9131990" cy="5950062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l-GR"/>
              <a:t>Μυστήρια: τοπικές λατρείες</a:t>
            </a:r>
            <a:endParaRPr lang="el-GR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1750" y="1793875"/>
            <a:ext cx="9041130" cy="4633595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2700" y="274955"/>
            <a:ext cx="9157970" cy="1143000"/>
          </a:xfrm>
        </p:spPr>
        <p:txBody>
          <a:bodyPr>
            <a:normAutofit/>
          </a:bodyPr>
          <a:p>
            <a:r>
              <a:rPr lang="el-GR" sz="3110"/>
              <a:t>Ελευσίνια Μυστήρια: Στόχος να προετοιμαστούν με την μυστική γνώση, για να μην φοβούνται τον θάνατο</a:t>
            </a:r>
            <a:endParaRPr lang="el-GR" sz="311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p>
            <a:r>
              <a:rPr lang="el-GR" altLang="en-US"/>
              <a:t>Ιεροφάντης</a:t>
            </a:r>
            <a:endParaRPr lang="el-GR" altLang="en-US"/>
          </a:p>
          <a:p>
            <a:r>
              <a:rPr lang="el-GR" altLang="en-US"/>
              <a:t>Μύστης</a:t>
            </a:r>
            <a:endParaRPr lang="el-GR" altLang="en-US"/>
          </a:p>
          <a:p>
            <a:r>
              <a:rPr lang="el-GR" altLang="en-US"/>
              <a:t>Άρρητα ρήματα</a:t>
            </a:r>
            <a:endParaRPr lang="el-GR" alt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1"/>
          <a:srcRect l="5629" t="7483" r="2763"/>
          <a:stretch>
            <a:fillRect/>
          </a:stretch>
        </p:blipFill>
        <p:spPr>
          <a:xfrm>
            <a:off x="4572000" y="1417955"/>
            <a:ext cx="4464050" cy="5409565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3682753" cy="1143000"/>
          </a:xfrm>
        </p:spPr>
        <p:txBody>
          <a:bodyPr/>
          <a:lstStyle/>
          <a:p>
            <a:r>
              <a:rPr lang="el-GR" dirty="0" smtClean="0"/>
              <a:t>Ιερατείο </a:t>
            </a: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0" y="1600200"/>
            <a:ext cx="4139953" cy="4525963"/>
          </a:xfrm>
        </p:spPr>
        <p:txBody>
          <a:bodyPr>
            <a:normAutofit fontScale="92500" lnSpcReduction="20000"/>
          </a:bodyPr>
          <a:lstStyle/>
          <a:p>
            <a:r>
              <a:rPr lang="el-GR" dirty="0" smtClean="0"/>
              <a:t>Δεν υπάρχει οργανωμένο επίσημο ιερατείο με ιεραρχική δομή – κάθε ναός είναι αυτόνομος</a:t>
            </a:r>
            <a:endParaRPr lang="el-GR" dirty="0" smtClean="0"/>
          </a:p>
          <a:p>
            <a:r>
              <a:rPr lang="el-GR" dirty="0" smtClean="0"/>
              <a:t>Συνήθως εύποροι ή ευγενείς</a:t>
            </a:r>
            <a:endParaRPr lang="el-GR" dirty="0" smtClean="0"/>
          </a:p>
          <a:p>
            <a:r>
              <a:rPr lang="el-GR" dirty="0" smtClean="0"/>
              <a:t>Άνδρες ή γυναίκες</a:t>
            </a:r>
            <a:endParaRPr lang="el-GR" dirty="0" smtClean="0"/>
          </a:p>
          <a:p>
            <a:r>
              <a:rPr lang="el-GR" dirty="0" smtClean="0"/>
              <a:t>Τους ορίζει η πόλη, είναι μια δημόσια θέση.</a:t>
            </a:r>
            <a:endParaRPr lang="el-GR" dirty="0"/>
          </a:p>
        </p:txBody>
      </p:sp>
      <p:pic>
        <p:nvPicPr>
          <p:cNvPr id="4" name="Εικόνα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953" y="0"/>
            <a:ext cx="5004048" cy="711235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6233654" y="274638"/>
            <a:ext cx="2910346" cy="2146250"/>
          </a:xfrm>
        </p:spPr>
        <p:txBody>
          <a:bodyPr>
            <a:normAutofit/>
          </a:bodyPr>
          <a:lstStyle/>
          <a:p>
            <a:r>
              <a:rPr lang="el-GR" dirty="0" smtClean="0"/>
              <a:t>Η θρησκεία των φιλοσόφων</a:t>
            </a: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6233654" y="2636912"/>
            <a:ext cx="2910346" cy="4208156"/>
          </a:xfrm>
        </p:spPr>
        <p:txBody>
          <a:bodyPr>
            <a:normAutofit fontScale="77500" lnSpcReduction="20000"/>
          </a:bodyPr>
          <a:lstStyle/>
          <a:p>
            <a:r>
              <a:rPr lang="el-GR" dirty="0" smtClean="0"/>
              <a:t>Κατά την κλασσική εποχή η ιδέα των πολλών θεών αρχίζει να υποχωρεί</a:t>
            </a:r>
            <a:endParaRPr lang="el-GR" dirty="0" smtClean="0"/>
          </a:p>
          <a:p>
            <a:r>
              <a:rPr lang="el-GR" dirty="0" smtClean="0"/>
              <a:t>Άλλοι αρχίζουν να αμφισβητούν εντελώς την ύπαρξη θεών</a:t>
            </a:r>
            <a:endParaRPr lang="el-GR" dirty="0" smtClean="0"/>
          </a:p>
          <a:p>
            <a:r>
              <a:rPr lang="el-GR" dirty="0" smtClean="0"/>
              <a:t>Άλλοι οδηγούνται στην αναγνώριση ενός και μόνου ανώτερου όντος</a:t>
            </a:r>
            <a:endParaRPr lang="el-GR" dirty="0"/>
          </a:p>
        </p:txBody>
      </p:sp>
      <p:pic>
        <p:nvPicPr>
          <p:cNvPr id="4" name="Εικόνα 3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1" y="-42265"/>
            <a:ext cx="6228184" cy="688733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52736"/>
          </a:xfrm>
        </p:spPr>
        <p:txBody>
          <a:bodyPr/>
          <a:lstStyle/>
          <a:p>
            <a:r>
              <a:rPr lang="el-GR" dirty="0" smtClean="0"/>
              <a:t>Αθήνα: ναός Αθηνάς Παρθένου</a:t>
            </a:r>
            <a:endParaRPr lang="el-GR" dirty="0"/>
          </a:p>
        </p:txBody>
      </p:sp>
      <p:pic>
        <p:nvPicPr>
          <p:cNvPr id="4" name="Θέση περιεχομένου 3"/>
          <p:cNvPicPr>
            <a:picLocks noGrp="1" noChangeAspect="1"/>
          </p:cNvPicPr>
          <p:nvPr>
            <p:ph idx="1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08720"/>
            <a:ext cx="9173209" cy="5733256"/>
          </a:xfr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" name="Picture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36195" y="0"/>
            <a:ext cx="9159875" cy="6858635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l-GR" altLang="en-US">
                <a:solidFill>
                  <a:schemeClr val="bg1"/>
                </a:solidFill>
              </a:rPr>
              <a:t>Σούνιο: Ναός του Ποσειδώνα</a:t>
            </a:r>
            <a:endParaRPr lang="el-GR" altLang="en-US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81" y="44693"/>
            <a:ext cx="9144000" cy="1143000"/>
          </a:xfrm>
        </p:spPr>
        <p:txBody>
          <a:bodyPr>
            <a:normAutofit/>
          </a:bodyPr>
          <a:lstStyle/>
          <a:p>
            <a:r>
              <a:rPr lang="el-GR" dirty="0" smtClean="0"/>
              <a:t>Δελφοί: το κέντρο του Κόσμου</a:t>
            </a:r>
            <a:endParaRPr lang="el-GR" dirty="0"/>
          </a:p>
        </p:txBody>
      </p:sp>
      <p:pic>
        <p:nvPicPr>
          <p:cNvPr id="5" name="Content Placeholder 4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1727200" y="1062355"/>
            <a:ext cx="5498465" cy="5801360"/>
          </a:xfrm>
          <a:prstGeom prst="rect">
            <a:avLst/>
          </a:prstGeom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0955" y="274955"/>
            <a:ext cx="9103995" cy="1143000"/>
          </a:xfrm>
        </p:spPr>
        <p:txBody>
          <a:bodyPr>
            <a:normAutofit fontScale="90000"/>
          </a:bodyPr>
          <a:p>
            <a:r>
              <a:rPr lang="el-GR" altLang="en-US"/>
              <a:t>Το σπουδαιότερο μαντείο του Απόλλωνα, όπου βρισκόταν η μάντισσα Πυθεία</a:t>
            </a:r>
            <a:endParaRPr lang="el-GR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36830" y="1772285"/>
            <a:ext cx="9161145" cy="4533265"/>
          </a:xfrm>
          <a:prstGeom prst="rect">
            <a:avLst/>
          </a:prstGeom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996180" y="274955"/>
            <a:ext cx="3690620" cy="6088380"/>
          </a:xfrm>
        </p:spPr>
        <p:txBody>
          <a:bodyPr>
            <a:normAutofit/>
          </a:bodyPr>
          <a:p>
            <a:r>
              <a:rPr lang="el-GR" altLang="en-US" b="1"/>
              <a:t>Δωδώνη: Δίας Δωδωναίος</a:t>
            </a:r>
            <a:br>
              <a:rPr lang="el-GR" altLang="en-US" b="1"/>
            </a:br>
            <a:r>
              <a:rPr lang="el-GR" altLang="en-US" sz="3555"/>
              <a:t>Το μαντείο της Δωδώνης</a:t>
            </a:r>
            <a:r>
              <a:rPr lang="en-US" altLang="el-GR" sz="3555"/>
              <a:t>, </a:t>
            </a:r>
            <a:r>
              <a:rPr lang="el-GR" altLang="en-US" sz="3555"/>
              <a:t>το αρχαιότερο μαντείο και  ένα από τα σημαντικότερα κέντρα της αρχαιότητας.</a:t>
            </a:r>
            <a:endParaRPr lang="el-GR" altLang="en-US" sz="3555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5075555" cy="7036435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1910" y="274955"/>
            <a:ext cx="3277870" cy="5342255"/>
          </a:xfrm>
        </p:spPr>
        <p:txBody>
          <a:bodyPr>
            <a:normAutofit/>
          </a:bodyPr>
          <a:p>
            <a:r>
              <a:rPr lang="el-GR" altLang="en-US"/>
              <a:t>Πλούτωνας: ο θεός του κάτω κόσμου.</a:t>
            </a:r>
            <a:endParaRPr lang="el-GR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458845" y="116205"/>
            <a:ext cx="5556885" cy="6586220"/>
          </a:xfrm>
          <a:prstGeom prst="rect">
            <a:avLst/>
          </a:prstGeom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" name="Picture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5372418"/>
            <a:ext cx="8229600" cy="1143000"/>
          </a:xfrm>
        </p:spPr>
        <p:txBody>
          <a:bodyPr/>
          <a:p>
            <a:r>
              <a:rPr lang="el-GR" altLang="en-US" b="1">
                <a:solidFill>
                  <a:schemeClr val="bg1"/>
                </a:solidFill>
              </a:rPr>
              <a:t>Τροφώνιο άντρο: μαντείο του Δία.</a:t>
            </a:r>
            <a:endParaRPr lang="el-GR" altLang="en-US" b="1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" name="Picture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36830" y="-3175"/>
            <a:ext cx="9148445" cy="6861175"/>
          </a:xfrm>
          <a:prstGeom prst="rect">
            <a:avLst/>
          </a:prstGeom>
        </p:spPr>
      </p:pic>
      <p:sp>
        <p:nvSpPr>
          <p:cNvPr id="8" name="Text Box 7"/>
          <p:cNvSpPr txBox="1"/>
          <p:nvPr/>
        </p:nvSpPr>
        <p:spPr>
          <a:xfrm>
            <a:off x="1369060" y="111760"/>
            <a:ext cx="6370955" cy="63627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noAutofit/>
          </a:bodyPr>
          <a:p>
            <a:pPr algn="ctr"/>
            <a:r>
              <a:rPr lang="el-GR" altLang="en-US" sz="3600"/>
              <a:t>Ολυμπία: το ιερό του Δία</a:t>
            </a:r>
            <a:endParaRPr lang="el-GR" altLang="en-US" sz="3600"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0480" y="635"/>
            <a:ext cx="9087485" cy="1109980"/>
          </a:xfrm>
        </p:spPr>
        <p:txBody>
          <a:bodyPr>
            <a:normAutofit fontScale="90000"/>
          </a:bodyPr>
          <a:p>
            <a:r>
              <a:rPr lang="el-GR" altLang="en-US"/>
              <a:t>Δήλος: το ιερό νησί που γεννήθηκαν ο Απόλλωνας και η Άρτεμις</a:t>
            </a:r>
            <a:endParaRPr lang="el-GR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970" y="1155065"/>
            <a:ext cx="9146540" cy="5702935"/>
          </a:xfrm>
          <a:prstGeom prst="rect">
            <a:avLst/>
          </a:prstGeom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p>
            <a:r>
              <a:rPr lang="el-GR" altLang="en-US"/>
              <a:t>Κως: το νησί με το Ιερό του Ασκληπιού.</a:t>
            </a:r>
            <a:endParaRPr lang="el-GR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1772285"/>
            <a:ext cx="9198610" cy="3881755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" name="Picture 4"/>
          <p:cNvPicPr>
            <a:picLocks noChangeAspect="1"/>
          </p:cNvPicPr>
          <p:nvPr/>
        </p:nvPicPr>
        <p:blipFill>
          <a:blip r:embed="rId1"/>
          <a:srcRect l="1679" t="12475" r="3108" b="8321"/>
          <a:stretch>
            <a:fillRect/>
          </a:stretch>
        </p:blipFill>
        <p:spPr>
          <a:xfrm>
            <a:off x="1580515" y="0"/>
            <a:ext cx="7600315" cy="6857365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2385" y="274955"/>
            <a:ext cx="1658620" cy="2531745"/>
          </a:xfrm>
        </p:spPr>
        <p:txBody>
          <a:bodyPr/>
          <a:p>
            <a:r>
              <a:rPr lang="el-GR" altLang="en-US" sz="3200"/>
              <a:t>Μούσες</a:t>
            </a:r>
            <a:endParaRPr lang="el-GR" altLang="en-US" sz="320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4" name="Θέση περιεχομένου 3"/>
          <p:cNvPicPr>
            <a:picLocks noGrp="1" noChangeAspect="1"/>
          </p:cNvPicPr>
          <p:nvPr>
            <p:ph idx="1"/>
          </p:nvPr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2576" y="250108"/>
            <a:ext cx="6480720" cy="6480720"/>
          </a:xfrm>
        </p:spPr>
      </p:pic>
      <p:pic>
        <p:nvPicPr>
          <p:cNvPr id="5" name="Εικόνα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85594"/>
            <a:ext cx="9144000" cy="499604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Εικόνα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43000"/>
            <a:ext cx="9144000" cy="5715000"/>
          </a:xfrm>
          <a:prstGeom prst="rect">
            <a:avLst/>
          </a:prstGeom>
        </p:spPr>
      </p:pic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6182" y="0"/>
            <a:ext cx="9137817" cy="1143000"/>
          </a:xfrm>
        </p:spPr>
        <p:txBody>
          <a:bodyPr>
            <a:normAutofit/>
          </a:bodyPr>
          <a:lstStyle/>
          <a:p>
            <a:r>
              <a:rPr lang="el-GR" dirty="0" smtClean="0"/>
              <a:t>Η λατρεία των θεών</a:t>
            </a: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0" y="1143000"/>
            <a:ext cx="9144000" cy="5715000"/>
          </a:xfrm>
        </p:spPr>
        <p:txBody>
          <a:bodyPr/>
          <a:lstStyle/>
          <a:p>
            <a:r>
              <a:rPr lang="el-GR" dirty="0" smtClean="0"/>
              <a:t>Υπήρχαν ναοί αφιερωμένοι για τη λατρεία ενός ή περισσότερων θεών.</a:t>
            </a:r>
            <a:endParaRPr lang="el-GR" dirty="0" smtClean="0"/>
          </a:p>
          <a:p>
            <a:endParaRPr lang="el-GR" dirty="0"/>
          </a:p>
          <a:p>
            <a:endParaRPr lang="el-GR" dirty="0" smtClean="0"/>
          </a:p>
          <a:p>
            <a:endParaRPr lang="en-US" dirty="0" smtClean="0"/>
          </a:p>
          <a:p>
            <a:endParaRPr lang="en-US" dirty="0"/>
          </a:p>
          <a:p>
            <a:endParaRPr lang="el-GR" dirty="0"/>
          </a:p>
          <a:p>
            <a:endParaRPr lang="el-GR" dirty="0" smtClean="0"/>
          </a:p>
          <a:p>
            <a:r>
              <a:rPr lang="el-GR" dirty="0" smtClean="0">
                <a:solidFill>
                  <a:schemeClr val="bg1"/>
                </a:solidFill>
              </a:rPr>
              <a:t>Ναός – </a:t>
            </a:r>
            <a:r>
              <a:rPr lang="el-GR" dirty="0" err="1" smtClean="0">
                <a:solidFill>
                  <a:schemeClr val="bg1"/>
                </a:solidFill>
              </a:rPr>
              <a:t>ναίω</a:t>
            </a:r>
            <a:r>
              <a:rPr lang="el-GR" dirty="0" smtClean="0">
                <a:solidFill>
                  <a:schemeClr val="bg1"/>
                </a:solidFill>
              </a:rPr>
              <a:t> – κατοικώ = το μέρος που κατοικεί ο θεός.</a:t>
            </a:r>
            <a:endParaRPr lang="el-GR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Θέση περιεχομένου 3"/>
          <p:cNvPicPr>
            <a:picLocks noGrp="1" noChangeAspect="1"/>
          </p:cNvPicPr>
          <p:nvPr>
            <p:ph idx="1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3999" cy="6858000"/>
          </a:xfrm>
        </p:spPr>
      </p:pic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1782" y="5661248"/>
            <a:ext cx="9144000" cy="1179596"/>
          </a:xfrm>
        </p:spPr>
        <p:txBody>
          <a:bodyPr>
            <a:noAutofit/>
          </a:bodyPr>
          <a:lstStyle/>
          <a:p>
            <a:r>
              <a:rPr lang="el-GR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Στο ναό υπήρχε το ξόανο του θεού.</a:t>
            </a:r>
            <a:br>
              <a:rPr lang="el-GR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l-GR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Υπήρχε επίσης ο βωμός για τις προσφορές και τις αιματηρές θυσίες.</a:t>
            </a:r>
            <a:endParaRPr lang="el-GR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el-GR" dirty="0" smtClean="0"/>
              <a:t>Ο χώρος του ναού ήταν ιερός, απαραβίαστος, απαγορεύονταν ο φόνος.</a:t>
            </a: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457200" y="5085184"/>
            <a:ext cx="8229600" cy="1040979"/>
          </a:xfrm>
        </p:spPr>
        <p:txBody>
          <a:bodyPr>
            <a:normAutofit lnSpcReduction="10000"/>
          </a:bodyPr>
          <a:lstStyle/>
          <a:p>
            <a:r>
              <a:rPr lang="el-GR" dirty="0" smtClean="0"/>
              <a:t>Οι αθάνατοι θεοί δεν πρέπει να έχουν καμία σχέση με τον θάνατο.</a:t>
            </a:r>
            <a:endParaRPr lang="el-GR" dirty="0"/>
          </a:p>
        </p:txBody>
      </p:sp>
      <p:pic>
        <p:nvPicPr>
          <p:cNvPr id="4" name="Εικόνα 3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-140772"/>
            <a:ext cx="8748464" cy="699877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4411</Words>
  <Application>WPS Presentation</Application>
  <PresentationFormat>Προβολή στην οθόνη (4:3)</PresentationFormat>
  <Paragraphs>162</Paragraphs>
  <Slides>43</Slides>
  <Notes>1</Notes>
  <HiddenSlides>0</HiddenSlides>
  <MMClips>0</MMClips>
  <ScaleCrop>false</ScaleCrop>
  <HeadingPairs>
    <vt:vector size="6" baseType="variant">
      <vt:variant>
        <vt:lpstr>已用的字体</vt:lpstr>
      </vt:variant>
      <vt:variant>
        <vt:i4>6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43</vt:i4>
      </vt:variant>
    </vt:vector>
  </HeadingPairs>
  <TitlesOfParts>
    <vt:vector size="50" baseType="lpstr">
      <vt:lpstr>Arial</vt:lpstr>
      <vt:lpstr>SimSun</vt:lpstr>
      <vt:lpstr>Wingdings</vt:lpstr>
      <vt:lpstr>Calibri</vt:lpstr>
      <vt:lpstr>Microsoft YaHei</vt:lpstr>
      <vt:lpstr>Arial Unicode MS</vt:lpstr>
      <vt:lpstr>Θέμα του Office</vt:lpstr>
      <vt:lpstr>Εκτός από τους 12 Ολύμπιους, υπήρχαν και πολλοί άλλοι θεοί, ημίθεοι και ανώτερα όντα.</vt:lpstr>
      <vt:lpstr>Bacchus</vt:lpstr>
      <vt:lpstr>Κατώτερες θεότητες </vt:lpstr>
      <vt:lpstr>Πλούτωνας: ο θεός του κάτω κόσμου.</vt:lpstr>
      <vt:lpstr>Μούσες</vt:lpstr>
      <vt:lpstr>PowerPoint 演示文稿</vt:lpstr>
      <vt:lpstr>Η λατρεία των θεών</vt:lpstr>
      <vt:lpstr>Στο ναό υπήρχε το ξόανο του θεού. Υπήρχε επίσης ο βωμός για τις προσφορές και τις αιματηρές θυσίες.</vt:lpstr>
      <vt:lpstr>Ο χώρος του ναού ήταν ιερός, απαραβίαστος, απαγορεύονταν ο φόνος.</vt:lpstr>
      <vt:lpstr>Οι πιστοί συνήθιζαν όχι να προσεύχονται, αλλά να χαιρετούν τιμητικά τους θεούς.</vt:lpstr>
      <vt:lpstr>Διάφορες γιορτές προς τιμήν των θεών.</vt:lpstr>
      <vt:lpstr>Αθλητικοί αγώνες: προς τιμή των θεών.</vt:lpstr>
      <vt:lpstr>Θέατρο </vt:lpstr>
      <vt:lpstr>Αδώνια: η γιορτή για τον θάνατο και την επάνοδο στη ζωή του Άδωνη</vt:lpstr>
      <vt:lpstr>Η σχέση ανθρώπου και θεού</vt:lpstr>
      <vt:lpstr>Οι Μοίρες: Κλωθώ - Άτροπος - Λάχεσις</vt:lpstr>
      <vt:lpstr>Μαντική</vt:lpstr>
      <vt:lpstr>Μετά τον θάνατο</vt:lpstr>
      <vt:lpstr>Ο νεκρός πρέπει να είναι εφοδιασμένος με το αντίτιμο της μεταφοράς, ώστε να πληρώσει τον βαρκάρη</vt:lpstr>
      <vt:lpstr>Οι ψυχές παραμένουν στο βασίλειο των σκιών, υπάρχουν όσο τους θυμούνται οι ζωντανοί με θυσίες.</vt:lpstr>
      <vt:lpstr>Το Καλό και το Κακό</vt:lpstr>
      <vt:lpstr>Οι κακές πράξεις τιμωρούνται εν ζωή:  Ερινύες Ύβρις - Ατη - Νέμεσις  - Τίσις</vt:lpstr>
      <vt:lpstr>Οι 3 κριτές του κάτω κόσμου:  Μίνωας  Ραδάμανθυς Αιακός</vt:lpstr>
      <vt:lpstr>Tάρταρος: το μέρος που καταλήγουν οι ψυχές των κακών</vt:lpstr>
      <vt:lpstr>Στο Λειμώνα με τους Ασφόδελους καταλήγουν οι ψυχές όσων δεν ήταν ούτε καλοί, αλλά ούτε κακοί.</vt:lpstr>
      <vt:lpstr>Η νήσος των Μακάρων και τα Ηλύσια Πεδία</vt:lpstr>
      <vt:lpstr>Νεκρός που μένει άταφος ή χωρίς νόμισμα, είναι καταδικασμένος να περιπλανιέται χωρίς ανάπαυση.</vt:lpstr>
      <vt:lpstr>Οι προσευχές και παρακλήσεις προς τους θεούς: Έχουν ενδοκοσμική στόχευση. Δεν αφορούν την ψυχή, αλλά τη ζωή τους.  </vt:lpstr>
      <vt:lpstr>Επίσημη θρησκεία της πόλης</vt:lpstr>
      <vt:lpstr>Ο Σωκράτης καταδικάστηκε γιατί «εισήγαγε καινά δαιμόνια», δηλαδή θεούς πέρα από αυτούς που λάτρευε η Αθήνα. </vt:lpstr>
      <vt:lpstr>Μυστήρια: τοπικές λατρείες</vt:lpstr>
      <vt:lpstr>Ελευσίνια Μυστήρια: Στόχος να προετοιμαστούν με την μυστική γνώση, για να μην φοβούνται τον θάνατο</vt:lpstr>
      <vt:lpstr>Ιερατείο </vt:lpstr>
      <vt:lpstr>Η θρησκεία των φιλοσόφων</vt:lpstr>
      <vt:lpstr>Αθήνα: ναός Αθηνάς Παρθένου</vt:lpstr>
      <vt:lpstr>Σούνιο: Ναός του Ποσειδώνα</vt:lpstr>
      <vt:lpstr>Δελφοί: το κέντρο του Κόσμου</vt:lpstr>
      <vt:lpstr>Το σπουδαιότερο μαντείο του Απόλλωνα, όπου βρισκόταν η μάντισσα Πυθεία</vt:lpstr>
      <vt:lpstr>Δωδώνη: Δίας Δωδωναίος Το μαντείο της Δωδώνης, το αρχαιότερο μαντείο και  ένα από τα σημαντικότερα κέντρα της αρχαιότητας.</vt:lpstr>
      <vt:lpstr>Τροφώνιο άντρο: μαντείο του Δία.</vt:lpstr>
      <vt:lpstr>PowerPoint 演示文稿</vt:lpstr>
      <vt:lpstr>Δήλος: το ιερό νησί που γεννήθηκαν ο Απόλλωνας και η Άρτεμις</vt:lpstr>
      <vt:lpstr>Κως: το νησί με το Ιερό του Ασκληπιού.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Η θρησκευτικότητα των αρχαίων Ελλήνων</dc:title>
  <dc:creator>Διονύσης Αλαμάνος</dc:creator>
  <cp:lastModifiedBy>Διονύσης</cp:lastModifiedBy>
  <cp:revision>28</cp:revision>
  <dcterms:created xsi:type="dcterms:W3CDTF">2019-12-09T07:00:00Z</dcterms:created>
  <dcterms:modified xsi:type="dcterms:W3CDTF">2023-10-29T17:54:56Z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B46964B8ADA94C0198C95CB9E2C7D447_12</vt:lpwstr>
  </property>
  <property fmtid="{D5CDD505-2E9C-101B-9397-08002B2CF9AE}" pid="3" name="KSOProductBuildVer">
    <vt:lpwstr>1033-12.2.0.13266</vt:lpwstr>
  </property>
</Properties>
</file>