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5" r:id="rId6"/>
    <p:sldId id="259" r:id="rId7"/>
    <p:sldId id="261" r:id="rId8"/>
    <p:sldId id="263" r:id="rId9"/>
  </p:sldIdLst>
  <p:sldSz cx="14630400" cy="8229600"/>
  <p:notesSz cx="8229600" cy="14630400"/>
  <p:embeddedFontLst>
    <p:embeddedFont>
      <p:font typeface="Fira Mono Medium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3" d="100"/>
          <a:sy n="63" d="100"/>
        </p:scale>
        <p:origin x="-264" y="26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45DF9-EFEA-4D64-B4F6-EB2BAD72A338}" type="datetimeFigureOut">
              <a:rPr lang="el-GR" smtClean="0"/>
              <a:t>8/10/2024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61A2E-6F9F-4295-A246-63F643F4E8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514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1425535"/>
            <a:ext cx="7556421" cy="29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4700349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424017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810" y="6431637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6407110"/>
            <a:ext cx="290036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E0D6DE"/>
                </a:solidFill>
                <a:latin typeface="Fira Sans Bold" pitchFamily="34" charset="0"/>
                <a:ea typeface="Fira Sans Bold" pitchFamily="34" charset="-122"/>
                <a:cs typeface="Fira Sans Bold" pitchFamily="34" charset="-120"/>
              </a:rPr>
              <a:t>by νεκταρια βαλαβανη</a:t>
            </a:r>
            <a:endParaRPr lang="en-US" sz="2200" dirty="0"/>
          </a:p>
        </p:txBody>
      </p:sp>
      <p:pic>
        <p:nvPicPr>
          <p:cNvPr id="9" name="Picture 8" descr="Ο Ερωτόκριτος σε graphic novel για τη γενιά του Game of Thron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4" y="1187969"/>
            <a:ext cx="5274945" cy="612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657599" y="2960638"/>
            <a:ext cx="1003830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dirty="0" smtClean="0">
                <a:solidFill>
                  <a:schemeClr val="bg2"/>
                </a:solidFill>
              </a:rPr>
              <a:t>Ο "Ερωτόκριτος" αφηγείται την ιστορία του έρωτα ανάμεσα στην Αρετούσα, κόρη του βασιλιά της Αθήνας, Ηράκλη, και τον Ερωτόκριτο, γιο του πιστού συμβούλου του βασιλιά. Ο Ερωτόκριτος, ερωτευμένος με την Αρετούσα, της τραγουδά τα βράδια κάτω από το παράθυρό της, και εκείνη ανταποκρίνεται, χωρίς να γνωρίζει την ταυτότητά του. </a:t>
            </a:r>
            <a:endParaRPr lang="el-G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31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5903" y="620316"/>
            <a:ext cx="7564993" cy="140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275903" y="2368272"/>
            <a:ext cx="7564993" cy="7219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152" y="3343989"/>
            <a:ext cx="3669744" cy="2382679"/>
          </a:xfrm>
          <a:prstGeom prst="roundRect">
            <a:avLst>
              <a:gd name="adj" fmla="val 1420"/>
            </a:avLst>
          </a:prstGeom>
          <a:solidFill>
            <a:srgbClr val="2E2E2F"/>
          </a:solidFill>
          <a:ln/>
        </p:spPr>
      </p:sp>
      <p:sp>
        <p:nvSpPr>
          <p:cNvPr id="11" name="Shape 8"/>
          <p:cNvSpPr/>
          <p:nvPr/>
        </p:nvSpPr>
        <p:spPr>
          <a:xfrm>
            <a:off x="6275903" y="5952172"/>
            <a:ext cx="7564993" cy="1660684"/>
          </a:xfrm>
          <a:prstGeom prst="roundRect">
            <a:avLst>
              <a:gd name="adj" fmla="val 2037"/>
            </a:avLst>
          </a:prstGeom>
          <a:solidFill>
            <a:srgbClr val="2E2E2F"/>
          </a:solidFill>
          <a:ln/>
        </p:spPr>
      </p:sp>
      <p:sp>
        <p:nvSpPr>
          <p:cNvPr id="14" name="Rectangle 13"/>
          <p:cNvSpPr/>
          <p:nvPr/>
        </p:nvSpPr>
        <p:spPr>
          <a:xfrm>
            <a:off x="3657600" y="3653135"/>
            <a:ext cx="10058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</a:rPr>
              <a:t>Όταν ο βασιλιάς μαθαίνει για τον άγνωστο τραγουδιστή, προσπαθεί να τον συλλάβει, αλλά ο Ερωτόκριτος ξεφεύγει και, επειδή θεωρεί ότι ο έρωτάς τους είναι ανέφικτος, φεύγει για τη Χαλκίδα.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793790" y="333660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76261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41814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476261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026" name="Picture 2" descr="Γκιόστρα της Ζακύνθου - Giostra Di Za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3" y="1117281"/>
            <a:ext cx="3443871" cy="531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80114" y="3237637"/>
            <a:ext cx="99981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Η Αρετούσα ανακαλύπτει την ταυτότητα του Ερωτόκριτου, και οι δύο νέοι ανταλλάσσουν κρυφά μηνύματα αγάπης. Όταν ο Ερωτόκριτος νικά σε </a:t>
            </a:r>
            <a:r>
              <a:rPr lang="el-GR" sz="2800" u="sng" dirty="0">
                <a:solidFill>
                  <a:schemeClr val="bg1"/>
                </a:solidFill>
              </a:rPr>
              <a:t>έναν αγώνα κονταροχτυπήματος</a:t>
            </a:r>
            <a:r>
              <a:rPr lang="el-GR" sz="2800" dirty="0">
                <a:solidFill>
                  <a:schemeClr val="bg1"/>
                </a:solidFill>
              </a:rPr>
              <a:t>, η Αρετούσα τον προτρέπει να τη ζητήσει σε γάμο από τον πατέρα της. Ο βασιλιάς, όμως, εξοργισμένος, τον εξορίζει. Παράλληλα, προτάσεις γάμου φτάνουν από τον βασιλιά του Βυζαντίου, αλλά η Αρετούσα αρραβωνιάζεται κρυφά τον Ερωτόκριτο πριν αυτός φύγει.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lifo.gr/sites/default/files/styles/main_height_large/public/articles/2021-03-12/binder1-6.jpg?itok=BtlANQ1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01" y="362267"/>
            <a:ext cx="6621864" cy="75050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506497" y="3514636"/>
            <a:ext cx="87320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Η Αρετούσα αρνείται να παντρευτεί κάποιον άλλον και φυλακίζεται από τον πατέρα της. Μετά από τρία χρόνια, όταν οι Βλάχοι πολιορκούν την Αθήνα, ο Ερωτόκριτος, μεταμφιεσμένος με μαγικό φίλτρο σε Σαρακηνό, επιστρέφει και σώζει τη ζωή του βασιλιά. </a:t>
            </a:r>
          </a:p>
        </p:txBody>
      </p:sp>
    </p:spTree>
    <p:extLst>
      <p:ext uri="{BB962C8B-B14F-4D97-AF65-F5344CB8AC3E}">
        <p14:creationId xmlns:p14="http://schemas.microsoft.com/office/powerpoint/2010/main" val="88920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huffingtonpost.com/asset/5aa429cb2000003800eb14aa.png?ops=scalefit_1280_noup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6" y="1099893"/>
            <a:ext cx="13283920" cy="668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77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38365" y="3376136"/>
            <a:ext cx="111235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chemeClr val="bg1"/>
                </a:solidFill>
              </a:rPr>
              <a:t>Ο βασιλιάς, για να τον ευχαριστήσει, προσφέρει την κόρη του σε γάμο, αλλά η Αρετούσα αρνείται. Ο Ερωτόκριτος τη δοκιμάζει για να επιβεβαιώσει την αφοσίωσή της και τελικά της αποκαλύπτεται. Ο βασιλιάς συμφιλιώνεται μαζί τους, και ο Ερωτόκριτος ανεβαίνει στο θρόνο της Αθήνας.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7915" y="543401"/>
            <a:ext cx="7760970" cy="12349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6177915" y="2074664"/>
            <a:ext cx="7760970" cy="631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endParaRPr lang="en-US" sz="1550" dirty="0"/>
          </a:p>
        </p:txBody>
      </p:sp>
      <p:sp>
        <p:nvSpPr>
          <p:cNvPr id="5" name="Shape 2"/>
          <p:cNvSpPr/>
          <p:nvPr/>
        </p:nvSpPr>
        <p:spPr>
          <a:xfrm>
            <a:off x="6462832" y="2928818"/>
            <a:ext cx="22860" cy="4757380"/>
          </a:xfrm>
          <a:prstGeom prst="roundRect">
            <a:avLst>
              <a:gd name="adj" fmla="val 129644"/>
            </a:avLst>
          </a:prstGeom>
          <a:solidFill>
            <a:srgbClr val="474748"/>
          </a:solidFill>
          <a:ln/>
        </p:spPr>
      </p:sp>
      <p:sp>
        <p:nvSpPr>
          <p:cNvPr id="6" name="Shape 3"/>
          <p:cNvSpPr/>
          <p:nvPr/>
        </p:nvSpPr>
        <p:spPr>
          <a:xfrm>
            <a:off x="6673632" y="3361730"/>
            <a:ext cx="691515" cy="22860"/>
          </a:xfrm>
          <a:prstGeom prst="roundRect">
            <a:avLst>
              <a:gd name="adj" fmla="val 129644"/>
            </a:avLst>
          </a:prstGeom>
          <a:solidFill>
            <a:srgbClr val="474748"/>
          </a:solidFill>
          <a:ln/>
        </p:spPr>
      </p:sp>
      <p:sp>
        <p:nvSpPr>
          <p:cNvPr id="7" name="Shape 4"/>
          <p:cNvSpPr/>
          <p:nvPr/>
        </p:nvSpPr>
        <p:spPr>
          <a:xfrm>
            <a:off x="6252031" y="3150989"/>
            <a:ext cx="444460" cy="444460"/>
          </a:xfrm>
          <a:prstGeom prst="roundRect">
            <a:avLst>
              <a:gd name="adj" fmla="val 6668"/>
            </a:avLst>
          </a:prstGeom>
          <a:solidFill>
            <a:srgbClr val="2E2E2F"/>
          </a:solidFill>
          <a:ln/>
        </p:spPr>
      </p:sp>
      <p:sp>
        <p:nvSpPr>
          <p:cNvPr id="8" name="Text 5"/>
          <p:cNvSpPr/>
          <p:nvPr/>
        </p:nvSpPr>
        <p:spPr>
          <a:xfrm>
            <a:off x="6385381" y="3225046"/>
            <a:ext cx="177760" cy="296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1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7560826" y="3150989"/>
            <a:ext cx="2469713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7560826" y="3553420"/>
            <a:ext cx="6378059" cy="631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endParaRPr lang="en-US" sz="1550" dirty="0"/>
          </a:p>
        </p:txBody>
      </p:sp>
      <p:sp>
        <p:nvSpPr>
          <p:cNvPr id="11" name="Shape 8"/>
          <p:cNvSpPr/>
          <p:nvPr/>
        </p:nvSpPr>
        <p:spPr>
          <a:xfrm>
            <a:off x="6673632" y="5013365"/>
            <a:ext cx="691515" cy="22860"/>
          </a:xfrm>
          <a:prstGeom prst="roundRect">
            <a:avLst>
              <a:gd name="adj" fmla="val 129644"/>
            </a:avLst>
          </a:prstGeom>
          <a:solidFill>
            <a:srgbClr val="474748"/>
          </a:solidFill>
          <a:ln/>
        </p:spPr>
      </p:sp>
      <p:sp>
        <p:nvSpPr>
          <p:cNvPr id="12" name="Shape 9"/>
          <p:cNvSpPr/>
          <p:nvPr/>
        </p:nvSpPr>
        <p:spPr>
          <a:xfrm>
            <a:off x="6252031" y="4802624"/>
            <a:ext cx="444460" cy="444460"/>
          </a:xfrm>
          <a:prstGeom prst="roundRect">
            <a:avLst>
              <a:gd name="adj" fmla="val 6668"/>
            </a:avLst>
          </a:prstGeom>
          <a:solidFill>
            <a:srgbClr val="2E2E2F"/>
          </a:solidFill>
          <a:ln/>
        </p:spPr>
      </p:sp>
      <p:sp>
        <p:nvSpPr>
          <p:cNvPr id="13" name="Text 10"/>
          <p:cNvSpPr/>
          <p:nvPr/>
        </p:nvSpPr>
        <p:spPr>
          <a:xfrm>
            <a:off x="6385381" y="4876681"/>
            <a:ext cx="177760" cy="296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2</a:t>
            </a:r>
            <a:endParaRPr lang="en-US" sz="2300" dirty="0"/>
          </a:p>
        </p:txBody>
      </p:sp>
      <p:sp>
        <p:nvSpPr>
          <p:cNvPr id="14" name="Text 11"/>
          <p:cNvSpPr/>
          <p:nvPr/>
        </p:nvSpPr>
        <p:spPr>
          <a:xfrm>
            <a:off x="7560826" y="4777978"/>
            <a:ext cx="2469713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7560826" y="5205055"/>
            <a:ext cx="6378059" cy="631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endParaRPr lang="en-US" sz="1550" dirty="0"/>
          </a:p>
        </p:txBody>
      </p:sp>
      <p:sp>
        <p:nvSpPr>
          <p:cNvPr id="16" name="Shape 13"/>
          <p:cNvSpPr/>
          <p:nvPr/>
        </p:nvSpPr>
        <p:spPr>
          <a:xfrm>
            <a:off x="6673632" y="6665000"/>
            <a:ext cx="691515" cy="22860"/>
          </a:xfrm>
          <a:prstGeom prst="roundRect">
            <a:avLst>
              <a:gd name="adj" fmla="val 129644"/>
            </a:avLst>
          </a:prstGeom>
          <a:solidFill>
            <a:srgbClr val="474748"/>
          </a:solidFill>
          <a:ln/>
        </p:spPr>
      </p:sp>
      <p:sp>
        <p:nvSpPr>
          <p:cNvPr id="17" name="Shape 14"/>
          <p:cNvSpPr/>
          <p:nvPr/>
        </p:nvSpPr>
        <p:spPr>
          <a:xfrm>
            <a:off x="6252031" y="6454259"/>
            <a:ext cx="444460" cy="444460"/>
          </a:xfrm>
          <a:prstGeom prst="roundRect">
            <a:avLst>
              <a:gd name="adj" fmla="val 6668"/>
            </a:avLst>
          </a:prstGeom>
          <a:solidFill>
            <a:srgbClr val="2E2E2F"/>
          </a:solidFill>
          <a:ln/>
        </p:spPr>
      </p:sp>
      <p:sp>
        <p:nvSpPr>
          <p:cNvPr id="18" name="Text 15"/>
          <p:cNvSpPr/>
          <p:nvPr/>
        </p:nvSpPr>
        <p:spPr>
          <a:xfrm>
            <a:off x="6385381" y="6528316"/>
            <a:ext cx="177760" cy="296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3</a:t>
            </a:r>
            <a:endParaRPr lang="en-US" sz="2300" dirty="0"/>
          </a:p>
        </p:txBody>
      </p:sp>
      <p:sp>
        <p:nvSpPr>
          <p:cNvPr id="19" name="Text 16"/>
          <p:cNvSpPr/>
          <p:nvPr/>
        </p:nvSpPr>
        <p:spPr>
          <a:xfrm>
            <a:off x="7560826" y="6429613"/>
            <a:ext cx="2469713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endParaRPr lang="en-US" sz="1900" dirty="0"/>
          </a:p>
        </p:txBody>
      </p:sp>
      <p:sp>
        <p:nvSpPr>
          <p:cNvPr id="20" name="Text 17"/>
          <p:cNvSpPr/>
          <p:nvPr/>
        </p:nvSpPr>
        <p:spPr>
          <a:xfrm>
            <a:off x="7560826" y="6856690"/>
            <a:ext cx="6378059" cy="631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endParaRPr lang="en-US" sz="1550" dirty="0"/>
          </a:p>
        </p:txBody>
      </p:sp>
      <p:sp>
        <p:nvSpPr>
          <p:cNvPr id="21" name="Rectangle 20"/>
          <p:cNvSpPr/>
          <p:nvPr/>
        </p:nvSpPr>
        <p:spPr>
          <a:xfrm>
            <a:off x="6462832" y="1172136"/>
            <a:ext cx="3643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Διαρκής δημοτικότητα: 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52031" y="1791772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Ο Ερωτόκριτος παραμένει δημοφιλής στην Ελλάδα και όχι μόνο, κατακτώντας τις καρδιές των αναγνωστών για αιώνες.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97950" y="2935962"/>
            <a:ext cx="1502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</a:rPr>
              <a:t>17ος αιώνας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65147" y="3608904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Το ποίημα δημοσιεύτηκε για πρώτη φορά το 1669 και γρήγορα απέκτησε δημοτικότητα στην Κρήτη.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27666" y="4700323"/>
            <a:ext cx="1765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18ος αιώνας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74261" y="5260539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Ο Ερωτόκριτος εξαπλώθηκε πέρα από την Κρήτη και έγινε αγαπημένο κλασικό έργο της ελληνικής λογοτεχνίας.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7666" y="6229558"/>
            <a:ext cx="973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l-GR" sz="2000" dirty="0" smtClean="0">
                <a:solidFill>
                  <a:schemeClr val="bg1"/>
                </a:solidFill>
              </a:rPr>
              <a:t>Σήμερα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63141" y="6912174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Το ποίημα συνεχίζει να μελετάται, να ερμηνεύεται και να προσαρμόζεται στη σύγχρονη εποχή.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78868" y="545902"/>
            <a:ext cx="7759065" cy="1236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6058733" y="1988753"/>
            <a:ext cx="7759065" cy="633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endParaRPr lang="en-US" sz="15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868" y="2768977"/>
            <a:ext cx="989290" cy="158293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464862" y="3132653"/>
            <a:ext cx="2473404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endParaRPr lang="en-US" sz="1900" dirty="0"/>
          </a:p>
        </p:txBody>
      </p:sp>
      <p:sp>
        <p:nvSpPr>
          <p:cNvPr id="7" name="Text 3"/>
          <p:cNvSpPr/>
          <p:nvPr/>
        </p:nvSpPr>
        <p:spPr>
          <a:xfrm>
            <a:off x="7464862" y="3560445"/>
            <a:ext cx="6473071" cy="633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endParaRPr lang="en-US" sz="15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868" y="4517827"/>
            <a:ext cx="989290" cy="158293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64862" y="4715589"/>
            <a:ext cx="3707725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endParaRPr lang="en-US" sz="1900" dirty="0"/>
          </a:p>
        </p:txBody>
      </p:sp>
      <p:sp>
        <p:nvSpPr>
          <p:cNvPr id="10" name="Text 5"/>
          <p:cNvSpPr/>
          <p:nvPr/>
        </p:nvSpPr>
        <p:spPr>
          <a:xfrm>
            <a:off x="7464862" y="5143381"/>
            <a:ext cx="6473071" cy="633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endParaRPr lang="en-US" sz="15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868" y="6100763"/>
            <a:ext cx="989290" cy="158293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64862" y="6298525"/>
            <a:ext cx="2817852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endParaRPr lang="en-US" sz="1900" dirty="0"/>
          </a:p>
        </p:txBody>
      </p:sp>
      <p:sp>
        <p:nvSpPr>
          <p:cNvPr id="13" name="Text 7"/>
          <p:cNvSpPr/>
          <p:nvPr/>
        </p:nvSpPr>
        <p:spPr>
          <a:xfrm>
            <a:off x="7464862" y="6726317"/>
            <a:ext cx="6473071" cy="633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endParaRPr lang="en-US" sz="1550" dirty="0"/>
          </a:p>
        </p:txBody>
      </p:sp>
      <p:sp>
        <p:nvSpPr>
          <p:cNvPr id="14" name="Rectangle 13"/>
          <p:cNvSpPr/>
          <p:nvPr/>
        </p:nvSpPr>
        <p:spPr>
          <a:xfrm>
            <a:off x="6028171" y="933360"/>
            <a:ext cx="5346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Μαθήματα και ιδέες από τον Ερωτόκριτο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67754" y="1782485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Ο Ερωτόκριτος προσφέρει πολύτιμα μαθήματα για την αγάπη, την απώλεια και τις προκλήσεις της υπέρβασης των εμποδίων.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02659" y="2897028"/>
            <a:ext cx="1999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Αγάπη και καθήκον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14987" y="3287196"/>
            <a:ext cx="7014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Το ποίημα διερευνά τη σχέση αγάπης και καθήκοντος, υποδηλώνοντας ότι η αγάπη μπορεί μερικές φορές να είναι πιο ισχυρή από τις κοινωνικές συμβάσεις.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97394" y="4633615"/>
            <a:ext cx="3094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Θάρρος και αποφασιστικότητα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15200" y="4986129"/>
            <a:ext cx="7214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Ο Ερωτόκριτος δείχνει τη σημασία του θάρρους και της αποφασιστικότητας στην επιδίωξη των ονείρων μας.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33363" y="6113859"/>
            <a:ext cx="2614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Ελπίδα και ανθεκτικότητα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6643339"/>
            <a:ext cx="7315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Παρά τις προκλήσεις που αντιμετωπίζουν, ο Ερωτόκριτος και η Αρετούσα παραμένουν αισιόδοξοι και ανθεκτικοί, βρίσκοντας τελικά την αγάπη και την ευτυχία.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074" name="Picture 2" descr="Το εξώφυλλο του κόμιξ «Ερωτόκριτος» από τις Εκδόσεις Polaris (201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3" y="44437"/>
            <a:ext cx="5144756" cy="79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444</Words>
  <Application>Microsoft Office PowerPoint</Application>
  <PresentationFormat>Custom</PresentationFormat>
  <Paragraphs>31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Fira Sans Bold</vt:lpstr>
      <vt:lpstr>Fira Mono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Spiros Kontostanos</cp:lastModifiedBy>
  <cp:revision>7</cp:revision>
  <dcterms:created xsi:type="dcterms:W3CDTF">2024-10-08T20:36:24Z</dcterms:created>
  <dcterms:modified xsi:type="dcterms:W3CDTF">2024-10-08T21:28:04Z</dcterms:modified>
</cp:coreProperties>
</file>