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</p:sldIdLst>
  <p:sldSz cx="14630400" cy="8229600"/>
  <p:notesSz cx="8229600" cy="14630400"/>
  <p:embeddedFontLst>
    <p:embeddedFont>
      <p:font typeface="Syne Bold" charset="-95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Arimo" charset="0"/>
      <p:regular r:id="rId17"/>
    </p:embeddedFont>
  </p:embeddedFontLst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-584" y="-7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31E08-FD4F-4FDC-A8F4-DE5337E3422A}" type="datetimeFigureOut">
              <a:rPr lang="el-GR" smtClean="0"/>
              <a:t>1/10/2024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97E75-906E-4958-88CE-AE73ADF15EF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0400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0D4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A33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177772"/>
            <a:ext cx="7415927" cy="20040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850"/>
              </a:lnSpc>
              <a:buNone/>
            </a:pPr>
            <a:r>
              <a:rPr lang="en-US" sz="63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Μινωικός Πολιτισμός</a:t>
            </a:r>
            <a:endParaRPr lang="en-US" sz="6300" dirty="0"/>
          </a:p>
        </p:txBody>
      </p:sp>
      <p:sp>
        <p:nvSpPr>
          <p:cNvPr id="4" name="Text 1"/>
          <p:cNvSpPr/>
          <p:nvPr/>
        </p:nvSpPr>
        <p:spPr>
          <a:xfrm>
            <a:off x="6350437" y="4552117"/>
            <a:ext cx="741592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Ο Μινωικός πολιτισμός άνθισε στην Κρήτη. Ένας από τους σημαντικότερους πολιτισμούς της αρχαιότητας.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6350437" y="5638324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057" y="5645944"/>
            <a:ext cx="379690" cy="3796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868716" y="5619869"/>
            <a:ext cx="3281005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D9E1FF"/>
                </a:solidFill>
                <a:latin typeface="Arimo Bold" pitchFamily="34" charset="0"/>
                <a:ea typeface="Arimo Bold" pitchFamily="34" charset="-122"/>
                <a:cs typeface="Arimo Bold" pitchFamily="34" charset="-120"/>
              </a:rPr>
              <a:t>by νεκταρια βαλαβανη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1412" y="646152"/>
            <a:ext cx="7501176" cy="13806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Κρήτη: Η Γέννηση του Πολιτισμού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821412" y="2642830"/>
            <a:ext cx="528042" cy="528042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sp>
        <p:nvSpPr>
          <p:cNvPr id="5" name="Text 2"/>
          <p:cNvSpPr/>
          <p:nvPr/>
        </p:nvSpPr>
        <p:spPr>
          <a:xfrm>
            <a:off x="1020842" y="2741176"/>
            <a:ext cx="129183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1584127" y="2642830"/>
            <a:ext cx="3207544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Νεολιθική Κατοίκηση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584127" y="3128605"/>
            <a:ext cx="6738461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Πρώτη κατοίκηση στην Νεολιθική εποχή.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821412" y="4002643"/>
            <a:ext cx="528042" cy="528042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sp>
        <p:nvSpPr>
          <p:cNvPr id="9" name="Text 6"/>
          <p:cNvSpPr/>
          <p:nvPr/>
        </p:nvSpPr>
        <p:spPr>
          <a:xfrm>
            <a:off x="982028" y="4100989"/>
            <a:ext cx="206693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</a:t>
            </a:r>
            <a:endParaRPr lang="en-US" sz="2600" dirty="0"/>
          </a:p>
        </p:txBody>
      </p:sp>
      <p:sp>
        <p:nvSpPr>
          <p:cNvPr id="10" name="Text 7"/>
          <p:cNvSpPr/>
          <p:nvPr/>
        </p:nvSpPr>
        <p:spPr>
          <a:xfrm>
            <a:off x="1584127" y="4002643"/>
            <a:ext cx="276129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Κνωσός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1584127" y="4488418"/>
            <a:ext cx="6738461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Σημαντικός οικισμός, Κνωσός.</a:t>
            </a:r>
            <a:endParaRPr lang="en-US" sz="1800" dirty="0"/>
          </a:p>
        </p:txBody>
      </p:sp>
      <p:sp>
        <p:nvSpPr>
          <p:cNvPr id="12" name="Shape 9"/>
          <p:cNvSpPr/>
          <p:nvPr/>
        </p:nvSpPr>
        <p:spPr>
          <a:xfrm>
            <a:off x="821412" y="5362456"/>
            <a:ext cx="528042" cy="528042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sp>
        <p:nvSpPr>
          <p:cNvPr id="13" name="Text 10"/>
          <p:cNvSpPr/>
          <p:nvPr/>
        </p:nvSpPr>
        <p:spPr>
          <a:xfrm>
            <a:off x="979170" y="5460802"/>
            <a:ext cx="212408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3</a:t>
            </a:r>
            <a:endParaRPr lang="en-US" sz="2600" dirty="0"/>
          </a:p>
        </p:txBody>
      </p:sp>
      <p:sp>
        <p:nvSpPr>
          <p:cNvPr id="14" name="Text 11"/>
          <p:cNvSpPr/>
          <p:nvPr/>
        </p:nvSpPr>
        <p:spPr>
          <a:xfrm>
            <a:off x="1584127" y="5362456"/>
            <a:ext cx="276129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Ακμή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1584127" y="5848231"/>
            <a:ext cx="6738461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Ακμή 3η και 2η χιλιετία π.Χ.</a:t>
            </a:r>
            <a:endParaRPr lang="en-US" sz="1800" dirty="0"/>
          </a:p>
        </p:txBody>
      </p:sp>
      <p:sp>
        <p:nvSpPr>
          <p:cNvPr id="16" name="Shape 13"/>
          <p:cNvSpPr/>
          <p:nvPr/>
        </p:nvSpPr>
        <p:spPr>
          <a:xfrm>
            <a:off x="821412" y="6722269"/>
            <a:ext cx="528042" cy="528042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sp>
        <p:nvSpPr>
          <p:cNvPr id="17" name="Text 14"/>
          <p:cNvSpPr/>
          <p:nvPr/>
        </p:nvSpPr>
        <p:spPr>
          <a:xfrm>
            <a:off x="967621" y="6820614"/>
            <a:ext cx="235506" cy="331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6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4</a:t>
            </a:r>
            <a:endParaRPr lang="en-US" sz="2600" dirty="0"/>
          </a:p>
        </p:txBody>
      </p:sp>
      <p:sp>
        <p:nvSpPr>
          <p:cNvPr id="18" name="Text 15"/>
          <p:cNvSpPr/>
          <p:nvPr/>
        </p:nvSpPr>
        <p:spPr>
          <a:xfrm>
            <a:off x="1584127" y="6722269"/>
            <a:ext cx="276129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Ανακάλυψη</a:t>
            </a:r>
            <a:endParaRPr lang="en-US" sz="2150" dirty="0"/>
          </a:p>
        </p:txBody>
      </p:sp>
      <p:sp>
        <p:nvSpPr>
          <p:cNvPr id="19" name="Text 16"/>
          <p:cNvSpPr/>
          <p:nvPr/>
        </p:nvSpPr>
        <p:spPr>
          <a:xfrm>
            <a:off x="1584127" y="7208044"/>
            <a:ext cx="6738461" cy="3754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950"/>
              </a:lnSpc>
              <a:buNone/>
            </a:pPr>
            <a:r>
              <a:rPr lang="en-US" sz="18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Ανακάλυψη από Άρθουρ Έβανς.</a:t>
            </a:r>
            <a:endParaRPr lang="en-US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68693" y="2261830"/>
            <a:ext cx="10115669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n-US" sz="45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Μινωική Οικονομία και </a:t>
            </a:r>
            <a:r>
              <a:rPr lang="en-US" sz="4550" b="1" dirty="0" smtClean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Εμπόριο</a:t>
            </a:r>
            <a:r>
              <a:rPr lang="el-GR" sz="4550" b="1" dirty="0" smtClean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 </a:t>
            </a:r>
            <a:r>
              <a:rPr lang="el-GR" sz="2400" b="1" dirty="0" smtClean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αρχές 3</a:t>
            </a:r>
            <a:r>
              <a:rPr lang="el-GR" sz="2400" b="1" baseline="30000" dirty="0" smtClean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ης</a:t>
            </a:r>
            <a:r>
              <a:rPr lang="el-GR" sz="2400" b="1" dirty="0" smtClean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χιλιετίας π.Χ.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968693" y="3604974"/>
            <a:ext cx="3151346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Αύξηση Πληθυσμού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968693" y="4214932"/>
            <a:ext cx="382893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Αύξηση πληθυσμού, γεωργία, κτηνοτροφία.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407462" y="360497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Εμπόριο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5802392" y="4214932"/>
            <a:ext cx="343400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u="sng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Εξαγωγές: </a:t>
            </a: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λάδι, κρασί, ξυλεία, αγγεία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5802392" y="5091351"/>
            <a:ext cx="343400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u="sng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Εισαγωγές: </a:t>
            </a: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μέταλλα, πρώτες ύλες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9846231" y="360497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Εμπορικοί Δρόμοι</a:t>
            </a:r>
            <a:endParaRPr lang="en-US" sz="2250" dirty="0"/>
          </a:p>
        </p:txBody>
      </p:sp>
      <p:sp>
        <p:nvSpPr>
          <p:cNvPr id="9" name="Text 7"/>
          <p:cNvSpPr/>
          <p:nvPr/>
        </p:nvSpPr>
        <p:spPr>
          <a:xfrm>
            <a:off x="9846231" y="4214932"/>
            <a:ext cx="382893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Εμπόριο με Κυκλάδες, Κύπρο, Αίγυπτο.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219914"/>
            <a:ext cx="5914787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l-GR" sz="4550" b="1" dirty="0" smtClean="0">
                <a:solidFill>
                  <a:srgbClr val="FFFFFF"/>
                </a:solidFill>
                <a:latin typeface="Syne Bold" pitchFamily="34" charset="0"/>
              </a:rPr>
              <a:t>2000π.Χ. εμφάνιση πρώτων ανακτόρων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864037" y="2316242"/>
            <a:ext cx="7415927" cy="1399937"/>
          </a:xfrm>
          <a:prstGeom prst="roundRect">
            <a:avLst>
              <a:gd name="adj" fmla="val 2645"/>
            </a:avLst>
          </a:prstGeom>
          <a:solidFill>
            <a:srgbClr val="2B2952"/>
          </a:solidFill>
          <a:ln/>
        </p:spPr>
      </p:sp>
      <p:sp>
        <p:nvSpPr>
          <p:cNvPr id="5" name="Text 2"/>
          <p:cNvSpPr/>
          <p:nvPr/>
        </p:nvSpPr>
        <p:spPr>
          <a:xfrm>
            <a:off x="1110853" y="2563058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Κνωσός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1110853" y="3074313"/>
            <a:ext cx="692229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Κεντρικό ανάκτορο.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864037" y="3962995"/>
            <a:ext cx="7415927" cy="1399937"/>
          </a:xfrm>
          <a:prstGeom prst="roundRect">
            <a:avLst>
              <a:gd name="adj" fmla="val 2645"/>
            </a:avLst>
          </a:prstGeom>
          <a:solidFill>
            <a:srgbClr val="2B2952"/>
          </a:solidFill>
          <a:ln/>
        </p:spPr>
      </p:sp>
      <p:sp>
        <p:nvSpPr>
          <p:cNvPr id="8" name="Text 5"/>
          <p:cNvSpPr/>
          <p:nvPr/>
        </p:nvSpPr>
        <p:spPr>
          <a:xfrm>
            <a:off x="1110853" y="4209812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Φαιστός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1110853" y="4721066"/>
            <a:ext cx="692229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Σημαντικό ανάκτορο.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64037" y="5609749"/>
            <a:ext cx="7415927" cy="1399937"/>
          </a:xfrm>
          <a:prstGeom prst="roundRect">
            <a:avLst>
              <a:gd name="adj" fmla="val 2645"/>
            </a:avLst>
          </a:prstGeom>
          <a:solidFill>
            <a:srgbClr val="2B2952"/>
          </a:solidFill>
          <a:ln/>
        </p:spPr>
      </p:sp>
      <p:sp>
        <p:nvSpPr>
          <p:cNvPr id="11" name="Text 8"/>
          <p:cNvSpPr/>
          <p:nvPr/>
        </p:nvSpPr>
        <p:spPr>
          <a:xfrm>
            <a:off x="1110853" y="5856565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Μάλια &amp; Ζάκρος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1110853" y="6367820"/>
            <a:ext cx="692229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Άλλα σημαντικά ανάκτορα.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9600" y="2152435"/>
            <a:ext cx="95504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 smtClean="0"/>
              <a:t>α </a:t>
            </a:r>
            <a:r>
              <a:rPr lang="el-GR" sz="3200" dirty="0" smtClean="0">
                <a:solidFill>
                  <a:schemeClr val="bg1"/>
                </a:solidFill>
              </a:rPr>
              <a:t>Τα πρώτα ανάκτορα καταστρέφονται από σεισμό το 1700π.Χ.</a:t>
            </a:r>
            <a:r>
              <a:rPr lang="el-GR" sz="3200" dirty="0" smtClean="0"/>
              <a:t>ύρω </a:t>
            </a:r>
            <a:r>
              <a:rPr lang="el-GR" dirty="0"/>
              <a:t>στο 1700 π.Χ. από </a:t>
            </a:r>
            <a:r>
              <a:rPr lang="el-GR" dirty="0" smtClean="0"/>
              <a:t>σεισμό</a:t>
            </a:r>
          </a:p>
          <a:p>
            <a:endParaRPr lang="el-GR" dirty="0"/>
          </a:p>
        </p:txBody>
      </p:sp>
      <p:pic>
        <p:nvPicPr>
          <p:cNvPr id="1026" name="Picture 2" descr="C:\Users\4kind\Downloads\_265a9ba6-f615-4a3b-a5b4-e02e6b4a94b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11" y="3206043"/>
            <a:ext cx="10882490" cy="502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355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219914"/>
            <a:ext cx="6695956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n-US" sz="45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Ακμή και Επικράτηση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1219081" y="2316242"/>
            <a:ext cx="30480" cy="4693444"/>
          </a:xfrm>
          <a:prstGeom prst="roundRect">
            <a:avLst>
              <a:gd name="adj" fmla="val 121500"/>
            </a:avLst>
          </a:prstGeom>
          <a:solidFill>
            <a:srgbClr val="44426B"/>
          </a:solidFill>
          <a:ln/>
        </p:spPr>
      </p:sp>
      <p:sp>
        <p:nvSpPr>
          <p:cNvPr id="5" name="Shape 2"/>
          <p:cNvSpPr/>
          <p:nvPr/>
        </p:nvSpPr>
        <p:spPr>
          <a:xfrm>
            <a:off x="1481554" y="2856309"/>
            <a:ext cx="864037" cy="30480"/>
          </a:xfrm>
          <a:prstGeom prst="roundRect">
            <a:avLst>
              <a:gd name="adj" fmla="val 121500"/>
            </a:avLst>
          </a:prstGeom>
          <a:solidFill>
            <a:srgbClr val="44426B"/>
          </a:solidFill>
          <a:ln/>
        </p:spPr>
      </p:sp>
      <p:sp>
        <p:nvSpPr>
          <p:cNvPr id="6" name="Shape 3"/>
          <p:cNvSpPr/>
          <p:nvPr/>
        </p:nvSpPr>
        <p:spPr>
          <a:xfrm>
            <a:off x="956608" y="2593896"/>
            <a:ext cx="555427" cy="555427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sp>
        <p:nvSpPr>
          <p:cNvPr id="7" name="Text 4"/>
          <p:cNvSpPr/>
          <p:nvPr/>
        </p:nvSpPr>
        <p:spPr>
          <a:xfrm>
            <a:off x="1166277" y="2697361"/>
            <a:ext cx="135969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</a:t>
            </a:r>
            <a:endParaRPr lang="en-US" sz="2700" dirty="0"/>
          </a:p>
        </p:txBody>
      </p:sp>
      <p:sp>
        <p:nvSpPr>
          <p:cNvPr id="8" name="Text 5"/>
          <p:cNvSpPr/>
          <p:nvPr/>
        </p:nvSpPr>
        <p:spPr>
          <a:xfrm>
            <a:off x="2592110" y="2563058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Νέα Ανάκτορα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2592110" y="3074313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1700-1450 π.Χ., ακμή.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1481554" y="4503063"/>
            <a:ext cx="864037" cy="30480"/>
          </a:xfrm>
          <a:prstGeom prst="roundRect">
            <a:avLst>
              <a:gd name="adj" fmla="val 121500"/>
            </a:avLst>
          </a:prstGeom>
          <a:solidFill>
            <a:srgbClr val="44426B"/>
          </a:solidFill>
          <a:ln/>
        </p:spPr>
      </p:sp>
      <p:sp>
        <p:nvSpPr>
          <p:cNvPr id="11" name="Shape 8"/>
          <p:cNvSpPr/>
          <p:nvPr/>
        </p:nvSpPr>
        <p:spPr>
          <a:xfrm>
            <a:off x="956608" y="4240649"/>
            <a:ext cx="555427" cy="555427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sp>
        <p:nvSpPr>
          <p:cNvPr id="12" name="Text 9"/>
          <p:cNvSpPr/>
          <p:nvPr/>
        </p:nvSpPr>
        <p:spPr>
          <a:xfrm>
            <a:off x="1125557" y="4344114"/>
            <a:ext cx="217527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</a:t>
            </a:r>
            <a:endParaRPr lang="en-US" sz="2700" dirty="0"/>
          </a:p>
        </p:txBody>
      </p:sp>
      <p:sp>
        <p:nvSpPr>
          <p:cNvPr id="13" name="Text 10"/>
          <p:cNvSpPr/>
          <p:nvPr/>
        </p:nvSpPr>
        <p:spPr>
          <a:xfrm>
            <a:off x="2592110" y="4209812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Αποικίες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2592110" y="4721066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Κύθηρα, Ρόδος.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1481554" y="6149816"/>
            <a:ext cx="864037" cy="30480"/>
          </a:xfrm>
          <a:prstGeom prst="roundRect">
            <a:avLst>
              <a:gd name="adj" fmla="val 121500"/>
            </a:avLst>
          </a:prstGeom>
          <a:solidFill>
            <a:srgbClr val="44426B"/>
          </a:solidFill>
          <a:ln/>
        </p:spPr>
      </p:sp>
      <p:sp>
        <p:nvSpPr>
          <p:cNvPr id="16" name="Shape 13"/>
          <p:cNvSpPr/>
          <p:nvPr/>
        </p:nvSpPr>
        <p:spPr>
          <a:xfrm>
            <a:off x="956608" y="5887403"/>
            <a:ext cx="555427" cy="555427"/>
          </a:xfrm>
          <a:prstGeom prst="roundRect">
            <a:avLst>
              <a:gd name="adj" fmla="val 6668"/>
            </a:avLst>
          </a:prstGeom>
          <a:solidFill>
            <a:srgbClr val="2B2952"/>
          </a:solidFill>
          <a:ln/>
        </p:spPr>
      </p:sp>
      <p:sp>
        <p:nvSpPr>
          <p:cNvPr id="17" name="Text 14"/>
          <p:cNvSpPr/>
          <p:nvPr/>
        </p:nvSpPr>
        <p:spPr>
          <a:xfrm>
            <a:off x="1122581" y="5990868"/>
            <a:ext cx="223480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3</a:t>
            </a:r>
            <a:endParaRPr lang="en-US" sz="2700" dirty="0"/>
          </a:p>
        </p:txBody>
      </p:sp>
      <p:sp>
        <p:nvSpPr>
          <p:cNvPr id="18" name="Text 15"/>
          <p:cNvSpPr/>
          <p:nvPr/>
        </p:nvSpPr>
        <p:spPr>
          <a:xfrm>
            <a:off x="2592110" y="5856565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Επίδραση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2592110" y="6367820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Επίδραση στον Μυκηναϊκό πολιτισμό.</a:t>
            </a:r>
            <a:endParaRPr lang="en-US" sz="1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8906" y="605314"/>
            <a:ext cx="5169098" cy="646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Μινωική Γραφή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06" y="1580912"/>
            <a:ext cx="549116" cy="54911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8906" y="2349698"/>
            <a:ext cx="2584490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l-GR" sz="2000" b="1" dirty="0" smtClean="0">
                <a:solidFill>
                  <a:srgbClr val="D9E1FF"/>
                </a:solidFill>
                <a:latin typeface="Syne Bold" pitchFamily="34" charset="0"/>
              </a:rPr>
              <a:t>Δίσκος της Φαιστού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768906" y="2804517"/>
            <a:ext cx="760618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l-GR" sz="2800" dirty="0" smtClean="0"/>
              <a:t>Ι</a:t>
            </a:r>
            <a:r>
              <a:rPr lang="el-GR" sz="2800" dirty="0" smtClean="0">
                <a:solidFill>
                  <a:schemeClr val="bg1"/>
                </a:solidFill>
              </a:rPr>
              <a:t>Ιερογλυφικά</a:t>
            </a:r>
            <a:endParaRPr lang="en-US" sz="28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06" y="3840242"/>
            <a:ext cx="549116" cy="54911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8906" y="4583787"/>
            <a:ext cx="2584490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l-GR" sz="2000" dirty="0" smtClean="0">
                <a:solidFill>
                  <a:schemeClr val="bg1"/>
                </a:solidFill>
              </a:rPr>
              <a:t>πινακίδες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768906" y="5038606"/>
            <a:ext cx="760618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l-GR" sz="240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Γ</a:t>
            </a:r>
            <a:r>
              <a:rPr lang="el-GR" sz="2400" dirty="0" smtClean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ραμμική Α, Συλλαβική γραφή</a:t>
            </a:r>
            <a:endParaRPr lang="en-US" sz="2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06" y="6049089"/>
            <a:ext cx="549116" cy="54911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8906" y="6817876"/>
            <a:ext cx="2584490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Σημεία Γραφής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768906" y="7272695"/>
            <a:ext cx="760618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Αγγεία, πινακίδες.</a:t>
            </a:r>
            <a:endParaRPr lang="en-US" sz="2400" dirty="0"/>
          </a:p>
        </p:txBody>
      </p:sp>
      <p:pic>
        <p:nvPicPr>
          <p:cNvPr id="2050" name="Picture 2" descr="https://users.sch.gr/ipap/Ellinikos%20Politismos/Yliko/istoria/im-ist/discosfaistos-b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270125"/>
            <a:ext cx="2102203" cy="93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sers.sch.gr/ipap/Ellinikos%20Politismos/Yliko/istoria/im-ist/discosfaistos-b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9481"/>
            <a:ext cx="5576711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34720" y="667822"/>
            <a:ext cx="6164342" cy="712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Πολιτική Οργάνωση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720" y="1744147"/>
            <a:ext cx="1211937" cy="193917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10155" y="1986439"/>
            <a:ext cx="2851666" cy="356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Ανάκτορα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10155" y="2488168"/>
            <a:ext cx="5871924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Διοικητικά, οικονομικά, θρησκευτικά κέντρα.</a:t>
            </a:r>
            <a:endParaRPr lang="en-US" sz="19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4720" y="3683317"/>
            <a:ext cx="1211937" cy="193917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910155" y="3925610"/>
            <a:ext cx="2851666" cy="356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Χαρακτηριστικά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910155" y="4427339"/>
            <a:ext cx="5871924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Προσ</a:t>
            </a:r>
            <a:r>
              <a:rPr lang="en-US" sz="190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ανατολισμός</a:t>
            </a:r>
            <a:r>
              <a:rPr lang="el-GR" sz="190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l-GR" sz="1900" dirty="0" smtClean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στιν άξονα Βορρά -Νότου</a:t>
            </a:r>
            <a:r>
              <a:rPr lang="en-US" sz="190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</a:t>
            </a:r>
            <a:endParaRPr lang="el-GR" sz="1900" dirty="0" smtClean="0">
              <a:solidFill>
                <a:srgbClr val="D9E1FF"/>
              </a:solidFill>
              <a:latin typeface="Arimo" pitchFamily="34" charset="0"/>
              <a:ea typeface="Arimo" pitchFamily="34" charset="-122"/>
              <a:cs typeface="Arimo" pitchFamily="34" charset="-120"/>
            </a:endParaRPr>
          </a:p>
          <a:p>
            <a:pPr marL="0" indent="0" algn="l">
              <a:lnSpc>
                <a:spcPts val="3050"/>
              </a:lnSpc>
              <a:buNone/>
            </a:pPr>
            <a:r>
              <a:rPr lang="el-GR" sz="190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Ύπαρξη μεγάλης αυτλής γύρω από την οποία υπήρχαν </a:t>
            </a:r>
          </a:p>
          <a:p>
            <a:pPr marL="0" indent="0" algn="l">
              <a:lnSpc>
                <a:spcPts val="3050"/>
              </a:lnSpc>
              <a:buNone/>
            </a:pPr>
            <a:r>
              <a:rPr lang="el-GR" sz="190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τα δωμάτια.</a:t>
            </a:r>
            <a:r>
              <a:rPr lang="en-US" sz="190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</a:t>
            </a:r>
            <a:r>
              <a:rPr lang="en-US" sz="1900" dirty="0" err="1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ύδρευση</a:t>
            </a:r>
            <a:r>
              <a:rPr lang="el-GR" sz="1900" dirty="0" smtClean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-</a:t>
            </a:r>
            <a:r>
              <a:rPr lang="el-GR" sz="1900" dirty="0" smtClean="0">
                <a:solidFill>
                  <a:schemeClr val="bg1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αποχέτευση.Έλλειψη οχύρωσης</a:t>
            </a:r>
          </a:p>
          <a:p>
            <a:pPr marL="0" indent="0" algn="l">
              <a:lnSpc>
                <a:spcPts val="3050"/>
              </a:lnSpc>
              <a:buNone/>
            </a:pPr>
            <a:endParaRPr lang="en-US" sz="19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720" y="5622488"/>
            <a:ext cx="1211937" cy="193917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10155" y="5864781"/>
            <a:ext cx="2851666" cy="3563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D9E1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Συγκέντρωση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910155" y="6366510"/>
            <a:ext cx="5871924" cy="387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Εμπορευμάτων, καλλιτεχνικής παραγωγής.</a:t>
            </a:r>
            <a:endParaRPr lang="en-US" sz="1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536025"/>
            <a:ext cx="7415927" cy="14520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n-US" sz="455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Η Πτώση και η Κληρονομιά</a:t>
            </a:r>
            <a:endParaRPr lang="en-US" sz="4550" dirty="0"/>
          </a:p>
        </p:txBody>
      </p:sp>
      <p:sp>
        <p:nvSpPr>
          <p:cNvPr id="4" name="Shape 1"/>
          <p:cNvSpPr/>
          <p:nvPr/>
        </p:nvSpPr>
        <p:spPr>
          <a:xfrm>
            <a:off x="864037" y="3358396"/>
            <a:ext cx="7415927" cy="3335179"/>
          </a:xfrm>
          <a:prstGeom prst="roundRect">
            <a:avLst>
              <a:gd name="adj" fmla="val 1110"/>
            </a:avLst>
          </a:prstGeom>
          <a:noFill/>
          <a:ln w="1524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79277" y="3373636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126093" y="3529370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1450 π.Χ.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4822627" y="3529370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Καταστροφή ανακτόρων (σεισμός);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879277" y="4475202"/>
            <a:ext cx="7385447" cy="110156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1126093" y="4630936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Μυκηναίοι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4822627" y="4630936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Κυριαρχία στην Κνωσό (μέχρι 1370 π.Χ.).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879277" y="5576768"/>
            <a:ext cx="7385447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1126093" y="5732502"/>
            <a:ext cx="3195280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Κρήτη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4822627" y="5732502"/>
            <a:ext cx="3195280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D9E1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Επαρχία του Μυκηναϊκού κόσμου.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253</Words>
  <Application>Microsoft Office PowerPoint</Application>
  <PresentationFormat>Custom</PresentationFormat>
  <Paragraphs>73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Arimo Bold</vt:lpstr>
      <vt:lpstr>Syne Bold</vt:lpstr>
      <vt:lpstr>Calibri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Spiros Kontostanos</cp:lastModifiedBy>
  <cp:revision>4</cp:revision>
  <dcterms:created xsi:type="dcterms:W3CDTF">2024-10-01T14:09:19Z</dcterms:created>
  <dcterms:modified xsi:type="dcterms:W3CDTF">2024-10-01T16:15:04Z</dcterms:modified>
</cp:coreProperties>
</file>