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2" r:id="rId8"/>
    <p:sldId id="263" r:id="rId9"/>
    <p:sldId id="264" r:id="rId10"/>
    <p:sldId id="265" r:id="rId11"/>
    <p:sldId id="266" r:id="rId12"/>
    <p:sldId id="274" r:id="rId13"/>
    <p:sldId id="278" r:id="rId14"/>
    <p:sldId id="279" r:id="rId15"/>
    <p:sldId id="280" r:id="rId16"/>
    <p:sldId id="267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>
        <p:scale>
          <a:sx n="60" d="100"/>
          <a:sy n="60" d="100"/>
        </p:scale>
        <p:origin x="-33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F48680-8C25-4656-B5D2-2CB31D73CBBC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DC3AF8-D4C5-432D-919D-C132A2FE3DA8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Κεφάλαιο 1</a:t>
            </a:r>
            <a:br>
              <a:rPr lang="el-GR" dirty="0" smtClean="0"/>
            </a:br>
            <a:r>
              <a:rPr lang="el-GR" dirty="0" smtClean="0"/>
              <a:t>Εισαγωγή στην έννοια του Αλγορίθμου και τον Προγραμματισμό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11560" y="1166843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Τρίβετε τα κολοκύθια στον τρίφτη, τα αλατίζετε λίγο και τα αφήνετε σε σουρωτήρι για να στεγνώσουν.</a:t>
            </a:r>
          </a:p>
          <a:p>
            <a:pPr marL="342900" indent="-342900">
              <a:buFont typeface="+mj-lt"/>
              <a:buAutoNum type="arabicPeriod"/>
            </a:pPr>
            <a:endParaRPr lang="el-GR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Σοτάρετε στο λάδι σε </a:t>
            </a:r>
            <a:r>
              <a:rPr lang="el-GR" dirty="0" err="1" smtClean="0"/>
              <a:t>κατσαρολάκι</a:t>
            </a:r>
            <a:r>
              <a:rPr lang="el-GR" dirty="0" smtClean="0"/>
              <a:t> τα κρεμμύδια και τα κολοκυθάκια. </a:t>
            </a:r>
          </a:p>
          <a:p>
            <a:pPr marL="342900" indent="-342900">
              <a:buFont typeface="+mj-lt"/>
              <a:buAutoNum type="arabicPeriod"/>
            </a:pPr>
            <a:endParaRPr lang="el-GR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Αποσύρετε απ' τη φωτιά και προσθέτετε το δυόσμο, τα αυγά, τα 2/3 του τυριού, αλατοπίπερο και το αλεύρι. </a:t>
            </a:r>
          </a:p>
          <a:p>
            <a:pPr marL="342900" indent="-342900">
              <a:buFont typeface="+mj-lt"/>
              <a:buAutoNum type="arabicPeriod"/>
            </a:pPr>
            <a:endParaRPr lang="el-GR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Ανακατεύετε το μείγμα (που πρέπει να είναι σα χυλός, όχι πολύ σφιχτός).</a:t>
            </a:r>
          </a:p>
          <a:p>
            <a:pPr marL="342900" indent="-342900">
              <a:buFont typeface="+mj-lt"/>
              <a:buAutoNum type="arabicPeriod"/>
            </a:pPr>
            <a:endParaRPr lang="el-GR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Λαδώνετε ένα ορθογώνιο ή στρογγυλό ταψάκι φούρνου. </a:t>
            </a:r>
          </a:p>
          <a:p>
            <a:pPr marL="342900" indent="-342900">
              <a:buFont typeface="+mj-lt"/>
              <a:buAutoNum type="arabicPeriod"/>
            </a:pPr>
            <a:endParaRPr lang="el-GR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Πασπαλίζετε με λίγη φρυγανιά και αδειάζετε το μίγμα μέσα. </a:t>
            </a:r>
          </a:p>
          <a:p>
            <a:pPr marL="342900" indent="-342900">
              <a:buFont typeface="+mj-lt"/>
              <a:buAutoNum type="arabicPeriod"/>
            </a:pPr>
            <a:endParaRPr lang="el-GR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Σκορπίζετε το υπόλοιπο τυρί και ψήνετε σε προθερμασμένο φούρνο για 45'-45' μέχρι να σφίξει και να ροδίσει η επιφάνεια. </a:t>
            </a:r>
          </a:p>
          <a:p>
            <a:pPr marL="342900" indent="-342900">
              <a:buFont typeface="+mj-lt"/>
              <a:buAutoNum type="arabicPeriod"/>
            </a:pPr>
            <a:endParaRPr lang="el-GR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Αφήνετε να κρυώσει πριν σερβίρετε.</a:t>
            </a:r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7158" y="1428736"/>
            <a:ext cx="83562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Ιδιότητες</a:t>
            </a:r>
            <a:r>
              <a:rPr lang="el-GR" sz="56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ενός</a:t>
            </a:r>
            <a:r>
              <a:rPr lang="el-GR" sz="56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Αλγορίθμου</a:t>
            </a:r>
            <a:r>
              <a:rPr lang="el-GR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42910" y="428604"/>
            <a:ext cx="7940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l-GR" sz="2800" dirty="0"/>
              <a:t>Τα βήματα που αποτελούν έναν αλγόριθμο ονομάζονται </a:t>
            </a:r>
            <a:r>
              <a:rPr lang="el-GR" sz="2800" b="1" i="1" dirty="0">
                <a:solidFill>
                  <a:srgbClr val="FFFF00"/>
                </a:solidFill>
              </a:rPr>
              <a:t>οδηγίες</a:t>
            </a:r>
            <a:r>
              <a:rPr lang="el-GR" sz="2800" b="1" dirty="0"/>
              <a:t> </a:t>
            </a:r>
            <a:r>
              <a:rPr lang="el-GR" sz="2800" dirty="0"/>
              <a:t>ή</a:t>
            </a:r>
            <a:r>
              <a:rPr lang="el-GR" sz="2800" b="1" dirty="0"/>
              <a:t> </a:t>
            </a:r>
            <a:r>
              <a:rPr lang="el-GR" sz="2800" b="1" i="1" dirty="0">
                <a:solidFill>
                  <a:srgbClr val="FFFF00"/>
                </a:solidFill>
              </a:rPr>
              <a:t>εντολές.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85786" y="2714620"/>
            <a:ext cx="77422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1938" indent="-261938">
              <a:buFontTx/>
              <a:buChar char="•"/>
            </a:pPr>
            <a:r>
              <a:rPr lang="el-GR" sz="2800" dirty="0"/>
              <a:t>Οι αλγόριθμοι που κατασκευάζουμε πρέπει να πληρούν κάποιες </a:t>
            </a:r>
            <a:r>
              <a:rPr lang="el-GR" sz="2800" dirty="0" smtClean="0"/>
              <a:t>προϋποθέσεις, </a:t>
            </a:r>
            <a:r>
              <a:rPr lang="el-GR" sz="2800" dirty="0"/>
              <a:t>όπως</a:t>
            </a:r>
            <a:r>
              <a:rPr lang="el-GR" sz="2800" dirty="0" smtClean="0"/>
              <a:t>:</a:t>
            </a:r>
          </a:p>
          <a:p>
            <a:pPr marL="261938" indent="-261938"/>
            <a:endParaRPr lang="el-GR" sz="2800" dirty="0"/>
          </a:p>
          <a:p>
            <a:pPr marL="625475" lvl="1" indent="-184150">
              <a:buFont typeface="Wingdings" pitchFamily="2" charset="2"/>
              <a:buChar char="ü"/>
            </a:pPr>
            <a:r>
              <a:rPr lang="el-GR" sz="2800" b="1" dirty="0">
                <a:solidFill>
                  <a:srgbClr val="FFFF00"/>
                </a:solidFill>
              </a:rPr>
              <a:t>Ότι κάποτε θα </a:t>
            </a:r>
            <a:r>
              <a:rPr lang="el-GR" sz="2800" b="1" dirty="0" smtClean="0">
                <a:solidFill>
                  <a:srgbClr val="FFFF00"/>
                </a:solidFill>
              </a:rPr>
              <a:t>τελειώσουν</a:t>
            </a:r>
            <a:endParaRPr lang="el-GR" sz="2800" dirty="0" smtClean="0">
              <a:solidFill>
                <a:srgbClr val="FFFF00"/>
              </a:solidFill>
            </a:endParaRPr>
          </a:p>
          <a:p>
            <a:pPr marL="625475" lvl="1" indent="-184150">
              <a:buFont typeface="Wingdings" pitchFamily="2" charset="2"/>
              <a:buChar char="ü"/>
            </a:pPr>
            <a:endParaRPr lang="el-GR" sz="2800" dirty="0">
              <a:solidFill>
                <a:srgbClr val="FFFF00"/>
              </a:solidFill>
            </a:endParaRPr>
          </a:p>
          <a:p>
            <a:pPr marL="625475" lvl="1" indent="-184150">
              <a:buFont typeface="Wingdings" pitchFamily="2" charset="2"/>
              <a:buChar char="ü"/>
            </a:pPr>
            <a:r>
              <a:rPr lang="el-GR" sz="2800" b="1" dirty="0">
                <a:solidFill>
                  <a:srgbClr val="FFFF00"/>
                </a:solidFill>
              </a:rPr>
              <a:t>Να </a:t>
            </a:r>
            <a:r>
              <a:rPr lang="el-GR" sz="2800" b="1" dirty="0" smtClean="0">
                <a:solidFill>
                  <a:srgbClr val="FFFF00"/>
                </a:solidFill>
              </a:rPr>
              <a:t>έχουν ακρίβεια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</a:rPr>
              <a:t>και σαφήνεια</a:t>
            </a:r>
          </a:p>
          <a:p>
            <a:pPr marL="625475" lvl="1" indent="-184150">
              <a:buFont typeface="Wingdings" pitchFamily="2" charset="2"/>
              <a:buChar char="ü"/>
            </a:pPr>
            <a:endParaRPr lang="el-GR" sz="2800" dirty="0">
              <a:solidFill>
                <a:srgbClr val="FFFF00"/>
              </a:solidFill>
            </a:endParaRPr>
          </a:p>
          <a:p>
            <a:pPr marL="625475" lvl="1" indent="-184150">
              <a:buFont typeface="Wingdings" pitchFamily="2" charset="2"/>
              <a:buChar char="ü"/>
            </a:pPr>
            <a:r>
              <a:rPr lang="el-GR" sz="2800" b="1" dirty="0" smtClean="0">
                <a:solidFill>
                  <a:srgbClr val="FFFF00"/>
                </a:solidFill>
              </a:rPr>
              <a:t>Οι </a:t>
            </a:r>
            <a:r>
              <a:rPr lang="el-GR" sz="2800" b="1" dirty="0">
                <a:solidFill>
                  <a:srgbClr val="FFFF00"/>
                </a:solidFill>
              </a:rPr>
              <a:t>εντολές </a:t>
            </a:r>
            <a:r>
              <a:rPr lang="el-GR" sz="2800" b="1" dirty="0" smtClean="0">
                <a:solidFill>
                  <a:srgbClr val="FFFF00"/>
                </a:solidFill>
              </a:rPr>
              <a:t>τους να </a:t>
            </a:r>
            <a:r>
              <a:rPr lang="el-GR" sz="2800" b="1" dirty="0">
                <a:solidFill>
                  <a:srgbClr val="FFFF00"/>
                </a:solidFill>
              </a:rPr>
              <a:t>είναι εκφρασμένες με απλά λόγια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814488" y="4124326"/>
            <a:ext cx="25574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80920" cy="1362456"/>
          </a:xfrm>
        </p:spPr>
        <p:txBody>
          <a:bodyPr/>
          <a:lstStyle/>
          <a:p>
            <a:r>
              <a:rPr lang="el-GR" sz="4400" dirty="0" smtClean="0"/>
              <a:t>Υλοποίηση Αλγορίθμου με υπολογιστή - Προγραμματισμός 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79512" y="1857364"/>
            <a:ext cx="8964488" cy="350046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l-GR" sz="2400" dirty="0" smtClean="0"/>
              <a:t>Ένα </a:t>
            </a:r>
            <a:r>
              <a:rPr lang="el-GR" sz="2400" b="1" dirty="0" smtClean="0">
                <a:solidFill>
                  <a:srgbClr val="FFFF00"/>
                </a:solidFill>
              </a:rPr>
              <a:t>πρόγραμμα</a:t>
            </a:r>
            <a:r>
              <a:rPr lang="el-GR" sz="2400" dirty="0" smtClean="0"/>
              <a:t> είναι η αναπαράσταση ενός αλγορίθμου γραμμένη σε </a:t>
            </a:r>
            <a:r>
              <a:rPr lang="el-GR" sz="2400" dirty="0" smtClean="0"/>
              <a:t>γλώσσα κατανοητή από έναν </a:t>
            </a:r>
            <a:r>
              <a:rPr lang="el-GR" sz="2400" dirty="0" smtClean="0"/>
              <a:t>υπολογιστή. 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Ένα </a:t>
            </a:r>
            <a:r>
              <a:rPr lang="el-GR" sz="2400" dirty="0" smtClean="0"/>
              <a:t>πρόγραμμα</a:t>
            </a:r>
            <a:r>
              <a:rPr lang="en-US" sz="2400" dirty="0" smtClean="0"/>
              <a:t> </a:t>
            </a:r>
            <a:r>
              <a:rPr lang="el-GR" sz="2400" dirty="0" smtClean="0"/>
              <a:t>αποτελείται από μία σειρά </a:t>
            </a:r>
            <a:r>
              <a:rPr lang="el-GR" sz="2400" b="1" dirty="0" smtClean="0">
                <a:solidFill>
                  <a:srgbClr val="FFFF00"/>
                </a:solidFill>
              </a:rPr>
              <a:t>εντολών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/>
              <a:t>που δίνονται στον υπολογιστή με σκοπό να εκτελέσει κάποια συγκεκριμένη λειτουργία ή να υπολογίσει κάποιο επιθυμητό αποτέλεσμα</a:t>
            </a:r>
            <a:r>
              <a:rPr lang="el-G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Η </a:t>
            </a:r>
            <a:r>
              <a:rPr lang="el-GR" sz="2400" dirty="0" smtClean="0"/>
              <a:t>εργασία σύνταξης των προγραμμάτων ονομάζεται </a:t>
            </a:r>
            <a:r>
              <a:rPr lang="el-GR" sz="2400" b="1" dirty="0" smtClean="0">
                <a:solidFill>
                  <a:srgbClr val="FFFF00"/>
                </a:solidFill>
              </a:rPr>
              <a:t>προγραμματισμός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  <a:endParaRPr lang="el-GR" sz="2400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</a:t>
            </a:r>
            <a:r>
              <a:rPr lang="el-GR" sz="2400" dirty="0" smtClean="0"/>
              <a:t>α άτομα που γράφουν </a:t>
            </a:r>
            <a:r>
              <a:rPr lang="el-GR" sz="2400" dirty="0" smtClean="0"/>
              <a:t>ένα </a:t>
            </a:r>
            <a:r>
              <a:rPr lang="el-GR" sz="2400" dirty="0" smtClean="0"/>
              <a:t>πρόγραμμα </a:t>
            </a:r>
            <a:r>
              <a:rPr lang="el-GR" sz="2400" dirty="0" smtClean="0"/>
              <a:t>ονομάζονται </a:t>
            </a:r>
            <a:r>
              <a:rPr lang="el-GR" sz="2400" b="1" dirty="0" smtClean="0">
                <a:solidFill>
                  <a:srgbClr val="FFFF00"/>
                </a:solidFill>
              </a:rPr>
              <a:t>προγραμματιστές</a:t>
            </a:r>
            <a:r>
              <a:rPr lang="el-GR" sz="2400" dirty="0" smtClean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4" name="Picture 11" descr="PaidakiMeComput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286388"/>
            <a:ext cx="1552044" cy="14214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am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38288"/>
            <a:ext cx="23447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81288" y="1673225"/>
            <a:ext cx="6211887" cy="243205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void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DisplayBlock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(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SBlock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Block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) </a:t>
            </a:r>
          </a:p>
          <a:p>
            <a:r>
              <a:rPr lang="el-GR" sz="1400" dirty="0">
                <a:solidFill>
                  <a:schemeClr val="bg2"/>
                </a:solidFill>
                <a:latin typeface="Arial" charset="0"/>
              </a:rPr>
              <a:t>{</a:t>
            </a:r>
          </a:p>
          <a:p>
            <a:r>
              <a:rPr lang="el-GR" sz="1400" dirty="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if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 (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Block.nY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 &lt; 1) 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return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;</a:t>
            </a:r>
          </a:p>
          <a:p>
            <a:r>
              <a:rPr lang="el-GR" sz="1400" dirty="0">
                <a:solidFill>
                  <a:schemeClr val="bg2"/>
                </a:solidFill>
                <a:latin typeface="Arial" charset="0"/>
              </a:rPr>
              <a:t>   RECT 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rcBlock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 = 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g_rcBlock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;</a:t>
            </a:r>
          </a:p>
          <a:p>
            <a:r>
              <a:rPr lang="el-GR" sz="1400" dirty="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rcBlock.left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 = 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Block.nColor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 * BLOCK_DIAMETER;</a:t>
            </a:r>
          </a:p>
          <a:p>
            <a:r>
              <a:rPr lang="el-GR" sz="1400" dirty="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rcBlock.right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 = 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Block.nColor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 * BLOCK_DIAMETER</a:t>
            </a:r>
            <a:r>
              <a:rPr lang="en-US" sz="1400" dirty="0">
                <a:solidFill>
                  <a:schemeClr val="bg2"/>
                </a:solidFill>
                <a:latin typeface="Arial" charset="0"/>
              </a:rPr>
              <a:t> + 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BLOCK_DIAMETER;</a:t>
            </a:r>
          </a:p>
          <a:p>
            <a:r>
              <a:rPr lang="el-GR" sz="1400" dirty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r>
              <a:rPr lang="el-GR" sz="1400" dirty="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g_pDisplay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-&gt;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Blt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( (DWORD)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Block.nX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 * BLOCK_DIAMETER - 2 , </a:t>
            </a:r>
          </a:p>
          <a:p>
            <a:r>
              <a:rPr lang="el-GR" sz="1400" dirty="0">
                <a:solidFill>
                  <a:schemeClr val="bg2"/>
                </a:solidFill>
                <a:latin typeface="Arial" charset="0"/>
              </a:rPr>
              <a:t>		(DWORD)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Block.nY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 * BLOCK_DIAMETER , </a:t>
            </a:r>
          </a:p>
          <a:p>
            <a:r>
              <a:rPr lang="el-GR" sz="1400" dirty="0">
                <a:solidFill>
                  <a:schemeClr val="bg2"/>
                </a:solidFill>
                <a:latin typeface="Arial" charset="0"/>
              </a:rPr>
              <a:t>		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g_pSecondarySurface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, &amp;</a:t>
            </a:r>
            <a:r>
              <a:rPr lang="el-GR" sz="1400" dirty="0" err="1">
                <a:solidFill>
                  <a:schemeClr val="bg2"/>
                </a:solidFill>
                <a:latin typeface="Arial" charset="0"/>
              </a:rPr>
              <a:t>rcBlock</a:t>
            </a:r>
            <a:r>
              <a:rPr lang="el-GR" sz="1400" dirty="0">
                <a:solidFill>
                  <a:schemeClr val="bg2"/>
                </a:solidFill>
                <a:latin typeface="Arial" charset="0"/>
              </a:rPr>
              <a:t> );</a:t>
            </a:r>
          </a:p>
          <a:p>
            <a:r>
              <a:rPr lang="el-GR" sz="1400" dirty="0">
                <a:solidFill>
                  <a:schemeClr val="bg2"/>
                </a:solidFill>
                <a:latin typeface="Arial" charset="0"/>
              </a:rPr>
              <a:t>}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71736" y="2500306"/>
            <a:ext cx="4143404" cy="30469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00FF"/>
                </a:solidFill>
                <a:latin typeface="Tahoma" pitchFamily="34" charset="0"/>
              </a:rPr>
              <a:t>00000000</a:t>
            </a:r>
          </a:p>
          <a:p>
            <a:pPr algn="ctr"/>
            <a:r>
              <a:rPr lang="el-GR" sz="3200" b="1" dirty="0">
                <a:solidFill>
                  <a:srgbClr val="0000FF"/>
                </a:solidFill>
                <a:latin typeface="Tahoma" pitchFamily="34" charset="0"/>
              </a:rPr>
              <a:t>00000001</a:t>
            </a:r>
          </a:p>
          <a:p>
            <a:pPr algn="ctr"/>
            <a:r>
              <a:rPr lang="el-GR" sz="3200" b="1" dirty="0">
                <a:solidFill>
                  <a:srgbClr val="0000FF"/>
                </a:solidFill>
                <a:latin typeface="Tahoma" pitchFamily="34" charset="0"/>
              </a:rPr>
              <a:t>00000010</a:t>
            </a:r>
          </a:p>
          <a:p>
            <a:pPr algn="ctr"/>
            <a:r>
              <a:rPr lang="el-GR" sz="3200" b="1" dirty="0">
                <a:solidFill>
                  <a:srgbClr val="0000FF"/>
                </a:solidFill>
                <a:latin typeface="Tahoma" pitchFamily="34" charset="0"/>
              </a:rPr>
              <a:t>00000110</a:t>
            </a:r>
          </a:p>
          <a:p>
            <a:pPr algn="ctr"/>
            <a:r>
              <a:rPr lang="el-GR" sz="3200" b="1" dirty="0">
                <a:solidFill>
                  <a:srgbClr val="0000FF"/>
                </a:solidFill>
                <a:latin typeface="Tahoma" pitchFamily="34" charset="0"/>
              </a:rPr>
              <a:t>00000000</a:t>
            </a:r>
          </a:p>
          <a:p>
            <a:pPr algn="ctr"/>
            <a:r>
              <a:rPr lang="el-GR" sz="3200" b="1" dirty="0">
                <a:solidFill>
                  <a:srgbClr val="0000FF"/>
                </a:solidFill>
                <a:latin typeface="Tahoma" pitchFamily="34" charset="0"/>
              </a:rPr>
              <a:t>00100000</a:t>
            </a:r>
            <a:endParaRPr lang="el-GR" sz="3200" dirty="0">
              <a:latin typeface="Tahoma" pitchFamily="34" charset="0"/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80920" cy="1362456"/>
          </a:xfrm>
        </p:spPr>
        <p:txBody>
          <a:bodyPr/>
          <a:lstStyle/>
          <a:p>
            <a:r>
              <a:rPr lang="el-GR" sz="4400" dirty="0" smtClean="0"/>
              <a:t>Τμήμα προγράμματος σε Γλώσσα Μηχανής</a:t>
            </a:r>
            <a:endParaRPr lang="el-GR" sz="4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1362456"/>
          </a:xfrm>
        </p:spPr>
        <p:txBody>
          <a:bodyPr/>
          <a:lstStyle/>
          <a:p>
            <a:r>
              <a:rPr lang="el-GR" sz="4800" dirty="0" smtClean="0"/>
              <a:t>Γλώσσες Προγραμματισμού</a:t>
            </a:r>
            <a:endParaRPr lang="el-GR" sz="48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286116" y="1571612"/>
            <a:ext cx="24399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174625" indent="-174625" algn="just">
              <a:lnSpc>
                <a:spcPct val="160000"/>
              </a:lnSpc>
              <a:buFontTx/>
              <a:buChar char="•"/>
            </a:pPr>
            <a:r>
              <a:rPr lang="en-US" sz="2000" b="1" dirty="0" smtClean="0">
                <a:latin typeface="Tahoma" pitchFamily="34" charset="0"/>
              </a:rPr>
              <a:t>Visual BASIC</a:t>
            </a:r>
            <a:endParaRPr lang="el-GR" sz="2000" b="1" dirty="0" smtClean="0">
              <a:latin typeface="Tahoma" pitchFamily="34" charset="0"/>
            </a:endParaRPr>
          </a:p>
          <a:p>
            <a:pPr marL="174625" indent="-174625" algn="just">
              <a:lnSpc>
                <a:spcPct val="160000"/>
              </a:lnSpc>
              <a:buFontTx/>
              <a:buChar char="•"/>
            </a:pPr>
            <a:r>
              <a:rPr lang="en-US" sz="2000" b="1" dirty="0" smtClean="0">
                <a:latin typeface="Tahoma" pitchFamily="34" charset="0"/>
              </a:rPr>
              <a:t>Python</a:t>
            </a:r>
            <a:endParaRPr lang="en-US" sz="2000" b="1" dirty="0">
              <a:latin typeface="Tahoma" pitchFamily="34" charset="0"/>
            </a:endParaRPr>
          </a:p>
          <a:p>
            <a:pPr marL="174625" indent="-174625" algn="just">
              <a:lnSpc>
                <a:spcPct val="160000"/>
              </a:lnSpc>
              <a:buFontTx/>
              <a:buChar char="•"/>
            </a:pPr>
            <a:r>
              <a:rPr lang="en-US" sz="2000" b="1" dirty="0">
                <a:latin typeface="Tahoma" pitchFamily="34" charset="0"/>
              </a:rPr>
              <a:t>PASCAL</a:t>
            </a:r>
          </a:p>
          <a:p>
            <a:pPr marL="174625" indent="-174625" algn="just">
              <a:lnSpc>
                <a:spcPct val="160000"/>
              </a:lnSpc>
              <a:buFontTx/>
              <a:buChar char="•"/>
            </a:pPr>
            <a:r>
              <a:rPr lang="en-US" sz="2000" b="1" dirty="0">
                <a:latin typeface="Tahoma" pitchFamily="34" charset="0"/>
              </a:rPr>
              <a:t>FORTRAN</a:t>
            </a:r>
          </a:p>
          <a:p>
            <a:pPr marL="174625" indent="-174625" algn="just">
              <a:lnSpc>
                <a:spcPct val="160000"/>
              </a:lnSpc>
              <a:buFontTx/>
              <a:buChar char="•"/>
            </a:pPr>
            <a:r>
              <a:rPr lang="en-US" sz="2000" b="1" dirty="0">
                <a:latin typeface="Tahoma" pitchFamily="34" charset="0"/>
              </a:rPr>
              <a:t>C</a:t>
            </a:r>
          </a:p>
          <a:p>
            <a:pPr marL="174625" indent="-174625" algn="just">
              <a:lnSpc>
                <a:spcPct val="160000"/>
              </a:lnSpc>
              <a:buFontTx/>
              <a:buChar char="•"/>
            </a:pPr>
            <a:r>
              <a:rPr lang="en-US" sz="2000" b="1" dirty="0">
                <a:latin typeface="Tahoma" pitchFamily="34" charset="0"/>
              </a:rPr>
              <a:t>C++</a:t>
            </a:r>
          </a:p>
          <a:p>
            <a:pPr marL="174625" indent="-174625" algn="just">
              <a:lnSpc>
                <a:spcPct val="160000"/>
              </a:lnSpc>
              <a:buFontTx/>
              <a:buChar char="•"/>
            </a:pPr>
            <a:r>
              <a:rPr lang="en-US" sz="2000" b="1" dirty="0">
                <a:latin typeface="Tahoma" pitchFamily="34" charset="0"/>
              </a:rPr>
              <a:t>Logo</a:t>
            </a:r>
          </a:p>
          <a:p>
            <a:pPr marL="174625" indent="-174625" algn="just">
              <a:lnSpc>
                <a:spcPct val="160000"/>
              </a:lnSpc>
              <a:buFontTx/>
              <a:buChar char="•"/>
            </a:pPr>
            <a:r>
              <a:rPr lang="en-US" sz="2000" b="1" dirty="0">
                <a:latin typeface="Tahoma" pitchFamily="34" charset="0"/>
              </a:rPr>
              <a:t>Java</a:t>
            </a:r>
          </a:p>
          <a:p>
            <a:pPr marL="174625" indent="-174625" algn="just">
              <a:lnSpc>
                <a:spcPct val="160000"/>
              </a:lnSpc>
              <a:buFontTx/>
              <a:buChar char="•"/>
            </a:pPr>
            <a:r>
              <a:rPr lang="en-US" sz="2000" b="1" dirty="0">
                <a:latin typeface="Tahoma" pitchFamily="34" charset="0"/>
              </a:rPr>
              <a:t>ADA</a:t>
            </a:r>
          </a:p>
          <a:p>
            <a:pPr marL="174625" indent="-174625" algn="just">
              <a:lnSpc>
                <a:spcPct val="160000"/>
              </a:lnSpc>
              <a:buFontTx/>
              <a:buChar char="•"/>
            </a:pPr>
            <a:r>
              <a:rPr lang="en-US" sz="2000" b="1" dirty="0">
                <a:latin typeface="Tahoma" pitchFamily="34" charset="0"/>
              </a:rPr>
              <a:t>PROLOG</a:t>
            </a:r>
            <a:endParaRPr lang="el-GR" sz="2000" b="1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772400" cy="1362456"/>
          </a:xfrm>
        </p:spPr>
        <p:txBody>
          <a:bodyPr/>
          <a:lstStyle/>
          <a:p>
            <a:r>
              <a:rPr lang="el-GR" sz="4800" dirty="0" smtClean="0"/>
              <a:t>Χαρακτηριστικά Γλωσσών Προγραμματισμού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sz="4800" dirty="0"/>
          </a:p>
        </p:txBody>
      </p:sp>
      <p:sp>
        <p:nvSpPr>
          <p:cNvPr id="4" name="2 - Θέση κειμένου"/>
          <p:cNvSpPr>
            <a:spLocks noGrp="1"/>
          </p:cNvSpPr>
          <p:nvPr>
            <p:ph type="body" idx="1"/>
          </p:nvPr>
        </p:nvSpPr>
        <p:spPr>
          <a:xfrm>
            <a:off x="179512" y="2214554"/>
            <a:ext cx="8964488" cy="3024336"/>
          </a:xfrm>
        </p:spPr>
        <p:txBody>
          <a:bodyPr>
            <a:noAutofit/>
          </a:bodyPr>
          <a:lstStyle/>
          <a:p>
            <a:pPr marL="0" lvl="1" indent="0">
              <a:buFont typeface="Arial" pitchFamily="34" charset="0"/>
              <a:buChar char="•"/>
            </a:pPr>
            <a:r>
              <a:rPr lang="el-GR" sz="2400" b="1" dirty="0" smtClean="0"/>
              <a:t>το αλφάβητο </a:t>
            </a:r>
            <a:r>
              <a:rPr lang="el-GR" sz="2400" b="1" i="1" dirty="0" smtClean="0">
                <a:solidFill>
                  <a:srgbClr val="FFFFCC"/>
                </a:solidFill>
              </a:rPr>
              <a:t>(είναι το σύνολο των χαρακτήρων που χρησιμοποιούνται από τη γλώσσα</a:t>
            </a:r>
            <a:r>
              <a:rPr lang="el-GR" sz="2400" i="1" dirty="0" smtClean="0">
                <a:solidFill>
                  <a:srgbClr val="FFFFCC"/>
                </a:solidFill>
              </a:rPr>
              <a:t>)</a:t>
            </a:r>
          </a:p>
          <a:p>
            <a:pPr marL="0" lvl="1" indent="0"/>
            <a:endParaRPr lang="el-GR" sz="2400" i="1" dirty="0" smtClean="0">
              <a:solidFill>
                <a:srgbClr val="FFFFCC"/>
              </a:solidFill>
            </a:endParaRPr>
          </a:p>
          <a:p>
            <a:pPr marL="0" lvl="1" indent="0">
              <a:buFont typeface="Arial" pitchFamily="34" charset="0"/>
              <a:buChar char="•"/>
            </a:pPr>
            <a:r>
              <a:rPr lang="el-GR" sz="2400" b="1" dirty="0" smtClean="0"/>
              <a:t>το λεξιλόγιο </a:t>
            </a:r>
            <a:r>
              <a:rPr lang="el-GR" sz="2400" b="1" i="1" dirty="0" smtClean="0">
                <a:solidFill>
                  <a:srgbClr val="FFFFCC"/>
                </a:solidFill>
              </a:rPr>
              <a:t>(το σύνολο των λέξεων που αναγνωρίζει η γλώσσα και έχουν συγκεκριμένη και </a:t>
            </a:r>
            <a:r>
              <a:rPr lang="el-GR" sz="2400" b="1" i="1" dirty="0" smtClean="0">
                <a:solidFill>
                  <a:srgbClr val="FFFFCC"/>
                </a:solidFill>
              </a:rPr>
              <a:t>μοναδική </a:t>
            </a:r>
            <a:r>
              <a:rPr lang="el-GR" sz="2400" b="1" i="1" dirty="0" smtClean="0">
                <a:solidFill>
                  <a:srgbClr val="FFFFCC"/>
                </a:solidFill>
              </a:rPr>
              <a:t>σημασία</a:t>
            </a:r>
            <a:r>
              <a:rPr lang="el-GR" sz="2400" b="1" i="1" dirty="0" smtClean="0">
                <a:solidFill>
                  <a:srgbClr val="FFFFCC"/>
                </a:solidFill>
              </a:rPr>
              <a:t>)</a:t>
            </a:r>
          </a:p>
          <a:p>
            <a:pPr marL="0" lvl="1" indent="0"/>
            <a:endParaRPr lang="el-GR" sz="2400" b="1" i="1" dirty="0" smtClean="0">
              <a:solidFill>
                <a:srgbClr val="FFFFCC"/>
              </a:solidFill>
            </a:endParaRPr>
          </a:p>
          <a:p>
            <a:pPr marL="0" lvl="1" indent="0">
              <a:buFont typeface="Arial" pitchFamily="34" charset="0"/>
              <a:buChar char="•"/>
            </a:pPr>
            <a:r>
              <a:rPr lang="el-GR" sz="2400" b="1" dirty="0" smtClean="0"/>
              <a:t>το συντακτικό </a:t>
            </a:r>
            <a:r>
              <a:rPr lang="el-GR" sz="2400" b="1" i="1" dirty="0" smtClean="0">
                <a:solidFill>
                  <a:srgbClr val="FFFFCC"/>
                </a:solidFill>
              </a:rPr>
              <a:t>(το σύνολο των κανόνων που πρέπει να </a:t>
            </a:r>
            <a:r>
              <a:rPr lang="el-GR" sz="2400" b="1" i="1" dirty="0" smtClean="0">
                <a:solidFill>
                  <a:srgbClr val="FFFFCC"/>
                </a:solidFill>
              </a:rPr>
              <a:t>ακολουθούμε</a:t>
            </a:r>
            <a:r>
              <a:rPr lang="el-GR" sz="2400" b="1" i="1" dirty="0" smtClean="0">
                <a:solidFill>
                  <a:srgbClr val="FFFFCC"/>
                </a:solidFill>
              </a:rPr>
              <a:t>, για να </a:t>
            </a:r>
            <a:r>
              <a:rPr lang="el-GR" sz="2400" b="1" i="1" dirty="0" smtClean="0">
                <a:solidFill>
                  <a:srgbClr val="FFFFCC"/>
                </a:solidFill>
              </a:rPr>
              <a:t>συντάσσουμε εντολές)</a:t>
            </a:r>
            <a:endParaRPr lang="el-GR" sz="2400" b="1" i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87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187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772400" cy="714380"/>
          </a:xfrm>
        </p:spPr>
        <p:txBody>
          <a:bodyPr/>
          <a:lstStyle/>
          <a:p>
            <a:r>
              <a:rPr lang="el-GR" sz="3600" dirty="0" smtClean="0"/>
              <a:t>Το ολοκληρωμένο προγραμματιστικό περιβάλλον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sz="4800" dirty="0"/>
          </a:p>
        </p:txBody>
      </p:sp>
      <p:pic>
        <p:nvPicPr>
          <p:cNvPr id="6" name="Picture 7" descr="χελωνόκοσμο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786" y="1142984"/>
            <a:ext cx="7384030" cy="5538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772400" cy="714380"/>
          </a:xfrm>
        </p:spPr>
        <p:txBody>
          <a:bodyPr/>
          <a:lstStyle/>
          <a:p>
            <a:r>
              <a:rPr lang="el-GR" sz="3600" dirty="0" smtClean="0"/>
              <a:t>Το ολοκληρωμένο προγραμματιστικό περιβάλλον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sz="4800" dirty="0"/>
          </a:p>
        </p:txBody>
      </p:sp>
      <p:pic>
        <p:nvPicPr>
          <p:cNvPr id="4" name="3 - Εικόνα" descr="SCRATCH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142984"/>
            <a:ext cx="7130258" cy="55370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772400" cy="714380"/>
          </a:xfrm>
        </p:spPr>
        <p:txBody>
          <a:bodyPr/>
          <a:lstStyle/>
          <a:p>
            <a:r>
              <a:rPr lang="el-GR" sz="3600" dirty="0" smtClean="0"/>
              <a:t>Το ολοκληρωμένο προγραμματιστικό περιβάλλον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sz="4800" dirty="0"/>
          </a:p>
        </p:txBody>
      </p:sp>
      <p:pic>
        <p:nvPicPr>
          <p:cNvPr id="5" name="4 - Εικόνα" descr="glos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357298"/>
            <a:ext cx="5744152" cy="51435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744112"/>
          </a:xfrm>
        </p:spPr>
        <p:txBody>
          <a:bodyPr/>
          <a:lstStyle/>
          <a:p>
            <a:r>
              <a:rPr lang="el-GR" sz="4800" dirty="0" smtClean="0"/>
              <a:t>Η έννοια του προβλήματος</a:t>
            </a:r>
            <a:endParaRPr lang="el-GR" sz="48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571472" y="1673424"/>
            <a:ext cx="7929618" cy="232708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Ως πρόβλημα θεωρούμε κάθε ζήτημα που θέλουμε ή πρέπει να επιλύσουμε, κάθε κατάσταση που μας απασχολεί και πρέπει να αντιμετωπιστεί.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772400" cy="714380"/>
          </a:xfrm>
        </p:spPr>
        <p:txBody>
          <a:bodyPr/>
          <a:lstStyle/>
          <a:p>
            <a:r>
              <a:rPr lang="el-GR" sz="3600" dirty="0" smtClean="0"/>
              <a:t>Το ολοκληρωμένο προγραμματιστικό περιβάλλον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sz="4800" dirty="0"/>
          </a:p>
        </p:txBody>
      </p:sp>
      <p:sp>
        <p:nvSpPr>
          <p:cNvPr id="4" name="3 - TextBox"/>
          <p:cNvSpPr txBox="1"/>
          <p:nvPr/>
        </p:nvSpPr>
        <p:spPr>
          <a:xfrm>
            <a:off x="857224" y="1285860"/>
            <a:ext cx="6929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Αποτελείται </a:t>
            </a:r>
            <a:r>
              <a:rPr lang="el-GR" sz="2800" dirty="0" smtClean="0"/>
              <a:t>από διάφορα εργαλεία που </a:t>
            </a:r>
            <a:r>
              <a:rPr lang="el-GR" sz="2800" dirty="0" smtClean="0"/>
              <a:t>βοηθούν </a:t>
            </a:r>
            <a:r>
              <a:rPr lang="el-GR" sz="2800" dirty="0" smtClean="0"/>
              <a:t>τον προγραμματιστή να γράψει και να διορθώσει το πρόγραμμά του. </a:t>
            </a:r>
            <a:endParaRPr lang="el-GR" sz="2800" dirty="0"/>
          </a:p>
        </p:txBody>
      </p:sp>
      <p:sp>
        <p:nvSpPr>
          <p:cNvPr id="6" name="5 - Ορθογώνιο"/>
          <p:cNvSpPr/>
          <p:nvPr/>
        </p:nvSpPr>
        <p:spPr>
          <a:xfrm>
            <a:off x="642910" y="2643182"/>
            <a:ext cx="78581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Τα </a:t>
            </a:r>
            <a:r>
              <a:rPr lang="el-GR" sz="2800" b="1" i="1" dirty="0" smtClean="0"/>
              <a:t>κύρια εργαλεία</a:t>
            </a:r>
            <a:r>
              <a:rPr lang="el-GR" sz="2800" dirty="0" smtClean="0"/>
              <a:t> είναι:</a:t>
            </a:r>
          </a:p>
          <a:p>
            <a:pPr marL="363538" lvl="1" indent="-184150">
              <a:buFontTx/>
              <a:buChar char="•"/>
            </a:pPr>
            <a:r>
              <a:rPr lang="el-GR" sz="2800" dirty="0" smtClean="0"/>
              <a:t>ένας </a:t>
            </a:r>
            <a:r>
              <a:rPr lang="el-GR" sz="2800" b="1" i="1" u="sng" dirty="0" smtClean="0">
                <a:solidFill>
                  <a:srgbClr val="FFFF00"/>
                </a:solidFill>
              </a:rPr>
              <a:t>εξειδικευμένος κειμενογράφος</a:t>
            </a:r>
            <a:r>
              <a:rPr lang="el-GR" sz="2800" dirty="0" smtClean="0"/>
              <a:t>, που χρησιμεύει για τη σύνταξη και τη διόρθωση του </a:t>
            </a:r>
            <a:r>
              <a:rPr lang="el-GR" sz="2800" dirty="0" smtClean="0"/>
              <a:t>προγράμματος</a:t>
            </a:r>
            <a:endParaRPr lang="el-GR" sz="2800" dirty="0" smtClean="0"/>
          </a:p>
          <a:p>
            <a:pPr marL="363538" lvl="1" indent="-184150"/>
            <a:endParaRPr lang="el-GR" sz="1600" dirty="0" smtClean="0"/>
          </a:p>
          <a:p>
            <a:pPr marL="363538" lvl="1" indent="-184150">
              <a:buFontTx/>
              <a:buChar char="•"/>
            </a:pPr>
            <a:r>
              <a:rPr lang="el-GR" sz="2800" dirty="0" smtClean="0"/>
              <a:t>ένα </a:t>
            </a:r>
            <a:r>
              <a:rPr lang="el-GR" sz="2800" b="1" i="1" u="sng" dirty="0" smtClean="0">
                <a:solidFill>
                  <a:srgbClr val="FFFF00"/>
                </a:solidFill>
              </a:rPr>
              <a:t>πρόγραμμα-μεταφραστής</a:t>
            </a:r>
            <a:r>
              <a:rPr lang="el-GR" sz="2800" dirty="0" smtClean="0"/>
              <a:t> που μετατρέπει τις οδηγίες μας στη μορφή που τις καταλαβαίνει ο επεξεργαστής, δηλαδή  σε μια σειρά από </a:t>
            </a:r>
            <a:r>
              <a:rPr lang="el-GR" sz="2800" dirty="0" smtClean="0">
                <a:latin typeface="+mj-lt"/>
              </a:rPr>
              <a:t>0</a:t>
            </a:r>
            <a:r>
              <a:rPr lang="el-GR" sz="2800" dirty="0" smtClean="0"/>
              <a:t> και </a:t>
            </a:r>
            <a:r>
              <a:rPr lang="el-GR" sz="2800" dirty="0" smtClean="0">
                <a:latin typeface="+mj-lt"/>
              </a:rPr>
              <a:t>1. </a:t>
            </a:r>
            <a:endParaRPr lang="el-GR" sz="28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642918"/>
            <a:ext cx="7772400" cy="1509712"/>
          </a:xfrm>
        </p:spPr>
        <p:txBody>
          <a:bodyPr>
            <a:normAutofit fontScale="62500" lnSpcReduction="20000"/>
          </a:bodyPr>
          <a:lstStyle/>
          <a:p>
            <a:r>
              <a:rPr lang="el-GR" sz="4000" dirty="0" smtClean="0"/>
              <a:t>Τα προγράμματα που μετατρέπουν τις οδηγίες μας σε </a:t>
            </a:r>
            <a:r>
              <a:rPr lang="el-GR" sz="4000" dirty="0" smtClean="0">
                <a:latin typeface="+mj-lt"/>
              </a:rPr>
              <a:t>0</a:t>
            </a:r>
            <a:r>
              <a:rPr lang="el-GR" sz="4000" dirty="0" smtClean="0"/>
              <a:t> και</a:t>
            </a:r>
            <a:r>
              <a:rPr lang="el-GR" sz="4000" dirty="0" smtClean="0">
                <a:latin typeface="+mj-lt"/>
              </a:rPr>
              <a:t> 1 </a:t>
            </a:r>
            <a:r>
              <a:rPr lang="el-GR" sz="4000" dirty="0" smtClean="0"/>
              <a:t>μπορούν να χωριστούν σε δύο κατηγορίες:</a:t>
            </a:r>
          </a:p>
          <a:p>
            <a:pPr marL="623888" lvl="1" indent="-166688">
              <a:buFontTx/>
              <a:buChar char="•"/>
            </a:pPr>
            <a:r>
              <a:rPr lang="el-GR" sz="4000" dirty="0" smtClean="0"/>
              <a:t>στους </a:t>
            </a:r>
            <a:r>
              <a:rPr lang="el-GR" sz="4000" dirty="0" smtClean="0">
                <a:solidFill>
                  <a:srgbClr val="FFFF00"/>
                </a:solidFill>
              </a:rPr>
              <a:t>μεταγλωττιστές</a:t>
            </a:r>
            <a:r>
              <a:rPr lang="el-GR" sz="4000" dirty="0" smtClean="0"/>
              <a:t> και </a:t>
            </a:r>
          </a:p>
          <a:p>
            <a:pPr marL="623888" lvl="1" indent="-166688">
              <a:buFontTx/>
              <a:buChar char="•"/>
            </a:pPr>
            <a:r>
              <a:rPr lang="el-GR" sz="4000" dirty="0" smtClean="0"/>
              <a:t>τους </a:t>
            </a:r>
            <a:r>
              <a:rPr lang="el-GR" sz="4000" dirty="0" smtClean="0">
                <a:solidFill>
                  <a:srgbClr val="FFFF00"/>
                </a:solidFill>
              </a:rPr>
              <a:t>διερμηνείς</a:t>
            </a:r>
            <a:endParaRPr lang="el-GR" sz="4000" dirty="0" smtClean="0"/>
          </a:p>
          <a:p>
            <a:endParaRPr lang="el-GR" dirty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428596" y="2428868"/>
            <a:ext cx="78755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74625" indent="-174625">
              <a:buSzPct val="130000"/>
              <a:buFontTx/>
              <a:buChar char="•"/>
            </a:pPr>
            <a:r>
              <a:rPr lang="el-GR" sz="2400" dirty="0"/>
              <a:t>Οι</a:t>
            </a:r>
            <a:r>
              <a:rPr lang="el-GR" sz="2400" b="1" dirty="0"/>
              <a:t> </a:t>
            </a:r>
            <a:r>
              <a:rPr lang="el-GR" sz="2400" b="1" dirty="0">
                <a:solidFill>
                  <a:srgbClr val="FFFF00"/>
                </a:solidFill>
              </a:rPr>
              <a:t>μεταγλωττιστές</a:t>
            </a:r>
            <a:r>
              <a:rPr lang="el-GR" sz="2400" b="1" dirty="0"/>
              <a:t> </a:t>
            </a:r>
            <a:r>
              <a:rPr lang="el-GR" sz="2400" i="1" dirty="0"/>
              <a:t>(</a:t>
            </a:r>
            <a:r>
              <a:rPr lang="en-GB" sz="2400" i="1" dirty="0"/>
              <a:t>compilers</a:t>
            </a:r>
            <a:r>
              <a:rPr lang="el-GR" sz="2400" i="1" dirty="0"/>
              <a:t>)</a:t>
            </a:r>
            <a:r>
              <a:rPr lang="el-GR" sz="2400" dirty="0"/>
              <a:t> </a:t>
            </a:r>
            <a:r>
              <a:rPr lang="el-GR" sz="2400" dirty="0" smtClean="0"/>
              <a:t>ελέγχουν </a:t>
            </a:r>
            <a:r>
              <a:rPr lang="el-GR" sz="2400" b="1" i="1" dirty="0"/>
              <a:t>όλο το πρόγραμμα</a:t>
            </a:r>
            <a:r>
              <a:rPr lang="el-GR" sz="2400" i="1" dirty="0"/>
              <a:t> </a:t>
            </a:r>
            <a:r>
              <a:rPr lang="el-GR" sz="2400" dirty="0"/>
              <a:t>για συντακτικά λάθη και μετά </a:t>
            </a:r>
            <a:r>
              <a:rPr lang="el-GR" sz="2400" dirty="0" smtClean="0"/>
              <a:t>το μετατρέπουν </a:t>
            </a:r>
            <a:r>
              <a:rPr lang="el-GR" sz="2400" dirty="0"/>
              <a:t>όλο σε κατάλληλη σειρά από </a:t>
            </a:r>
            <a:r>
              <a:rPr lang="el-GR" sz="2400" dirty="0" smtClean="0">
                <a:latin typeface="+mj-lt"/>
              </a:rPr>
              <a:t>0</a:t>
            </a:r>
            <a:r>
              <a:rPr lang="el-GR" sz="2400" dirty="0" smtClean="0"/>
              <a:t> </a:t>
            </a:r>
            <a:r>
              <a:rPr lang="el-GR" sz="2400" dirty="0"/>
              <a:t>και </a:t>
            </a:r>
            <a:r>
              <a:rPr lang="el-GR" sz="2400" dirty="0">
                <a:latin typeface="+mj-lt"/>
              </a:rPr>
              <a:t>1</a:t>
            </a:r>
            <a:r>
              <a:rPr lang="el-GR" sz="2400" dirty="0"/>
              <a:t>, ώστε να μπορεί να εκτελεστεί από την Κεντρική Μονάδα Επεξεργασίας του υπολογιστή.</a:t>
            </a:r>
          </a:p>
          <a:p>
            <a:pPr marL="174625" indent="-174625" algn="just">
              <a:buSzPct val="130000"/>
              <a:buFontTx/>
              <a:buChar char="•"/>
            </a:pPr>
            <a:endParaRPr lang="el-GR" sz="2400" dirty="0"/>
          </a:p>
          <a:p>
            <a:pPr marL="174625" indent="-174625">
              <a:buSzPct val="130000"/>
              <a:buFontTx/>
              <a:buChar char="•"/>
            </a:pPr>
            <a:r>
              <a:rPr lang="el-GR" sz="2400" dirty="0"/>
              <a:t>Οι</a:t>
            </a:r>
            <a:r>
              <a:rPr lang="el-GR" sz="2400" b="1" dirty="0"/>
              <a:t> </a:t>
            </a:r>
            <a:r>
              <a:rPr lang="el-GR" sz="2400" b="1" dirty="0">
                <a:solidFill>
                  <a:srgbClr val="FFFF00"/>
                </a:solidFill>
              </a:rPr>
              <a:t>διερμηνείς</a:t>
            </a:r>
            <a:r>
              <a:rPr lang="el-GR" sz="2400" dirty="0"/>
              <a:t> </a:t>
            </a:r>
            <a:r>
              <a:rPr lang="el-GR" sz="2400" i="1" dirty="0"/>
              <a:t>(</a:t>
            </a:r>
            <a:r>
              <a:rPr lang="en-GB" sz="2400" i="1" dirty="0"/>
              <a:t>interpreters</a:t>
            </a:r>
            <a:r>
              <a:rPr lang="el-GR" sz="2400" i="1" dirty="0"/>
              <a:t>)</a:t>
            </a:r>
            <a:r>
              <a:rPr lang="el-GR" sz="2400" b="1" dirty="0"/>
              <a:t> </a:t>
            </a:r>
            <a:r>
              <a:rPr lang="el-GR" sz="2400" dirty="0"/>
              <a:t>ελέγχουν </a:t>
            </a:r>
            <a:r>
              <a:rPr lang="el-GR" sz="2400" b="1" i="1" dirty="0"/>
              <a:t>μία οδηγία κάθε φορά, </a:t>
            </a:r>
            <a:r>
              <a:rPr lang="el-GR" sz="2400" dirty="0"/>
              <a:t>την εκτελούν και μετά ελέγχουν την επόμενη οδηγία.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714488"/>
            <a:ext cx="7772400" cy="1362456"/>
          </a:xfrm>
        </p:spPr>
        <p:txBody>
          <a:bodyPr/>
          <a:lstStyle/>
          <a:p>
            <a:r>
              <a:rPr lang="el-GR" sz="3600" dirty="0" smtClean="0"/>
              <a:t>Στάδια για την εκτέλεση ενός αλγορίθμου από </a:t>
            </a:r>
            <a:r>
              <a:rPr lang="el-GR" sz="3600" dirty="0" smtClean="0"/>
              <a:t>την Κεντρική Μονάδα Επεξεργασίας (Κ.Μ.Ε. – </a:t>
            </a:r>
            <a:r>
              <a:rPr sz="3600" smtClean="0"/>
              <a:t>CPU) </a:t>
            </a:r>
            <a:r>
              <a:rPr lang="el-GR" sz="3600" dirty="0" smtClean="0"/>
              <a:t>του υπολογιστή</a:t>
            </a:r>
            <a:r>
              <a:rPr lang="el-GR" sz="6000" dirty="0" smtClean="0">
                <a:latin typeface="Comic Sans MS" pitchFamily="66" charset="0"/>
              </a:rPr>
              <a:t/>
            </a:r>
            <a:br>
              <a:rPr lang="el-GR" sz="6000" dirty="0" smtClean="0">
                <a:latin typeface="Comic Sans MS" pitchFamily="66" charset="0"/>
              </a:rPr>
            </a:br>
            <a:endParaRPr lang="el-GR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5416" y="3090859"/>
            <a:ext cx="1125537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chemeClr val="bg2"/>
                </a:solidFill>
                <a:latin typeface="Tahoma" pitchFamily="34" charset="0"/>
              </a:rPr>
              <a:t>Αλγόριθμος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65278" y="3090859"/>
            <a:ext cx="1225550" cy="3143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chemeClr val="bg2"/>
                </a:solidFill>
                <a:latin typeface="Tahoma" pitchFamily="34" charset="0"/>
              </a:rPr>
              <a:t>Πρόγραμμα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286116" y="3000372"/>
            <a:ext cx="2654300" cy="5270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chemeClr val="bg2"/>
                </a:solidFill>
                <a:latin typeface="Tahoma" pitchFamily="34" charset="0"/>
              </a:rPr>
              <a:t>Μετατροπή του προγράμματος</a:t>
            </a:r>
          </a:p>
          <a:p>
            <a:r>
              <a:rPr lang="el-GR" sz="1400">
                <a:solidFill>
                  <a:schemeClr val="bg2"/>
                </a:solidFill>
                <a:latin typeface="Tahoma" pitchFamily="34" charset="0"/>
              </a:rPr>
              <a:t>σε 0 και 1 (γλώσσα μηχανής)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256328" y="3000372"/>
            <a:ext cx="2474913" cy="5270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chemeClr val="bg2"/>
                </a:solidFill>
                <a:latin typeface="Tahoma" pitchFamily="34" charset="0"/>
              </a:rPr>
              <a:t>Εκτέλεση του προγράμματος </a:t>
            </a:r>
          </a:p>
          <a:p>
            <a:r>
              <a:rPr lang="el-GR" sz="1400" dirty="0">
                <a:solidFill>
                  <a:schemeClr val="bg2"/>
                </a:solidFill>
                <a:latin typeface="Tahoma" pitchFamily="34" charset="0"/>
              </a:rPr>
              <a:t>στον </a:t>
            </a:r>
            <a:r>
              <a:rPr lang="el-GR" sz="1400" dirty="0" smtClean="0">
                <a:solidFill>
                  <a:schemeClr val="bg2"/>
                </a:solidFill>
                <a:latin typeface="Tahoma" pitchFamily="34" charset="0"/>
              </a:rPr>
              <a:t>επεξεργαστή (Κ.Μ.Ε.)</a:t>
            </a:r>
            <a:endParaRPr lang="el-GR" sz="14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1350953" y="3270247"/>
            <a:ext cx="3143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2881303" y="3270247"/>
            <a:ext cx="40481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942003" y="3270247"/>
            <a:ext cx="3143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71472" y="928670"/>
            <a:ext cx="7772400" cy="744112"/>
          </a:xfrm>
        </p:spPr>
        <p:txBody>
          <a:bodyPr/>
          <a:lstStyle/>
          <a:p>
            <a:r>
              <a:rPr lang="el-GR" sz="4800" dirty="0" smtClean="0"/>
              <a:t>Βασικές έννοιες που σχετίζονται με το πρόβλημα</a:t>
            </a:r>
            <a:endParaRPr lang="el-GR" sz="480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596" y="2000240"/>
            <a:ext cx="7772400" cy="36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2563">
              <a:lnSpc>
                <a:spcPct val="130000"/>
              </a:lnSpc>
              <a:buFont typeface="Arial" pitchFamily="34" charset="0"/>
              <a:buChar char="•"/>
            </a:pPr>
            <a:r>
              <a:rPr lang="el-GR" sz="3200" b="1" dirty="0" smtClean="0"/>
              <a:t>Κατανόηση</a:t>
            </a:r>
            <a:r>
              <a:rPr lang="el-GR" sz="3200" dirty="0" smtClean="0"/>
              <a:t> </a:t>
            </a:r>
            <a:endParaRPr lang="el-GR" sz="3200" b="1" dirty="0" smtClean="0"/>
          </a:p>
          <a:p>
            <a:pPr indent="182563">
              <a:lnSpc>
                <a:spcPct val="130000"/>
              </a:lnSpc>
              <a:buFont typeface="Arial" pitchFamily="34" charset="0"/>
              <a:buChar char="•"/>
            </a:pPr>
            <a:r>
              <a:rPr lang="el-GR" sz="3200" b="1" dirty="0" smtClean="0"/>
              <a:t>Δεδομένα</a:t>
            </a:r>
            <a:endParaRPr lang="el-GR" sz="3200" b="1" dirty="0"/>
          </a:p>
          <a:p>
            <a:pPr indent="182563">
              <a:lnSpc>
                <a:spcPct val="130000"/>
              </a:lnSpc>
              <a:buFontTx/>
              <a:buChar char="•"/>
            </a:pPr>
            <a:r>
              <a:rPr lang="el-GR" sz="3200" b="1" dirty="0" smtClean="0"/>
              <a:t>Ζητούμενο/α</a:t>
            </a:r>
            <a:r>
              <a:rPr lang="el-GR" sz="3200" dirty="0" smtClean="0"/>
              <a:t> </a:t>
            </a:r>
            <a:endParaRPr lang="el-GR" sz="3200" dirty="0"/>
          </a:p>
          <a:p>
            <a:pPr indent="182563">
              <a:lnSpc>
                <a:spcPct val="130000"/>
              </a:lnSpc>
              <a:buFontTx/>
              <a:buChar char="•"/>
            </a:pPr>
            <a:r>
              <a:rPr lang="el-GR" sz="3200" b="1" dirty="0"/>
              <a:t>Επίλυση </a:t>
            </a:r>
            <a:endParaRPr lang="el-GR" sz="3200" dirty="0"/>
          </a:p>
          <a:p>
            <a:pPr indent="182563">
              <a:lnSpc>
                <a:spcPct val="130000"/>
              </a:lnSpc>
              <a:buFontTx/>
              <a:buChar char="•"/>
            </a:pPr>
            <a:r>
              <a:rPr lang="el-GR" sz="3200" b="1" dirty="0" smtClean="0"/>
              <a:t>«</a:t>
            </a:r>
            <a:r>
              <a:rPr lang="el-GR" sz="3200" b="1" dirty="0"/>
              <a:t>περιβάλλον»</a:t>
            </a:r>
            <a:r>
              <a:rPr lang="el-GR" sz="3200" dirty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72400" cy="1362456"/>
          </a:xfrm>
        </p:spPr>
        <p:txBody>
          <a:bodyPr/>
          <a:lstStyle/>
          <a:p>
            <a:r>
              <a:rPr lang="el-GR" sz="4000" dirty="0" smtClean="0"/>
              <a:t>Ανάλυση προβλήματος σε απλούστερα </a:t>
            </a:r>
            <a:r>
              <a:rPr lang="el-GR" sz="4000" dirty="0" err="1" smtClean="0"/>
              <a:t>υποπροβλήματα</a:t>
            </a:r>
            <a:endParaRPr lang="el-GR" sz="40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43174" y="2143116"/>
            <a:ext cx="4321175" cy="6191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Arial" charset="0"/>
              </a:rPr>
              <a:t>Πρόβλημα:</a:t>
            </a:r>
          </a:p>
          <a:p>
            <a:pPr algn="ctr"/>
            <a:r>
              <a:rPr lang="el-GR" sz="1600" b="1" dirty="0">
                <a:solidFill>
                  <a:schemeClr val="bg1"/>
                </a:solidFill>
                <a:latin typeface="Arial" charset="0"/>
              </a:rPr>
              <a:t>Οργάνωση Εκπαιδευτικής Εκδρομής</a:t>
            </a:r>
            <a:endParaRPr lang="el-GR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184512" y="4111616"/>
            <a:ext cx="1262062" cy="5556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>
                <a:solidFill>
                  <a:schemeClr val="bg1"/>
                </a:solidFill>
                <a:latin typeface="Arial" charset="0"/>
              </a:rPr>
              <a:t>Τρόπος Μεταφοράς</a:t>
            </a:r>
            <a:endParaRPr lang="el-GR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3199" y="4051291"/>
            <a:ext cx="1260475" cy="7683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Εύρεση Τόπου Επίσκεψης</a:t>
            </a:r>
            <a:endParaRPr lang="el-GR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072330" y="4071942"/>
            <a:ext cx="1890712" cy="7683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Συγκέντρωση Βεβαιώσεων Συμμετοχής</a:t>
            </a:r>
            <a:endParaRPr lang="el-GR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000760" y="5143512"/>
            <a:ext cx="1439862" cy="5556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Συγκέντρωση Χρημάτων</a:t>
            </a:r>
            <a:endParaRPr lang="el-GR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54162" y="4933941"/>
            <a:ext cx="1395412" cy="7683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Καθορισμός Ημερομηνίας Επίσκεψης</a:t>
            </a:r>
            <a:endParaRPr lang="el-GR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928662" y="3500438"/>
            <a:ext cx="3714776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624374" y="2773354"/>
            <a:ext cx="0" cy="7207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33437" y="3494079"/>
            <a:ext cx="0" cy="55721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2463787" y="3494079"/>
            <a:ext cx="0" cy="14398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8224824" y="3494079"/>
            <a:ext cx="0" cy="55721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6784962" y="3494079"/>
            <a:ext cx="0" cy="16637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3859199" y="3494079"/>
            <a:ext cx="0" cy="6032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624374" y="4087804"/>
            <a:ext cx="1395413" cy="7683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Υπολογισμός Αντιτίμου Συμμετοχής</a:t>
            </a:r>
            <a:endParaRPr lang="el-GR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5299062" y="3494079"/>
            <a:ext cx="0" cy="5937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l-GR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572000" y="3500438"/>
            <a:ext cx="36433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2204864"/>
            <a:ext cx="7772400" cy="1362456"/>
          </a:xfrm>
        </p:spPr>
        <p:txBody>
          <a:bodyPr/>
          <a:lstStyle/>
          <a:p>
            <a:r>
              <a:rPr lang="el-GR" dirty="0" smtClean="0"/>
              <a:t>Η λέξη </a:t>
            </a:r>
            <a:r>
              <a:rPr lang="en-US" dirty="0" smtClean="0"/>
              <a:t>“</a:t>
            </a:r>
            <a:r>
              <a:rPr lang="el-GR" dirty="0" smtClean="0"/>
              <a:t>Αλγόριθμος</a:t>
            </a:r>
            <a:r>
              <a:rPr lang="en-US" dirty="0" smtClean="0"/>
              <a:t>”</a:t>
            </a:r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223120" y="501317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Muḥammad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ibn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Mūsā</a:t>
            </a:r>
            <a:r>
              <a:rPr lang="en-US" sz="3200" b="1" dirty="0" smtClean="0"/>
              <a:t> al-</a:t>
            </a:r>
            <a:r>
              <a:rPr lang="en-US" sz="3200" b="1" dirty="0" err="1" smtClean="0"/>
              <a:t>Khwārizmī</a:t>
            </a:r>
            <a:endParaRPr lang="en-US" sz="3200" b="1" dirty="0"/>
          </a:p>
        </p:txBody>
      </p:sp>
      <p:pic>
        <p:nvPicPr>
          <p:cNvPr id="1026" name="Picture 2" descr="1983 CPA 5426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20688"/>
            <a:ext cx="2952328" cy="39626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72400" cy="1362456"/>
          </a:xfrm>
        </p:spPr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9552" y="2924944"/>
            <a:ext cx="7772400" cy="1509712"/>
          </a:xfrm>
        </p:spPr>
        <p:txBody>
          <a:bodyPr>
            <a:noAutofit/>
          </a:bodyPr>
          <a:lstStyle/>
          <a:p>
            <a:r>
              <a:rPr lang="el-GR" sz="3200" dirty="0" smtClean="0"/>
              <a:t>Αλγόριθμο</a:t>
            </a:r>
            <a:r>
              <a:rPr lang="el-GR" sz="3200" dirty="0" smtClean="0">
                <a:latin typeface="Arial" charset="0"/>
              </a:rPr>
              <a:t> </a:t>
            </a:r>
            <a:r>
              <a:rPr lang="el-GR" sz="3200" dirty="0" smtClean="0"/>
              <a:t>ονομάζουμε μια </a:t>
            </a:r>
            <a:r>
              <a:rPr lang="el-GR" sz="3200" b="1" i="1" u="sng" dirty="0" smtClean="0"/>
              <a:t>σειρά από οδηγίες (βήματα),</a:t>
            </a:r>
            <a:r>
              <a:rPr lang="el-GR" sz="3200" i="1" u="sng" dirty="0" smtClean="0"/>
              <a:t> </a:t>
            </a:r>
            <a:r>
              <a:rPr lang="el-GR" sz="3200" dirty="0" smtClean="0"/>
              <a:t>που έχουν περιγραφεί με ακρίβεια και σαφήνεια, και </a:t>
            </a:r>
            <a:r>
              <a:rPr lang="el-GR" sz="3200" b="1" i="1" u="sng" dirty="0" smtClean="0"/>
              <a:t>έχουν σκοπό την επίλυση ενός προβλήματος.</a:t>
            </a:r>
            <a:endParaRPr lang="el-GR" sz="3200" b="1" i="1" u="sn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57422" y="2285992"/>
            <a:ext cx="4968552" cy="1362456"/>
          </a:xfrm>
        </p:spPr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GPS Screenshot παράδειγμα αλγορίθμο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3135"/>
            <a:ext cx="9144000" cy="37517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637</Words>
  <Application>Microsoft Office PowerPoint</Application>
  <PresentationFormat>Προβολή στην οθόνη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Ροή</vt:lpstr>
      <vt:lpstr>Κεφάλαιο 1 Εισαγωγή στην έννοια του Αλγορίθμου και τον Προγραμματισμό</vt:lpstr>
      <vt:lpstr>Η έννοια του προβλήματος</vt:lpstr>
      <vt:lpstr>Βασικές έννοιες που σχετίζονται με το πρόβλημα</vt:lpstr>
      <vt:lpstr>Ανάλυση προβλήματος σε απλούστερα υποπροβλήματα</vt:lpstr>
      <vt:lpstr>Η λέξη “Αλγόριθμος”</vt:lpstr>
      <vt:lpstr>Διαφάνεια 6</vt:lpstr>
      <vt:lpstr>Ορισμός</vt:lpstr>
      <vt:lpstr>Παραδείγματα</vt:lpstr>
      <vt:lpstr>Διαφάνεια 9</vt:lpstr>
      <vt:lpstr>Διαφάνεια 10</vt:lpstr>
      <vt:lpstr>Διαφάνεια 11</vt:lpstr>
      <vt:lpstr>Υλοποίηση Αλγορίθμου με υπολογιστή - Προγραμματισμός </vt:lpstr>
      <vt:lpstr>Διαφάνεια 13</vt:lpstr>
      <vt:lpstr>Τμήμα προγράμματος σε Γλώσσα Μηχανής</vt:lpstr>
      <vt:lpstr>Γλώσσες Προγραμματισμού</vt:lpstr>
      <vt:lpstr>Χαρακτηριστικά Γλωσσών Προγραμματισμού </vt:lpstr>
      <vt:lpstr>Το ολοκληρωμένο προγραμματιστικό περιβάλλον </vt:lpstr>
      <vt:lpstr>Το ολοκληρωμένο προγραμματιστικό περιβάλλον </vt:lpstr>
      <vt:lpstr>Το ολοκληρωμένο προγραμματιστικό περιβάλλον </vt:lpstr>
      <vt:lpstr>Το ολοκληρωμένο προγραμματιστικό περιβάλλον </vt:lpstr>
      <vt:lpstr>Διαφάνεια 21</vt:lpstr>
      <vt:lpstr>Στάδια για την εκτέλεση ενός αλγορίθμου από την Κεντρική Μονάδα Επεξεργασίας (Κ.Μ.Ε. – CPU) του υπολογιστή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v</cp:lastModifiedBy>
  <cp:revision>74</cp:revision>
  <dcterms:created xsi:type="dcterms:W3CDTF">2015-09-17T08:40:06Z</dcterms:created>
  <dcterms:modified xsi:type="dcterms:W3CDTF">2015-09-28T00:37:18Z</dcterms:modified>
</cp:coreProperties>
</file>