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95" r:id="rId5"/>
    <p:sldId id="284" r:id="rId6"/>
    <p:sldId id="277" r:id="rId7"/>
    <p:sldId id="278" r:id="rId8"/>
    <p:sldId id="261" r:id="rId9"/>
    <p:sldId id="279" r:id="rId10"/>
    <p:sldId id="280" r:id="rId11"/>
    <p:sldId id="281" r:id="rId12"/>
    <p:sldId id="264" r:id="rId13"/>
    <p:sldId id="285" r:id="rId14"/>
    <p:sldId id="286" r:id="rId15"/>
    <p:sldId id="287" r:id="rId16"/>
    <p:sldId id="288" r:id="rId17"/>
    <p:sldId id="289" r:id="rId18"/>
    <p:sldId id="265" r:id="rId19"/>
    <p:sldId id="290" r:id="rId20"/>
    <p:sldId id="266" r:id="rId21"/>
    <p:sldId id="267" r:id="rId22"/>
    <p:sldId id="291" r:id="rId23"/>
    <p:sldId id="268" r:id="rId24"/>
    <p:sldId id="296" r:id="rId25"/>
    <p:sldId id="269" r:id="rId26"/>
    <p:sldId id="270" r:id="rId27"/>
    <p:sldId id="271" r:id="rId28"/>
    <p:sldId id="272" r:id="rId29"/>
    <p:sldId id="292" r:id="rId30"/>
    <p:sldId id="273" r:id="rId31"/>
    <p:sldId id="274" r:id="rId32"/>
    <p:sldId id="293" r:id="rId33"/>
    <p:sldId id="297" r:id="rId34"/>
    <p:sldId id="294" r:id="rId35"/>
    <p:sldId id="275" r:id="rId36"/>
    <p:sldId id="276" r:id="rId37"/>
    <p:sldId id="298" r:id="rId38"/>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8" d="100"/>
          <a:sy n="48" d="100"/>
        </p:scale>
        <p:origin x="582" y="4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1">
        <a:schemeClr val="bg2"/>
      </p:bgRef>
    </p:bg>
    <p:spTree>
      <p:nvGrpSpPr>
        <p:cNvPr id="1" name=""/>
        <p:cNvGrpSpPr/>
        <p:nvPr/>
      </p:nvGrpSpPr>
      <p:grpSpPr>
        <a:xfrm>
          <a:off x="0" y="0"/>
          <a:ext cx="0" cy="0"/>
          <a:chOff x="0" y="0"/>
          <a:chExt cx="0" cy="0"/>
        </a:xfrm>
      </p:grpSpPr>
      <p:sp>
        <p:nvSpPr>
          <p:cNvPr id="7" name="6 - Ορθογώνιο"/>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Ορθογώνιο"/>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Τίτλος"/>
          <p:cNvSpPr>
            <a:spLocks noGrp="1"/>
          </p:cNvSpPr>
          <p:nvPr>
            <p:ph type="ctrTitle"/>
          </p:nvPr>
        </p:nvSpPr>
        <p:spPr>
          <a:xfrm>
            <a:off x="2362200" y="4038600"/>
            <a:ext cx="6477000" cy="1828800"/>
          </a:xfrm>
        </p:spPr>
        <p:txBody>
          <a:bodyPr anchor="b"/>
          <a:lstStyle>
            <a:lvl1pPr>
              <a:defRPr cap="all" baseline="0"/>
            </a:lvl1pPr>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FB5C61E6-9351-487A-9F32-9697E738EF3B}" type="datetimeFigureOut">
              <a:rPr lang="el-GR" smtClean="0"/>
              <a:pPr/>
              <a:t>6/9/2024</a:t>
            </a:fld>
            <a:endParaRPr lang="el-GR"/>
          </a:p>
        </p:txBody>
      </p:sp>
      <p:sp>
        <p:nvSpPr>
          <p:cNvPr id="17" name="16 - Θέση υποσέλιδου"/>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l-GR"/>
          </a:p>
        </p:txBody>
      </p:sp>
      <p:sp>
        <p:nvSpPr>
          <p:cNvPr id="29" name="28 - Θέση αριθμού διαφάνειας"/>
          <p:cNvSpPr>
            <a:spLocks noGrp="1"/>
          </p:cNvSpPr>
          <p:nvPr>
            <p:ph type="sldNum" sz="quarter" idx="12"/>
          </p:nvPr>
        </p:nvSpPr>
        <p:spPr>
          <a:xfrm>
            <a:off x="8001000" y="228600"/>
            <a:ext cx="838200" cy="381000"/>
          </a:xfrm>
        </p:spPr>
        <p:txBody>
          <a:bodyPr/>
          <a:lstStyle>
            <a:lvl1pPr>
              <a:defRPr>
                <a:solidFill>
                  <a:schemeClr val="tx2"/>
                </a:solidFill>
              </a:defRPr>
            </a:lvl1pPr>
          </a:lstStyle>
          <a:p>
            <a:fld id="{A5A2692F-2825-45B5-A2FE-5D9F0339F1EC}"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transition>
    <p:pull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FB5C61E6-9351-487A-9F32-9697E738EF3B}" type="datetimeFigureOut">
              <a:rPr lang="el-GR" smtClean="0"/>
              <a:pPr/>
              <a:t>6/9/2024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5A2692F-2825-45B5-A2FE-5D9F0339F1EC}" type="slidenum">
              <a:rPr lang="el-GR" smtClean="0"/>
              <a:pPr/>
              <a:t>‹#›</a:t>
            </a:fld>
            <a:endParaRPr lang="el-GR"/>
          </a:p>
        </p:txBody>
      </p:sp>
    </p:spTree>
  </p:cSld>
  <p:clrMapOvr>
    <a:masterClrMapping/>
  </p:clrMapOvr>
  <p:transition>
    <p:pull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bg>
      <p:bgRef idx="1001">
        <a:schemeClr val="bg1"/>
      </p:bgRef>
    </p:bg>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553200" y="609600"/>
            <a:ext cx="2057400" cy="5516563"/>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609600"/>
            <a:ext cx="5562600" cy="5516564"/>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a:xfrm>
            <a:off x="6553200" y="6248402"/>
            <a:ext cx="2209800" cy="365125"/>
          </a:xfrm>
        </p:spPr>
        <p:txBody>
          <a:bodyPr/>
          <a:lstStyle/>
          <a:p>
            <a:fld id="{FB5C61E6-9351-487A-9F32-9697E738EF3B}" type="datetimeFigureOut">
              <a:rPr lang="el-GR" smtClean="0"/>
              <a:pPr/>
              <a:t>6/9/2024</a:t>
            </a:fld>
            <a:endParaRPr lang="el-GR"/>
          </a:p>
        </p:txBody>
      </p:sp>
      <p:sp>
        <p:nvSpPr>
          <p:cNvPr id="5" name="4 - Θέση υποσέλιδου"/>
          <p:cNvSpPr>
            <a:spLocks noGrp="1"/>
          </p:cNvSpPr>
          <p:nvPr>
            <p:ph type="ftr" sz="quarter" idx="11"/>
          </p:nvPr>
        </p:nvSpPr>
        <p:spPr>
          <a:xfrm>
            <a:off x="457201" y="6248207"/>
            <a:ext cx="5573483" cy="365125"/>
          </a:xfrm>
        </p:spPr>
        <p:txBody>
          <a:bodyPr/>
          <a:lstStyle/>
          <a:p>
            <a:endParaRPr lang="el-GR"/>
          </a:p>
        </p:txBody>
      </p:sp>
      <p:sp>
        <p:nvSpPr>
          <p:cNvPr id="7" name="6 - Ορθογώνιο"/>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7 - Ορθογώνιο"/>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8 - Ορθογώνιο"/>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5 - Θέση αριθμού διαφάνειας"/>
          <p:cNvSpPr>
            <a:spLocks noGrp="1"/>
          </p:cNvSpPr>
          <p:nvPr>
            <p:ph type="sldNum" sz="quarter" idx="12"/>
          </p:nvPr>
        </p:nvSpPr>
        <p:spPr>
          <a:xfrm rot="5400000">
            <a:off x="5989638" y="144462"/>
            <a:ext cx="533400" cy="244476"/>
          </a:xfrm>
        </p:spPr>
        <p:txBody>
          <a:bodyPr/>
          <a:lstStyle/>
          <a:p>
            <a:fld id="{A5A2692F-2825-45B5-A2FE-5D9F0339F1EC}"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transition>
    <p:pull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612648" y="228600"/>
            <a:ext cx="8153400" cy="990600"/>
          </a:xfrm>
        </p:spPr>
        <p:txBody>
          <a:bodyPr/>
          <a:lstStyle/>
          <a:p>
            <a:r>
              <a:rPr kumimoji="0" lang="el-GR" smtClean="0"/>
              <a:t>Kλικ για επεξεργασία του τίτλου</a:t>
            </a:r>
            <a:endParaRPr kumimoji="0" lang="en-US"/>
          </a:p>
        </p:txBody>
      </p:sp>
      <p:sp>
        <p:nvSpPr>
          <p:cNvPr id="4" name="3 - Θέση ημερομηνίας"/>
          <p:cNvSpPr>
            <a:spLocks noGrp="1"/>
          </p:cNvSpPr>
          <p:nvPr>
            <p:ph type="dt" sz="half" idx="10"/>
          </p:nvPr>
        </p:nvSpPr>
        <p:spPr/>
        <p:txBody>
          <a:bodyPr/>
          <a:lstStyle/>
          <a:p>
            <a:fld id="{FB5C61E6-9351-487A-9F32-9697E738EF3B}" type="datetimeFigureOut">
              <a:rPr lang="el-GR" smtClean="0"/>
              <a:pPr/>
              <a:t>6/9/2024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lvl1pPr>
              <a:defRPr>
                <a:solidFill>
                  <a:srgbClr val="FFFFFF"/>
                </a:solidFill>
              </a:defRPr>
            </a:lvl1pPr>
          </a:lstStyle>
          <a:p>
            <a:fld id="{A5A2692F-2825-45B5-A2FE-5D9F0339F1EC}" type="slidenum">
              <a:rPr lang="el-GR" smtClean="0"/>
              <a:pPr/>
              <a:t>‹#›</a:t>
            </a:fld>
            <a:endParaRPr lang="el-GR"/>
          </a:p>
        </p:txBody>
      </p:sp>
      <p:sp>
        <p:nvSpPr>
          <p:cNvPr id="8" name="7 - Θέση περιεχομένου"/>
          <p:cNvSpPr>
            <a:spLocks noGrp="1"/>
          </p:cNvSpPr>
          <p:nvPr>
            <p:ph sz="quarter" idx="1"/>
          </p:nvPr>
        </p:nvSpPr>
        <p:spPr>
          <a:xfrm>
            <a:off x="612648" y="1600200"/>
            <a:ext cx="8153400" cy="44958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transition>
    <p:pull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3">
        <a:schemeClr val="bg1"/>
      </p:bgRef>
    </p:bg>
    <p:spTree>
      <p:nvGrpSpPr>
        <p:cNvPr id="1" name=""/>
        <p:cNvGrpSpPr/>
        <p:nvPr/>
      </p:nvGrpSpPr>
      <p:grpSpPr>
        <a:xfrm>
          <a:off x="0" y="0"/>
          <a:ext cx="0" cy="0"/>
          <a:chOff x="0" y="0"/>
          <a:chExt cx="0" cy="0"/>
        </a:xfrm>
      </p:grpSpPr>
      <p:sp>
        <p:nvSpPr>
          <p:cNvPr id="3" name="2 - Θέση κειμένου"/>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7" name="6 - Ορθογώνιο"/>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Ορθογώνιο"/>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 Ορθογώνιο"/>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 Τίτλος"/>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l-GR" smtClean="0"/>
              <a:t>Kλικ για επεξεργασία του τίτλου</a:t>
            </a:r>
            <a:endParaRPr kumimoji="0" lang="en-US"/>
          </a:p>
        </p:txBody>
      </p:sp>
      <p:sp>
        <p:nvSpPr>
          <p:cNvPr id="12" name="11 - Θέση ημερομηνίας"/>
          <p:cNvSpPr>
            <a:spLocks noGrp="1"/>
          </p:cNvSpPr>
          <p:nvPr>
            <p:ph type="dt" sz="half" idx="10"/>
          </p:nvPr>
        </p:nvSpPr>
        <p:spPr/>
        <p:txBody>
          <a:bodyPr/>
          <a:lstStyle/>
          <a:p>
            <a:fld id="{FB5C61E6-9351-487A-9F32-9697E738EF3B}" type="datetimeFigureOut">
              <a:rPr lang="el-GR" smtClean="0"/>
              <a:pPr/>
              <a:t>6/9/2024</a:t>
            </a:fld>
            <a:endParaRPr lang="el-GR"/>
          </a:p>
        </p:txBody>
      </p:sp>
      <p:sp>
        <p:nvSpPr>
          <p:cNvPr id="13" name="12 - Θέση αριθμού διαφάνειας"/>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A5A2692F-2825-45B5-A2FE-5D9F0339F1EC}" type="slidenum">
              <a:rPr lang="el-GR" smtClean="0"/>
              <a:pPr/>
              <a:t>‹#›</a:t>
            </a:fld>
            <a:endParaRPr lang="el-GR"/>
          </a:p>
        </p:txBody>
      </p:sp>
      <p:sp>
        <p:nvSpPr>
          <p:cNvPr id="14" name="13 - Θέση υποσέλιδου"/>
          <p:cNvSpPr>
            <a:spLocks noGrp="1"/>
          </p:cNvSpPr>
          <p:nvPr>
            <p:ph type="ftr" sz="quarter" idx="12"/>
          </p:nvPr>
        </p:nvSpPr>
        <p:spPr/>
        <p:txBody>
          <a:bodyPr/>
          <a:lstStyle/>
          <a:p>
            <a:endParaRPr lang="el-GR"/>
          </a:p>
        </p:txBody>
      </p:sp>
    </p:spTree>
  </p:cSld>
  <p:clrMapOvr>
    <a:overrideClrMapping bg1="lt1" tx1="dk1" bg2="lt2" tx2="dk2" accent1="accent1" accent2="accent2" accent3="accent3" accent4="accent4" accent5="accent5" accent6="accent6" hlink="hlink" folHlink="folHlink"/>
  </p:clrMapOvr>
  <p:transition>
    <p:pull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9" name="8 - Θέση περιεχομένου"/>
          <p:cNvSpPr>
            <a:spLocks noGrp="1"/>
          </p:cNvSpPr>
          <p:nvPr>
            <p:ph sz="quarter" idx="1"/>
          </p:nvPr>
        </p:nvSpPr>
        <p:spPr>
          <a:xfrm>
            <a:off x="609600" y="1589567"/>
            <a:ext cx="38862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1" name="10 - Θέση περιεχομένου"/>
          <p:cNvSpPr>
            <a:spLocks noGrp="1"/>
          </p:cNvSpPr>
          <p:nvPr>
            <p:ph sz="quarter" idx="2"/>
          </p:nvPr>
        </p:nvSpPr>
        <p:spPr>
          <a:xfrm>
            <a:off x="4844901" y="1589567"/>
            <a:ext cx="38862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8" name="7 - Θέση ημερομηνίας"/>
          <p:cNvSpPr>
            <a:spLocks noGrp="1"/>
          </p:cNvSpPr>
          <p:nvPr>
            <p:ph type="dt" sz="half" idx="15"/>
          </p:nvPr>
        </p:nvSpPr>
        <p:spPr/>
        <p:txBody>
          <a:bodyPr rtlCol="0"/>
          <a:lstStyle/>
          <a:p>
            <a:fld id="{FB5C61E6-9351-487A-9F32-9697E738EF3B}" type="datetimeFigureOut">
              <a:rPr lang="el-GR" smtClean="0"/>
              <a:pPr/>
              <a:t>6/9/2024</a:t>
            </a:fld>
            <a:endParaRPr lang="el-GR"/>
          </a:p>
        </p:txBody>
      </p:sp>
      <p:sp>
        <p:nvSpPr>
          <p:cNvPr id="10" name="9 - Θέση αριθμού διαφάνειας"/>
          <p:cNvSpPr>
            <a:spLocks noGrp="1"/>
          </p:cNvSpPr>
          <p:nvPr>
            <p:ph type="sldNum" sz="quarter" idx="16"/>
          </p:nvPr>
        </p:nvSpPr>
        <p:spPr/>
        <p:txBody>
          <a:bodyPr rtlCol="0"/>
          <a:lstStyle/>
          <a:p>
            <a:fld id="{A5A2692F-2825-45B5-A2FE-5D9F0339F1EC}" type="slidenum">
              <a:rPr lang="el-GR" smtClean="0"/>
              <a:pPr/>
              <a:t>‹#›</a:t>
            </a:fld>
            <a:endParaRPr lang="el-GR"/>
          </a:p>
        </p:txBody>
      </p:sp>
      <p:sp>
        <p:nvSpPr>
          <p:cNvPr id="12" name="11 - Θέση υποσέλιδου"/>
          <p:cNvSpPr>
            <a:spLocks noGrp="1"/>
          </p:cNvSpPr>
          <p:nvPr>
            <p:ph type="ftr" sz="quarter" idx="17"/>
          </p:nvPr>
        </p:nvSpPr>
        <p:spPr/>
        <p:txBody>
          <a:bodyPr rtlCol="0"/>
          <a:lstStyle/>
          <a:p>
            <a:endParaRPr lang="el-GR"/>
          </a:p>
        </p:txBody>
      </p:sp>
    </p:spTree>
  </p:cSld>
  <p:clrMapOvr>
    <a:masterClrMapping/>
  </p:clrMapOvr>
  <p:transition>
    <p:pull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533400" y="273050"/>
            <a:ext cx="8153400" cy="869950"/>
          </a:xfrm>
        </p:spPr>
        <p:txBody>
          <a:bodyPr anchor="ctr"/>
          <a:lstStyle>
            <a:lvl1pPr>
              <a:defRPr/>
            </a:lvl1pPr>
          </a:lstStyle>
          <a:p>
            <a:r>
              <a:rPr kumimoji="0" lang="el-GR" smtClean="0"/>
              <a:t>Kλικ για επεξεργασία του τίτλου</a:t>
            </a:r>
            <a:endParaRPr kumimoji="0" lang="en-US"/>
          </a:p>
        </p:txBody>
      </p:sp>
      <p:sp>
        <p:nvSpPr>
          <p:cNvPr id="11" name="10 - Θέση περιεχομένου"/>
          <p:cNvSpPr>
            <a:spLocks noGrp="1"/>
          </p:cNvSpPr>
          <p:nvPr>
            <p:ph sz="quarter" idx="2"/>
          </p:nvPr>
        </p:nvSpPr>
        <p:spPr>
          <a:xfrm>
            <a:off x="609600" y="2438400"/>
            <a:ext cx="3886200" cy="35814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quarter" idx="4"/>
          </p:nvPr>
        </p:nvSpPr>
        <p:spPr>
          <a:xfrm>
            <a:off x="4800600" y="2438400"/>
            <a:ext cx="3886200" cy="35814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0" name="9 - Θέση ημερομηνίας"/>
          <p:cNvSpPr>
            <a:spLocks noGrp="1"/>
          </p:cNvSpPr>
          <p:nvPr>
            <p:ph type="dt" sz="half" idx="15"/>
          </p:nvPr>
        </p:nvSpPr>
        <p:spPr/>
        <p:txBody>
          <a:bodyPr rtlCol="0"/>
          <a:lstStyle/>
          <a:p>
            <a:fld id="{FB5C61E6-9351-487A-9F32-9697E738EF3B}" type="datetimeFigureOut">
              <a:rPr lang="el-GR" smtClean="0"/>
              <a:pPr/>
              <a:t>6/9/2024</a:t>
            </a:fld>
            <a:endParaRPr lang="el-GR"/>
          </a:p>
        </p:txBody>
      </p:sp>
      <p:sp>
        <p:nvSpPr>
          <p:cNvPr id="12" name="11 - Θέση αριθμού διαφάνειας"/>
          <p:cNvSpPr>
            <a:spLocks noGrp="1"/>
          </p:cNvSpPr>
          <p:nvPr>
            <p:ph type="sldNum" sz="quarter" idx="16"/>
          </p:nvPr>
        </p:nvSpPr>
        <p:spPr/>
        <p:txBody>
          <a:bodyPr rtlCol="0"/>
          <a:lstStyle/>
          <a:p>
            <a:fld id="{A5A2692F-2825-45B5-A2FE-5D9F0339F1EC}" type="slidenum">
              <a:rPr lang="el-GR" smtClean="0"/>
              <a:pPr/>
              <a:t>‹#›</a:t>
            </a:fld>
            <a:endParaRPr lang="el-GR"/>
          </a:p>
        </p:txBody>
      </p:sp>
      <p:sp>
        <p:nvSpPr>
          <p:cNvPr id="14" name="13 - Θέση υποσέλιδου"/>
          <p:cNvSpPr>
            <a:spLocks noGrp="1"/>
          </p:cNvSpPr>
          <p:nvPr>
            <p:ph type="ftr" sz="quarter" idx="17"/>
          </p:nvPr>
        </p:nvSpPr>
        <p:spPr/>
        <p:txBody>
          <a:bodyPr rtlCol="0"/>
          <a:lstStyle/>
          <a:p>
            <a:endParaRPr lang="el-GR"/>
          </a:p>
        </p:txBody>
      </p:sp>
      <p:sp>
        <p:nvSpPr>
          <p:cNvPr id="16" name="15 - Θέση κειμένου"/>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l-GR" smtClean="0"/>
              <a:t>Kλικ για επεξεργασία των στυλ του υποδείγματος</a:t>
            </a:r>
          </a:p>
        </p:txBody>
      </p:sp>
      <p:sp>
        <p:nvSpPr>
          <p:cNvPr id="15" name="14 - Θέση κειμένου"/>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l-GR" smtClean="0"/>
              <a:t>Kλικ για επεξεργασία των στυλ του υποδείγματος</a:t>
            </a:r>
          </a:p>
        </p:txBody>
      </p:sp>
    </p:spTree>
  </p:cSld>
  <p:clrMapOvr>
    <a:masterClrMapping/>
  </p:clrMapOvr>
  <p:transition>
    <p:pull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FB5C61E6-9351-487A-9F32-9697E738EF3B}" type="datetimeFigureOut">
              <a:rPr lang="el-GR" smtClean="0"/>
              <a:pPr/>
              <a:t>6/9/2024</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lvl1pPr>
              <a:defRPr>
                <a:solidFill>
                  <a:srgbClr val="FFFFFF"/>
                </a:solidFill>
              </a:defRPr>
            </a:lvl1pPr>
          </a:lstStyle>
          <a:p>
            <a:fld id="{A5A2692F-2825-45B5-A2FE-5D9F0339F1EC}" type="slidenum">
              <a:rPr lang="el-GR" smtClean="0"/>
              <a:pPr/>
              <a:t>‹#›</a:t>
            </a:fld>
            <a:endParaRPr lang="el-GR"/>
          </a:p>
        </p:txBody>
      </p:sp>
    </p:spTree>
  </p:cSld>
  <p:clrMapOvr>
    <a:masterClrMapping/>
  </p:clrMapOvr>
  <p:transition>
    <p:pull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FB5C61E6-9351-487A-9F32-9697E738EF3B}" type="datetimeFigureOut">
              <a:rPr lang="el-GR" smtClean="0"/>
              <a:pPr/>
              <a:t>6/9/2024</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a:xfrm>
            <a:off x="0" y="6248400"/>
            <a:ext cx="533400" cy="381000"/>
          </a:xfrm>
        </p:spPr>
        <p:txBody>
          <a:bodyPr/>
          <a:lstStyle>
            <a:lvl1pPr>
              <a:defRPr>
                <a:solidFill>
                  <a:schemeClr val="tx2"/>
                </a:solidFill>
              </a:defRPr>
            </a:lvl1pPr>
          </a:lstStyle>
          <a:p>
            <a:fld id="{A5A2692F-2825-45B5-A2FE-5D9F0339F1EC}" type="slidenum">
              <a:rPr lang="el-GR" smtClean="0"/>
              <a:pPr/>
              <a:t>‹#›</a:t>
            </a:fld>
            <a:endParaRPr lang="el-GR"/>
          </a:p>
        </p:txBody>
      </p:sp>
    </p:spTree>
  </p:cSld>
  <p:clrMapOvr>
    <a:masterClrMapping/>
  </p:clrMapOvr>
  <p:transition>
    <p:pull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09600" y="273050"/>
            <a:ext cx="8077200" cy="869950"/>
          </a:xfrm>
        </p:spPr>
        <p:txBody>
          <a:bodyPr anchor="ctr"/>
          <a:lstStyle>
            <a:lvl1pPr algn="l">
              <a:buNone/>
              <a:defRPr sz="4400" b="0"/>
            </a:lvl1pPr>
          </a:lstStyle>
          <a:p>
            <a:r>
              <a:rPr kumimoji="0" lang="el-GR" smtClean="0"/>
              <a:t>Kλικ για επεξεργασία του τίτλου</a:t>
            </a:r>
            <a:endParaRPr kumimoji="0" lang="en-US"/>
          </a:p>
        </p:txBody>
      </p:sp>
      <p:sp>
        <p:nvSpPr>
          <p:cNvPr id="5" name="4 - Θέση ημερομηνίας"/>
          <p:cNvSpPr>
            <a:spLocks noGrp="1"/>
          </p:cNvSpPr>
          <p:nvPr>
            <p:ph type="dt" sz="half" idx="10"/>
          </p:nvPr>
        </p:nvSpPr>
        <p:spPr/>
        <p:txBody>
          <a:bodyPr/>
          <a:lstStyle/>
          <a:p>
            <a:fld id="{FB5C61E6-9351-487A-9F32-9697E738EF3B}" type="datetimeFigureOut">
              <a:rPr lang="el-GR" smtClean="0"/>
              <a:pPr/>
              <a:t>6/9/2024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lvl1pPr>
              <a:defRPr>
                <a:solidFill>
                  <a:srgbClr val="FFFFFF"/>
                </a:solidFill>
              </a:defRPr>
            </a:lvl1pPr>
          </a:lstStyle>
          <a:p>
            <a:fld id="{A5A2692F-2825-45B5-A2FE-5D9F0339F1EC}" type="slidenum">
              <a:rPr lang="el-GR" smtClean="0"/>
              <a:pPr/>
              <a:t>‹#›</a:t>
            </a:fld>
            <a:endParaRPr lang="el-GR"/>
          </a:p>
        </p:txBody>
      </p:sp>
      <p:sp>
        <p:nvSpPr>
          <p:cNvPr id="3" name="2 - Θέση κειμένου"/>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9" name="8 - Θέση περιεχομένου"/>
          <p:cNvSpPr>
            <a:spLocks noGrp="1"/>
          </p:cNvSpPr>
          <p:nvPr>
            <p:ph sz="quarter" idx="1"/>
          </p:nvPr>
        </p:nvSpPr>
        <p:spPr>
          <a:xfrm>
            <a:off x="2362200" y="1752600"/>
            <a:ext cx="6400800" cy="44196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transition>
    <p:pull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3">
        <a:schemeClr val="bg2"/>
      </p:bgRef>
    </p:bg>
    <p:spTree>
      <p:nvGrpSpPr>
        <p:cNvPr id="1" name=""/>
        <p:cNvGrpSpPr/>
        <p:nvPr/>
      </p:nvGrpSpPr>
      <p:grpSpPr>
        <a:xfrm>
          <a:off x="0" y="0"/>
          <a:ext cx="0" cy="0"/>
          <a:chOff x="0" y="0"/>
          <a:chExt cx="0" cy="0"/>
        </a:xfrm>
      </p:grpSpPr>
      <p:sp>
        <p:nvSpPr>
          <p:cNvPr id="4" name="3 - Θέση κειμένου"/>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l-GR" smtClean="0"/>
              <a:t>Kλικ για επεξεργασία των στυλ του υποδείγματος</a:t>
            </a:r>
          </a:p>
        </p:txBody>
      </p:sp>
      <p:sp>
        <p:nvSpPr>
          <p:cNvPr id="8" name="7 - Ορθογώνιο"/>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 Ορθογώνιο"/>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 Τίτλος"/>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l-GR" smtClean="0"/>
              <a:t>Kλικ για επεξεργασία του τίτλου</a:t>
            </a:r>
            <a:endParaRPr kumimoji="0" lang="en-US"/>
          </a:p>
        </p:txBody>
      </p:sp>
      <p:sp>
        <p:nvSpPr>
          <p:cNvPr id="11" name="10 - Ορθογώνιο"/>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Θέση ημερομηνίας"/>
          <p:cNvSpPr>
            <a:spLocks noGrp="1"/>
          </p:cNvSpPr>
          <p:nvPr>
            <p:ph type="dt" sz="half" idx="10"/>
          </p:nvPr>
        </p:nvSpPr>
        <p:spPr>
          <a:xfrm>
            <a:off x="6248400" y="6248400"/>
            <a:ext cx="2667000" cy="365125"/>
          </a:xfrm>
        </p:spPr>
        <p:txBody>
          <a:bodyPr rtlCol="0"/>
          <a:lstStyle/>
          <a:p>
            <a:fld id="{FB5C61E6-9351-487A-9F32-9697E738EF3B}" type="datetimeFigureOut">
              <a:rPr lang="el-GR" smtClean="0"/>
              <a:pPr/>
              <a:t>6/9/2024</a:t>
            </a:fld>
            <a:endParaRPr lang="el-GR"/>
          </a:p>
        </p:txBody>
      </p:sp>
      <p:sp>
        <p:nvSpPr>
          <p:cNvPr id="13" name="12 - Θέση αριθμού διαφάνειας"/>
          <p:cNvSpPr>
            <a:spLocks noGrp="1"/>
          </p:cNvSpPr>
          <p:nvPr>
            <p:ph type="sldNum" sz="quarter" idx="11"/>
          </p:nvPr>
        </p:nvSpPr>
        <p:spPr>
          <a:xfrm>
            <a:off x="0" y="4667249"/>
            <a:ext cx="1447800" cy="663578"/>
          </a:xfrm>
        </p:spPr>
        <p:txBody>
          <a:bodyPr rtlCol="0"/>
          <a:lstStyle>
            <a:lvl1pPr>
              <a:defRPr sz="2800"/>
            </a:lvl1pPr>
          </a:lstStyle>
          <a:p>
            <a:fld id="{A5A2692F-2825-45B5-A2FE-5D9F0339F1EC}" type="slidenum">
              <a:rPr lang="el-GR" smtClean="0"/>
              <a:pPr/>
              <a:t>‹#›</a:t>
            </a:fld>
            <a:endParaRPr lang="el-GR"/>
          </a:p>
        </p:txBody>
      </p:sp>
      <p:sp>
        <p:nvSpPr>
          <p:cNvPr id="14" name="13 - Θέση υποσέλιδου"/>
          <p:cNvSpPr>
            <a:spLocks noGrp="1"/>
          </p:cNvSpPr>
          <p:nvPr>
            <p:ph type="ftr" sz="quarter" idx="12"/>
          </p:nvPr>
        </p:nvSpPr>
        <p:spPr>
          <a:xfrm>
            <a:off x="1600200" y="6248206"/>
            <a:ext cx="4572000" cy="365125"/>
          </a:xfrm>
        </p:spPr>
        <p:txBody>
          <a:bodyPr rtlCol="0"/>
          <a:lstStyle/>
          <a:p>
            <a:endParaRPr lang="el-GR"/>
          </a:p>
        </p:txBody>
      </p:sp>
      <p:sp>
        <p:nvSpPr>
          <p:cNvPr id="3" name="2 - Θέση εικόνας"/>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Tree>
  </p:cSld>
  <p:clrMapOvr>
    <a:overrideClrMapping bg1="lt1" tx1="dk1" bg2="lt2" tx2="dk2" accent1="accent1" accent2="accent2" accent3="accent3" accent4="accent4" accent5="accent5" accent6="accent6" hlink="hlink" folHlink="folHlink"/>
  </p:clrMapOvr>
  <p:transition>
    <p:pull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 Θέση τίτλου"/>
          <p:cNvSpPr>
            <a:spLocks noGrp="1"/>
          </p:cNvSpPr>
          <p:nvPr>
            <p:ph type="title"/>
          </p:nvPr>
        </p:nvSpPr>
        <p:spPr>
          <a:xfrm>
            <a:off x="609600" y="228600"/>
            <a:ext cx="8153400" cy="990600"/>
          </a:xfrm>
          <a:prstGeom prst="rect">
            <a:avLst/>
          </a:prstGeom>
        </p:spPr>
        <p:txBody>
          <a:bodyPr vert="horz" anchor="ctr">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FB5C61E6-9351-487A-9F32-9697E738EF3B}" type="datetimeFigureOut">
              <a:rPr lang="el-GR" smtClean="0"/>
              <a:pPr/>
              <a:t>6/9/2024</a:t>
            </a:fld>
            <a:endParaRPr lang="el-GR"/>
          </a:p>
        </p:txBody>
      </p:sp>
      <p:sp>
        <p:nvSpPr>
          <p:cNvPr id="3" name="2 - Θέση υποσέλιδου"/>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l-GR"/>
          </a:p>
        </p:txBody>
      </p:sp>
      <p:sp>
        <p:nvSpPr>
          <p:cNvPr id="7" name="6 - Ορθογώνιο"/>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Ορθογώνιο"/>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 Ορθογώνιο"/>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22 - Θέση αριθμού διαφάνειας"/>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A5A2692F-2825-45B5-A2FE-5D9F0339F1EC}"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pull dir="r"/>
  </p:transition>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899592" y="476672"/>
            <a:ext cx="7776864" cy="1828800"/>
          </a:xfrm>
        </p:spPr>
        <p:txBody>
          <a:bodyPr>
            <a:normAutofit/>
          </a:bodyPr>
          <a:lstStyle/>
          <a:p>
            <a:r>
              <a:rPr lang="el-GR" sz="3200" cap="none" dirty="0" smtClean="0"/>
              <a:t>Πρόταση </a:t>
            </a:r>
            <a:br>
              <a:rPr lang="el-GR" sz="3200" cap="none" dirty="0" smtClean="0"/>
            </a:br>
            <a:r>
              <a:rPr lang="el-GR" sz="3200" cap="none" dirty="0" smtClean="0"/>
              <a:t>για τη διδασκαλία </a:t>
            </a:r>
            <a:br>
              <a:rPr lang="el-GR" sz="3200" cap="none" dirty="0" smtClean="0"/>
            </a:br>
            <a:r>
              <a:rPr lang="el-GR" sz="3200" cap="none" dirty="0" smtClean="0"/>
              <a:t>των θηλυκών ουσιαστικών της </a:t>
            </a:r>
            <a:r>
              <a:rPr lang="el-GR" sz="3200" cap="none" dirty="0" err="1" smtClean="0"/>
              <a:t>α΄</a:t>
            </a:r>
            <a:r>
              <a:rPr lang="el-GR" sz="3200" cap="none" dirty="0" smtClean="0"/>
              <a:t> κλίσης σε -η</a:t>
            </a:r>
            <a:endParaRPr lang="el-GR" sz="3200" cap="none" dirty="0"/>
          </a:p>
        </p:txBody>
      </p:sp>
      <p:sp>
        <p:nvSpPr>
          <p:cNvPr id="3" name="2 - Υπότιτλος"/>
          <p:cNvSpPr>
            <a:spLocks noGrp="1"/>
          </p:cNvSpPr>
          <p:nvPr>
            <p:ph type="subTitle" idx="1"/>
          </p:nvPr>
        </p:nvSpPr>
        <p:spPr>
          <a:xfrm>
            <a:off x="971600" y="4005064"/>
            <a:ext cx="6705600" cy="1584176"/>
          </a:xfrm>
        </p:spPr>
        <p:txBody>
          <a:bodyPr>
            <a:noAutofit/>
          </a:bodyPr>
          <a:lstStyle/>
          <a:p>
            <a:r>
              <a:rPr lang="el-GR" sz="2400" dirty="0" smtClean="0"/>
              <a:t>Μάθημα: αρχαία ελληνική γλώσσα</a:t>
            </a:r>
          </a:p>
          <a:p>
            <a:r>
              <a:rPr lang="el-GR" sz="2400" dirty="0" smtClean="0"/>
              <a:t>Τάξη:  </a:t>
            </a:r>
            <a:r>
              <a:rPr lang="el-GR" sz="2400" dirty="0" err="1" smtClean="0"/>
              <a:t>α΄</a:t>
            </a:r>
            <a:r>
              <a:rPr lang="el-GR" sz="2400" dirty="0" smtClean="0"/>
              <a:t> γυμνασίου</a:t>
            </a:r>
          </a:p>
          <a:p>
            <a:r>
              <a:rPr lang="el-GR" sz="2400" dirty="0" smtClean="0"/>
              <a:t>Ενότητα: 6/Γ, «Η ομορφιά δεν είναι το παν» </a:t>
            </a:r>
          </a:p>
          <a:p>
            <a:r>
              <a:rPr lang="el-GR" sz="2400" dirty="0" smtClean="0"/>
              <a:t>Διάρκεια: 1 διδακτική ώρα</a:t>
            </a:r>
            <a:endParaRPr lang="el-GR" sz="2400" dirty="0"/>
          </a:p>
        </p:txBody>
      </p:sp>
    </p:spTree>
  </p:cSld>
  <p:clrMapOvr>
    <a:masterClrMapping/>
  </p:clrMapOvr>
  <p:transition>
    <p:pull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sz="quarter" idx="1"/>
          </p:nvPr>
        </p:nvSpPr>
        <p:spPr/>
        <p:txBody>
          <a:bodyPr>
            <a:normAutofit fontScale="77500" lnSpcReduction="20000"/>
          </a:bodyPr>
          <a:lstStyle/>
          <a:p>
            <a:pPr algn="just">
              <a:buNone/>
            </a:pPr>
            <a:r>
              <a:rPr lang="el-GR" b="1" u="sng" dirty="0" smtClean="0"/>
              <a:t>Παιδαγωγικοί</a:t>
            </a:r>
            <a:endParaRPr lang="el-GR" dirty="0" smtClean="0"/>
          </a:p>
          <a:p>
            <a:pPr>
              <a:buNone/>
            </a:pPr>
            <a:r>
              <a:rPr lang="el-GR" dirty="0" smtClean="0"/>
              <a:t>Οι μαθητές:</a:t>
            </a:r>
          </a:p>
          <a:p>
            <a:pPr lvl="0"/>
            <a:r>
              <a:rPr lang="el-GR" dirty="0" smtClean="0"/>
              <a:t>Να εξασκήσουν τη δυνατότητά τους να μαθαίνουν μέσω της διερεύνησης και της συνεργασίας </a:t>
            </a:r>
            <a:r>
              <a:rPr lang="el-GR" i="1" dirty="0" smtClean="0"/>
              <a:t>(ομαδοσυνεργατική διδασκαλία).</a:t>
            </a:r>
            <a:endParaRPr lang="el-GR" dirty="0" smtClean="0"/>
          </a:p>
          <a:p>
            <a:pPr lvl="0"/>
            <a:r>
              <a:rPr lang="el-GR" dirty="0" smtClean="0"/>
              <a:t>Να εξοικειωθούν με την υιοθέτηση ρόλων.</a:t>
            </a:r>
          </a:p>
          <a:p>
            <a:pPr lvl="0"/>
            <a:r>
              <a:rPr lang="el-GR" dirty="0" smtClean="0"/>
              <a:t>Να συζητούν και να αιτιολογούν τις παρατηρήσεις τους.</a:t>
            </a:r>
          </a:p>
          <a:p>
            <a:pPr lvl="0"/>
            <a:r>
              <a:rPr lang="el-GR" dirty="0" smtClean="0"/>
              <a:t>Να επεξεργάζονται κριτικά τις πληροφορίες που συγκεντρώνουν και να συνθέτουν τα δεδομένα που συλλέγονται.</a:t>
            </a:r>
          </a:p>
          <a:p>
            <a:pPr lvl="0"/>
            <a:r>
              <a:rPr lang="el-GR" dirty="0" smtClean="0"/>
              <a:t>Να τους δοθεί η δυνατότητα να έχουν ευχέρεια κινήσεων και να παίρνουν πρωτοβουλίες, ώστε να μην οδηγούνται μηχανιστικά στην κάθε τους ενέργεια. Ως εκ τούτου ο ρόλος του διδάσκοντα θα είναι συντονιστικός και καθοδηγητικός.</a:t>
            </a:r>
          </a:p>
          <a:p>
            <a:endParaRPr lang="el-GR" dirty="0"/>
          </a:p>
        </p:txBody>
      </p:sp>
    </p:spTree>
  </p:cSld>
  <p:clrMapOvr>
    <a:masterClrMapping/>
  </p:clrMapOvr>
  <p:transition>
    <p:pull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sz="quarter" idx="1"/>
          </p:nvPr>
        </p:nvSpPr>
        <p:spPr/>
        <p:txBody>
          <a:bodyPr/>
          <a:lstStyle/>
          <a:p>
            <a:pPr algn="ctr">
              <a:buNone/>
            </a:pPr>
            <a:r>
              <a:rPr lang="el-GR" b="1" u="sng" dirty="0" smtClean="0"/>
              <a:t>Σε σχέση με τη χρήση των ΤΠΕ</a:t>
            </a:r>
            <a:endParaRPr lang="el-GR" dirty="0" smtClean="0"/>
          </a:p>
          <a:p>
            <a:pPr lvl="0"/>
            <a:r>
              <a:rPr lang="el-GR" dirty="0" smtClean="0"/>
              <a:t>Οι μαθητές να εξοικειωθούν με τη χρήση διαδικτυακών πηγών (νέος </a:t>
            </a:r>
            <a:r>
              <a:rPr lang="el-GR" dirty="0" err="1" smtClean="0"/>
              <a:t>γραμματισμός</a:t>
            </a:r>
            <a:r>
              <a:rPr lang="el-GR" dirty="0" smtClean="0"/>
              <a:t>).</a:t>
            </a:r>
          </a:p>
          <a:p>
            <a:endParaRPr lang="el-GR" dirty="0"/>
          </a:p>
        </p:txBody>
      </p:sp>
    </p:spTree>
  </p:cSld>
  <p:clrMapOvr>
    <a:masterClrMapping/>
  </p:clrMapOvr>
  <p:transition>
    <p:pull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Σχέδιο διδασκαλίας</a:t>
            </a:r>
            <a:endParaRPr lang="el-GR" dirty="0"/>
          </a:p>
        </p:txBody>
      </p:sp>
      <p:sp>
        <p:nvSpPr>
          <p:cNvPr id="3" name="2 - Θέση περιεχομένου"/>
          <p:cNvSpPr>
            <a:spLocks noGrp="1"/>
          </p:cNvSpPr>
          <p:nvPr>
            <p:ph sz="quarter" idx="1"/>
          </p:nvPr>
        </p:nvSpPr>
        <p:spPr/>
        <p:txBody>
          <a:bodyPr>
            <a:normAutofit/>
          </a:bodyPr>
          <a:lstStyle/>
          <a:p>
            <a:pPr algn="ctr">
              <a:buNone/>
            </a:pPr>
            <a:r>
              <a:rPr lang="el-GR" b="1" u="sng" dirty="0" smtClean="0"/>
              <a:t>1</a:t>
            </a:r>
            <a:r>
              <a:rPr lang="el-GR" b="1" u="sng" baseline="30000" dirty="0" smtClean="0"/>
              <a:t>η</a:t>
            </a:r>
            <a:r>
              <a:rPr lang="el-GR" b="1" u="sng" dirty="0" smtClean="0"/>
              <a:t> Φάση – </a:t>
            </a:r>
            <a:r>
              <a:rPr lang="el-GR" b="1" u="sng" dirty="0" err="1" smtClean="0"/>
              <a:t>Αφόρμηση</a:t>
            </a:r>
            <a:endParaRPr lang="el-GR" dirty="0" smtClean="0"/>
          </a:p>
          <a:p>
            <a:endParaRPr lang="el-GR" dirty="0" smtClean="0"/>
          </a:p>
          <a:p>
            <a:r>
              <a:rPr lang="el-GR" dirty="0" smtClean="0"/>
              <a:t>Ο διδάσκων ξεκινά με την υπενθύμιση της </a:t>
            </a:r>
            <a:r>
              <a:rPr lang="el-GR" dirty="0" err="1" smtClean="0"/>
              <a:t>β΄</a:t>
            </a:r>
            <a:r>
              <a:rPr lang="el-GR" dirty="0" smtClean="0"/>
              <a:t> κλίσης των ουσιαστικών (σύνδεση με πρότερη γνώση – ενότητα 4) και τη σημασία της έννοιας της “κλίσης”. </a:t>
            </a:r>
          </a:p>
        </p:txBody>
      </p:sp>
    </p:spTree>
  </p:cSld>
  <p:clrMapOvr>
    <a:masterClrMapping/>
  </p:clrMapOvr>
  <p:transition>
    <p:pull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sz="quarter" idx="1"/>
          </p:nvPr>
        </p:nvSpPr>
        <p:spPr/>
        <p:txBody>
          <a:bodyPr/>
          <a:lstStyle/>
          <a:p>
            <a:r>
              <a:rPr lang="el-GR" dirty="0" smtClean="0"/>
              <a:t>Οι μαθητές καλούνται να διερωτηθούν για ποιο λόγο πραγματοποιείται ο χωρισμός των ουσιαστικών σε κλίσεις και, τελικά, να κατανοήσουν το βασικό κριτήριο διάκρισης των ουσιαστικών σε κλίσεις – ομάδες που δεν είναι άλλο από τις κοινές καταλήξεις.</a:t>
            </a:r>
            <a:endParaRPr lang="el-GR" dirty="0"/>
          </a:p>
        </p:txBody>
      </p:sp>
    </p:spTree>
  </p:cSld>
  <p:clrMapOvr>
    <a:masterClrMapping/>
  </p:clrMapOvr>
  <p:transition>
    <p:pull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sz="quarter" idx="1"/>
          </p:nvPr>
        </p:nvSpPr>
        <p:spPr/>
        <p:txBody>
          <a:bodyPr>
            <a:normAutofit fontScale="92500" lnSpcReduction="20000"/>
          </a:bodyPr>
          <a:lstStyle/>
          <a:p>
            <a:r>
              <a:rPr lang="el-GR" dirty="0" smtClean="0"/>
              <a:t>Στη συνέχεια, ο διδάσκων παραπέμπει τους μαθητές στο κείμενο της ενότητας 6 (σελ.44) του σχολικού εγχειριδίου (κειμενοκεντρική προσέγγιση) και ζητά από ένα μαθητή να διαβάσει την πρώτη περίοδο. Έπειτα, ζητά από τους μαθητές να εντοπίσουν τα θηλυκά ουσιαστικά (</a:t>
            </a:r>
            <a:r>
              <a:rPr lang="el-GR" i="1" dirty="0" smtClean="0"/>
              <a:t>ἡ </a:t>
            </a:r>
            <a:r>
              <a:rPr lang="el-GR" i="1" dirty="0" err="1" smtClean="0"/>
              <a:t>ἔλαφος</a:t>
            </a:r>
            <a:r>
              <a:rPr lang="el-GR" dirty="0" smtClean="0"/>
              <a:t>, </a:t>
            </a:r>
            <a:r>
              <a:rPr lang="el-GR" i="1" dirty="0" err="1" smtClean="0"/>
              <a:t>ὥρα</a:t>
            </a:r>
            <a:r>
              <a:rPr lang="el-GR" dirty="0" smtClean="0"/>
              <a:t>, </a:t>
            </a:r>
            <a:r>
              <a:rPr lang="el-GR" i="1" dirty="0" err="1" smtClean="0"/>
              <a:t>πηγήν</a:t>
            </a:r>
            <a:r>
              <a:rPr lang="el-GR" dirty="0" smtClean="0"/>
              <a:t>, </a:t>
            </a:r>
            <a:r>
              <a:rPr lang="el-GR" i="1" dirty="0" err="1" smtClean="0"/>
              <a:t>ἰδέᾳ</a:t>
            </a:r>
            <a:r>
              <a:rPr lang="el-GR" dirty="0" smtClean="0"/>
              <a:t>) και τους ρωτά ποιο από αυτά είναι δευτερόκλιτο (</a:t>
            </a:r>
            <a:r>
              <a:rPr lang="el-GR" i="1" dirty="0" smtClean="0"/>
              <a:t>ἡ </a:t>
            </a:r>
            <a:r>
              <a:rPr lang="el-GR" i="1" dirty="0" err="1" smtClean="0"/>
              <a:t>ἔλαφος</a:t>
            </a:r>
            <a:r>
              <a:rPr lang="el-GR" dirty="0" smtClean="0"/>
              <a:t>). Απομένουν τα λοιπά τρία ουσιαστικά (</a:t>
            </a:r>
            <a:r>
              <a:rPr lang="el-GR" i="1" dirty="0" err="1" smtClean="0"/>
              <a:t>ὥρα</a:t>
            </a:r>
            <a:r>
              <a:rPr lang="el-GR" dirty="0" smtClean="0"/>
              <a:t>, </a:t>
            </a:r>
            <a:r>
              <a:rPr lang="el-GR" i="1" dirty="0" err="1" smtClean="0"/>
              <a:t>πηγήν</a:t>
            </a:r>
            <a:r>
              <a:rPr lang="el-GR" dirty="0" smtClean="0"/>
              <a:t>, </a:t>
            </a:r>
            <a:r>
              <a:rPr lang="el-GR" i="1" dirty="0" err="1" smtClean="0"/>
              <a:t>ἰδέᾳ</a:t>
            </a:r>
            <a:r>
              <a:rPr lang="el-GR" dirty="0" smtClean="0"/>
              <a:t>) για τα οποία ζητά από τους μαθητές να σχηματίσουν την ονομαστική. Έτσι, προκύπτουν οι 2 υποκατηγορίες των θηλυκών πρωτόκλιτων ουσιαστικών σε –α και –η. </a:t>
            </a:r>
            <a:endParaRPr lang="el-GR" dirty="0"/>
          </a:p>
        </p:txBody>
      </p:sp>
    </p:spTree>
  </p:cSld>
  <p:clrMapOvr>
    <a:masterClrMapping/>
  </p:clrMapOvr>
  <p:transition>
    <p:pull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sz="quarter" idx="1"/>
          </p:nvPr>
        </p:nvSpPr>
        <p:spPr/>
        <p:txBody>
          <a:bodyPr/>
          <a:lstStyle/>
          <a:p>
            <a:r>
              <a:rPr lang="el-GR" dirty="0" smtClean="0"/>
              <a:t>Κατόπιν, ο διδάσκων γράφει τις καταλήξεις στον πίνακα και προσθέτει και στις δύο ένα τελικό σίγμα (–ς). Έτσι, προκύπτουν και οι καταλήξεις των αρσενικών πρωτόκλιτων ουσιαστικών σε –ας και </a:t>
            </a:r>
            <a:endParaRPr lang="en-US" dirty="0" smtClean="0"/>
          </a:p>
          <a:p>
            <a:pPr>
              <a:buNone/>
            </a:pPr>
            <a:r>
              <a:rPr lang="en-US" dirty="0" smtClean="0"/>
              <a:t>    </a:t>
            </a:r>
            <a:r>
              <a:rPr lang="el-GR" dirty="0" smtClean="0"/>
              <a:t>–ης.</a:t>
            </a:r>
            <a:endParaRPr lang="el-GR" dirty="0"/>
          </a:p>
        </p:txBody>
      </p:sp>
    </p:spTree>
  </p:cSld>
  <p:clrMapOvr>
    <a:masterClrMapping/>
  </p:clrMapOvr>
  <p:transition>
    <p:pull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sz="quarter" idx="1"/>
          </p:nvPr>
        </p:nvSpPr>
        <p:spPr/>
        <p:txBody>
          <a:bodyPr/>
          <a:lstStyle/>
          <a:p>
            <a:r>
              <a:rPr lang="el-GR" dirty="0" smtClean="0"/>
              <a:t>Ανακεφαλαιώνει τη γενική του αναφορά στα ουσιαστικά της </a:t>
            </a:r>
            <a:r>
              <a:rPr lang="el-GR" dirty="0" err="1" smtClean="0"/>
              <a:t>α΄</a:t>
            </a:r>
            <a:r>
              <a:rPr lang="el-GR" dirty="0" smtClean="0"/>
              <a:t> κλίσης κάνοντας εναργές ποια ουσιαστικά περιλαμβάνει. </a:t>
            </a:r>
          </a:p>
          <a:p>
            <a:r>
              <a:rPr lang="el-GR" dirty="0" smtClean="0"/>
              <a:t>Τέλος, εστιάζει στα θηλυκά σε –η με τα οποία θα ασχοληθεί η τάξη στη συνέχεια. </a:t>
            </a:r>
          </a:p>
          <a:p>
            <a:endParaRPr lang="el-GR" dirty="0"/>
          </a:p>
        </p:txBody>
      </p:sp>
    </p:spTree>
  </p:cSld>
  <p:clrMapOvr>
    <a:masterClrMapping/>
  </p:clrMapOvr>
  <p:transition>
    <p:pull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sz="quarter" idx="1"/>
          </p:nvPr>
        </p:nvSpPr>
        <p:spPr/>
        <p:txBody>
          <a:bodyPr/>
          <a:lstStyle/>
          <a:p>
            <a:pPr>
              <a:buNone/>
            </a:pPr>
            <a:r>
              <a:rPr lang="el-GR" dirty="0" smtClean="0"/>
              <a:t>    </a:t>
            </a:r>
            <a:r>
              <a:rPr lang="el-GR" b="1" u="sng" dirty="0" smtClean="0"/>
              <a:t>2</a:t>
            </a:r>
            <a:r>
              <a:rPr lang="el-GR" b="1" u="sng" baseline="30000" dirty="0" smtClean="0"/>
              <a:t>η</a:t>
            </a:r>
            <a:r>
              <a:rPr lang="el-GR" b="1" u="sng" dirty="0" smtClean="0"/>
              <a:t> Φάση</a:t>
            </a:r>
            <a:endParaRPr lang="el-GR" dirty="0" smtClean="0"/>
          </a:p>
          <a:p>
            <a:pPr lvl="0">
              <a:buNone/>
            </a:pPr>
            <a:endParaRPr lang="el-GR" dirty="0" smtClean="0"/>
          </a:p>
          <a:p>
            <a:pPr lvl="0">
              <a:buNone/>
            </a:pPr>
            <a:r>
              <a:rPr lang="el-GR" dirty="0" smtClean="0"/>
              <a:t>    Ο διδάσκων καλεί στον πίνακα ένα μαθητή – γραμματέα και του ζητά να γράψει στον πίνακα σε δύο κάθετες στήλες τα ονόματα των δύο αριθμών και τις πτώσεις, όπως ακολούθως:</a:t>
            </a:r>
          </a:p>
          <a:p>
            <a:endParaRPr lang="el-GR" dirty="0"/>
          </a:p>
        </p:txBody>
      </p:sp>
    </p:spTree>
  </p:cSld>
  <p:clrMapOvr>
    <a:masterClrMapping/>
  </p:clrMapOvr>
  <p:transition>
    <p:pull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sz="quarter" idx="1"/>
          </p:nvPr>
        </p:nvSpPr>
        <p:spPr/>
        <p:txBody>
          <a:bodyPr/>
          <a:lstStyle/>
          <a:p>
            <a:endParaRPr lang="el-GR" dirty="0"/>
          </a:p>
        </p:txBody>
      </p:sp>
      <p:graphicFrame>
        <p:nvGraphicFramePr>
          <p:cNvPr id="4" name="3 - Πίνακας"/>
          <p:cNvGraphicFramePr>
            <a:graphicFrameLocks noGrp="1"/>
          </p:cNvGraphicFramePr>
          <p:nvPr/>
        </p:nvGraphicFramePr>
        <p:xfrm>
          <a:off x="1882140" y="2606040"/>
          <a:ext cx="5379720" cy="1645920"/>
        </p:xfrm>
        <a:graphic>
          <a:graphicData uri="http://schemas.openxmlformats.org/drawingml/2006/table">
            <a:tbl>
              <a:tblPr/>
              <a:tblGrid>
                <a:gridCol w="2872740"/>
                <a:gridCol w="2506980"/>
              </a:tblGrid>
              <a:tr h="0">
                <a:tc>
                  <a:txBody>
                    <a:bodyPr/>
                    <a:lstStyle/>
                    <a:p>
                      <a:pPr algn="ctr">
                        <a:lnSpc>
                          <a:spcPct val="150000"/>
                        </a:lnSpc>
                        <a:spcAft>
                          <a:spcPts val="0"/>
                        </a:spcAft>
                      </a:pPr>
                      <a:r>
                        <a:rPr lang="el-GR" sz="1200">
                          <a:latin typeface="Calibri"/>
                          <a:ea typeface="Calibri"/>
                          <a:cs typeface="Times New Roman"/>
                        </a:rPr>
                        <a:t>Ενικός αριθμός</a:t>
                      </a:r>
                      <a:endParaRPr lang="el-GR"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200">
                          <a:latin typeface="Calibri"/>
                          <a:ea typeface="Calibri"/>
                          <a:cs typeface="Times New Roman"/>
                        </a:rPr>
                        <a:t>Πληθυντικός αριθμός</a:t>
                      </a:r>
                      <a:endParaRPr lang="el-GR"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a:lnSpc>
                          <a:spcPct val="150000"/>
                        </a:lnSpc>
                        <a:spcAft>
                          <a:spcPts val="0"/>
                        </a:spcAft>
                      </a:pPr>
                      <a:r>
                        <a:rPr lang="el-GR" sz="1200">
                          <a:latin typeface="Calibri"/>
                          <a:ea typeface="Calibri"/>
                          <a:cs typeface="Times New Roman"/>
                        </a:rPr>
                        <a:t>Ονομαστική</a:t>
                      </a:r>
                      <a:endParaRPr lang="el-GR"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l-GR" sz="1200">
                          <a:latin typeface="Calibri"/>
                          <a:ea typeface="Calibri"/>
                          <a:cs typeface="Times New Roman"/>
                        </a:rPr>
                        <a:t>Ονομαστική </a:t>
                      </a:r>
                      <a:endParaRPr lang="el-GR"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a:lnSpc>
                          <a:spcPct val="150000"/>
                        </a:lnSpc>
                        <a:spcAft>
                          <a:spcPts val="0"/>
                        </a:spcAft>
                      </a:pPr>
                      <a:r>
                        <a:rPr lang="el-GR" sz="1200">
                          <a:latin typeface="Calibri"/>
                          <a:ea typeface="Calibri"/>
                          <a:cs typeface="Times New Roman"/>
                        </a:rPr>
                        <a:t>Γενική</a:t>
                      </a:r>
                      <a:endParaRPr lang="el-GR"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l-GR" sz="1200">
                          <a:latin typeface="Calibri"/>
                          <a:ea typeface="Calibri"/>
                          <a:cs typeface="Times New Roman"/>
                        </a:rPr>
                        <a:t>Γενική</a:t>
                      </a:r>
                      <a:endParaRPr lang="el-GR"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a:lnSpc>
                          <a:spcPct val="150000"/>
                        </a:lnSpc>
                        <a:spcAft>
                          <a:spcPts val="0"/>
                        </a:spcAft>
                      </a:pPr>
                      <a:r>
                        <a:rPr lang="el-GR" sz="1200">
                          <a:latin typeface="Calibri"/>
                          <a:ea typeface="Calibri"/>
                          <a:cs typeface="Times New Roman"/>
                        </a:rPr>
                        <a:t>Δοτική </a:t>
                      </a:r>
                      <a:endParaRPr lang="el-GR"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l-GR" sz="1200">
                          <a:latin typeface="Calibri"/>
                          <a:ea typeface="Calibri"/>
                          <a:cs typeface="Times New Roman"/>
                        </a:rPr>
                        <a:t>Δοτική</a:t>
                      </a:r>
                      <a:endParaRPr lang="el-GR"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a:lnSpc>
                          <a:spcPct val="150000"/>
                        </a:lnSpc>
                        <a:spcAft>
                          <a:spcPts val="0"/>
                        </a:spcAft>
                      </a:pPr>
                      <a:r>
                        <a:rPr lang="el-GR" sz="1200">
                          <a:latin typeface="Calibri"/>
                          <a:ea typeface="Calibri"/>
                          <a:cs typeface="Times New Roman"/>
                        </a:rPr>
                        <a:t>Αιτιατική</a:t>
                      </a:r>
                      <a:endParaRPr lang="el-GR"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l-GR" sz="1200">
                          <a:latin typeface="Calibri"/>
                          <a:ea typeface="Calibri"/>
                          <a:cs typeface="Times New Roman"/>
                        </a:rPr>
                        <a:t>Αιτιατική</a:t>
                      </a:r>
                      <a:endParaRPr lang="el-GR"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a:lnSpc>
                          <a:spcPct val="150000"/>
                        </a:lnSpc>
                        <a:spcAft>
                          <a:spcPts val="0"/>
                        </a:spcAft>
                      </a:pPr>
                      <a:r>
                        <a:rPr lang="el-GR" sz="1200">
                          <a:latin typeface="Calibri"/>
                          <a:ea typeface="Calibri"/>
                          <a:cs typeface="Times New Roman"/>
                        </a:rPr>
                        <a:t>Κλητική</a:t>
                      </a:r>
                      <a:endParaRPr lang="el-GR"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l-GR" sz="1200" dirty="0">
                          <a:latin typeface="Calibri"/>
                          <a:ea typeface="Calibri"/>
                          <a:cs typeface="Times New Roman"/>
                        </a:rPr>
                        <a:t>Κλητική</a:t>
                      </a:r>
                      <a:endParaRPr lang="el-GR"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pull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sz="quarter" idx="1"/>
          </p:nvPr>
        </p:nvSpPr>
        <p:spPr/>
        <p:txBody>
          <a:bodyPr/>
          <a:lstStyle/>
          <a:p>
            <a:pPr>
              <a:buNone/>
            </a:pPr>
            <a:r>
              <a:rPr lang="el-GR" dirty="0" smtClean="0"/>
              <a:t>    </a:t>
            </a:r>
          </a:p>
          <a:p>
            <a:pPr>
              <a:buNone/>
            </a:pPr>
            <a:r>
              <a:rPr lang="el-GR" dirty="0" smtClean="0"/>
              <a:t>    Στη συνέχεια, καλεί έναν άλλο μαθητή – γραμματέα (από άλλη ομάδα) και του ζητά να συμπληρώσει στις στήλες το άρθρο του θηλυκού γένους σε όλες τις πτώσεις και στους δύο αριθμούς, όπως ακολούθως:</a:t>
            </a:r>
          </a:p>
          <a:p>
            <a:endParaRPr lang="el-GR" dirty="0"/>
          </a:p>
        </p:txBody>
      </p:sp>
    </p:spTree>
  </p:cSld>
  <p:clrMapOvr>
    <a:masterClrMapping/>
  </p:clrMapOvr>
  <p:transition>
    <p:pull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εργαλεία</a:t>
            </a:r>
            <a:endParaRPr lang="el-GR" dirty="0"/>
          </a:p>
        </p:txBody>
      </p:sp>
      <p:sp>
        <p:nvSpPr>
          <p:cNvPr id="3" name="2 - Θέση περιεχομένου"/>
          <p:cNvSpPr>
            <a:spLocks noGrp="1"/>
          </p:cNvSpPr>
          <p:nvPr>
            <p:ph sz="quarter" idx="1"/>
          </p:nvPr>
        </p:nvSpPr>
        <p:spPr/>
        <p:txBody>
          <a:bodyPr>
            <a:normAutofit fontScale="77500" lnSpcReduction="20000"/>
          </a:bodyPr>
          <a:lstStyle/>
          <a:p>
            <a:pPr lvl="0">
              <a:buNone/>
            </a:pPr>
            <a:endParaRPr lang="el-GR" dirty="0" smtClean="0"/>
          </a:p>
          <a:p>
            <a:pPr algn="ctr">
              <a:buNone/>
            </a:pPr>
            <a:r>
              <a:rPr lang="el-GR" b="1" dirty="0" smtClean="0"/>
              <a:t>Διδακτικές μέθοδοι</a:t>
            </a:r>
            <a:endParaRPr lang="el-GR" dirty="0" smtClean="0"/>
          </a:p>
          <a:p>
            <a:r>
              <a:rPr lang="el-GR" dirty="0" smtClean="0"/>
              <a:t>Διερευνητική – </a:t>
            </a:r>
            <a:r>
              <a:rPr lang="el-GR" dirty="0" err="1" smtClean="0"/>
              <a:t>ανακαλυπτική</a:t>
            </a:r>
            <a:r>
              <a:rPr lang="el-GR" dirty="0" smtClean="0"/>
              <a:t> μάθηση </a:t>
            </a:r>
            <a:r>
              <a:rPr lang="el-GR" i="1" dirty="0" smtClean="0"/>
              <a:t>(ενεργή </a:t>
            </a:r>
            <a:r>
              <a:rPr lang="el-GR" i="1" dirty="0" err="1" smtClean="0"/>
              <a:t>ανακαλυπτική</a:t>
            </a:r>
            <a:r>
              <a:rPr lang="el-GR" i="1" dirty="0" smtClean="0"/>
              <a:t> μάθηση)</a:t>
            </a:r>
            <a:endParaRPr lang="el-GR" dirty="0" smtClean="0"/>
          </a:p>
          <a:p>
            <a:pPr lvl="0"/>
            <a:r>
              <a:rPr lang="el-GR" dirty="0" smtClean="0"/>
              <a:t>Ομαδοσυνεργατική / </a:t>
            </a:r>
            <a:r>
              <a:rPr lang="el-GR" dirty="0" err="1" smtClean="0"/>
              <a:t>Διάδραση</a:t>
            </a:r>
            <a:r>
              <a:rPr lang="el-GR" dirty="0" smtClean="0"/>
              <a:t> μεταξύ των ομάδων – </a:t>
            </a:r>
            <a:r>
              <a:rPr lang="el-GR" dirty="0" err="1" smtClean="0"/>
              <a:t>ετεροαξιολόγηση</a:t>
            </a:r>
            <a:endParaRPr lang="el-GR" dirty="0" smtClean="0"/>
          </a:p>
          <a:p>
            <a:pPr lvl="0"/>
            <a:r>
              <a:rPr lang="el-GR" dirty="0" smtClean="0"/>
              <a:t>Άμεση/κατευθυνόμενη διδασκαλία</a:t>
            </a:r>
          </a:p>
          <a:p>
            <a:pPr lvl="0"/>
            <a:r>
              <a:rPr lang="el-GR" dirty="0" smtClean="0"/>
              <a:t>Κειμενοκεντρική προσέγγιση</a:t>
            </a:r>
          </a:p>
          <a:p>
            <a:pPr lvl="0"/>
            <a:r>
              <a:rPr lang="el-GR" dirty="0" smtClean="0"/>
              <a:t>Βιωματική μάθηση</a:t>
            </a:r>
          </a:p>
          <a:p>
            <a:pPr lvl="0"/>
            <a:r>
              <a:rPr lang="el-GR" dirty="0" smtClean="0"/>
              <a:t>Διαβαθμισμένη διδασκαλία</a:t>
            </a:r>
          </a:p>
          <a:p>
            <a:r>
              <a:rPr lang="el-GR" dirty="0" smtClean="0"/>
              <a:t>Εξατομικευμένες προσαρμογές για τους μαθητές με ΕΔΜ</a:t>
            </a:r>
          </a:p>
          <a:p>
            <a:pPr lvl="0"/>
            <a:r>
              <a:rPr lang="el-GR" dirty="0" err="1" smtClean="0"/>
              <a:t>Αυτοαξιολόγηση</a:t>
            </a:r>
            <a:endParaRPr lang="el-GR" dirty="0" smtClean="0"/>
          </a:p>
          <a:p>
            <a:pPr lvl="0"/>
            <a:endParaRPr lang="el-GR" dirty="0" smtClean="0"/>
          </a:p>
          <a:p>
            <a:pPr>
              <a:buFont typeface="Wingdings" pitchFamily="2" charset="2"/>
              <a:buChar char="q"/>
            </a:pPr>
            <a:endParaRPr lang="el-GR" dirty="0" smtClean="0"/>
          </a:p>
          <a:p>
            <a:endParaRPr lang="el-GR" dirty="0" smtClean="0"/>
          </a:p>
          <a:p>
            <a:endParaRPr lang="el-GR" dirty="0"/>
          </a:p>
        </p:txBody>
      </p:sp>
    </p:spTree>
  </p:cSld>
  <p:clrMapOvr>
    <a:masterClrMapping/>
  </p:clrMapOvr>
  <p:transition>
    <p:pull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graphicFrame>
        <p:nvGraphicFramePr>
          <p:cNvPr id="4" name="3 - Θέση περιεχομένου"/>
          <p:cNvGraphicFramePr>
            <a:graphicFrameLocks noGrp="1"/>
          </p:cNvGraphicFramePr>
          <p:nvPr>
            <p:ph sz="quarter" idx="1"/>
          </p:nvPr>
        </p:nvGraphicFramePr>
        <p:xfrm>
          <a:off x="2121852" y="3025140"/>
          <a:ext cx="5135245" cy="1645920"/>
        </p:xfrm>
        <a:graphic>
          <a:graphicData uri="http://schemas.openxmlformats.org/drawingml/2006/table">
            <a:tbl>
              <a:tblPr/>
              <a:tblGrid>
                <a:gridCol w="2872740"/>
                <a:gridCol w="2262505"/>
              </a:tblGrid>
              <a:tr h="0">
                <a:tc>
                  <a:txBody>
                    <a:bodyPr/>
                    <a:lstStyle/>
                    <a:p>
                      <a:pPr algn="ctr">
                        <a:lnSpc>
                          <a:spcPct val="150000"/>
                        </a:lnSpc>
                        <a:spcAft>
                          <a:spcPts val="1000"/>
                        </a:spcAft>
                      </a:pPr>
                      <a:r>
                        <a:rPr lang="el-GR" sz="1200">
                          <a:latin typeface="Calibri"/>
                          <a:ea typeface="Calibri"/>
                          <a:cs typeface="Times New Roman"/>
                        </a:rPr>
                        <a:t>Ενικός αριθμός </a:t>
                      </a:r>
                      <a:endParaRPr lang="el-GR"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1000"/>
                        </a:spcAft>
                      </a:pPr>
                      <a:r>
                        <a:rPr lang="el-GR" sz="1200">
                          <a:latin typeface="Calibri"/>
                          <a:ea typeface="Calibri"/>
                          <a:cs typeface="Times New Roman"/>
                        </a:rPr>
                        <a:t>Πληθυντικός αριθμός</a:t>
                      </a:r>
                      <a:endParaRPr lang="el-GR"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a:lnSpc>
                          <a:spcPct val="150000"/>
                        </a:lnSpc>
                        <a:spcAft>
                          <a:spcPts val="1000"/>
                        </a:spcAft>
                      </a:pPr>
                      <a:r>
                        <a:rPr lang="el-GR" sz="1200">
                          <a:latin typeface="Calibri"/>
                          <a:ea typeface="Calibri"/>
                          <a:cs typeface="Times New Roman"/>
                        </a:rPr>
                        <a:t>Ονομαστική    ἡ</a:t>
                      </a:r>
                      <a:endParaRPr lang="el-GR"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1000"/>
                        </a:spcAft>
                      </a:pPr>
                      <a:r>
                        <a:rPr lang="el-GR" sz="1200">
                          <a:latin typeface="Calibri"/>
                          <a:ea typeface="Calibri"/>
                          <a:cs typeface="Times New Roman"/>
                        </a:rPr>
                        <a:t>Ονομαστική    αἱ</a:t>
                      </a:r>
                      <a:endParaRPr lang="el-GR"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a:lnSpc>
                          <a:spcPct val="150000"/>
                        </a:lnSpc>
                        <a:spcAft>
                          <a:spcPts val="1000"/>
                        </a:spcAft>
                      </a:pPr>
                      <a:r>
                        <a:rPr lang="el-GR" sz="1200">
                          <a:latin typeface="Calibri"/>
                          <a:ea typeface="Calibri"/>
                          <a:cs typeface="Times New Roman"/>
                        </a:rPr>
                        <a:t>Γενική              τῆς</a:t>
                      </a:r>
                      <a:endParaRPr lang="el-GR"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1000"/>
                        </a:spcAft>
                      </a:pPr>
                      <a:r>
                        <a:rPr lang="el-GR" sz="1200">
                          <a:latin typeface="Calibri"/>
                          <a:ea typeface="Calibri"/>
                          <a:cs typeface="Times New Roman"/>
                        </a:rPr>
                        <a:t>Γενική              τῶν</a:t>
                      </a:r>
                      <a:endParaRPr lang="el-GR"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a:lnSpc>
                          <a:spcPct val="150000"/>
                        </a:lnSpc>
                        <a:spcAft>
                          <a:spcPts val="1000"/>
                        </a:spcAft>
                      </a:pPr>
                      <a:r>
                        <a:rPr lang="el-GR" sz="1200">
                          <a:latin typeface="Calibri"/>
                          <a:ea typeface="Calibri"/>
                          <a:cs typeface="Times New Roman"/>
                        </a:rPr>
                        <a:t>Δοτική              τῇ</a:t>
                      </a:r>
                      <a:endParaRPr lang="el-GR"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1000"/>
                        </a:spcAft>
                      </a:pPr>
                      <a:r>
                        <a:rPr lang="el-GR" sz="1200">
                          <a:latin typeface="Calibri"/>
                          <a:ea typeface="Calibri"/>
                          <a:cs typeface="Times New Roman"/>
                        </a:rPr>
                        <a:t>Δοτική              ταῖς</a:t>
                      </a:r>
                      <a:endParaRPr lang="el-GR"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a:lnSpc>
                          <a:spcPct val="150000"/>
                        </a:lnSpc>
                        <a:spcAft>
                          <a:spcPts val="1000"/>
                        </a:spcAft>
                      </a:pPr>
                      <a:r>
                        <a:rPr lang="el-GR" sz="1200">
                          <a:latin typeface="Calibri"/>
                          <a:ea typeface="Calibri"/>
                          <a:cs typeface="Times New Roman"/>
                        </a:rPr>
                        <a:t>Αιτιατική          τήν</a:t>
                      </a:r>
                      <a:endParaRPr lang="el-GR"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1000"/>
                        </a:spcAft>
                      </a:pPr>
                      <a:r>
                        <a:rPr lang="el-GR" sz="1200">
                          <a:latin typeface="Calibri"/>
                          <a:ea typeface="Calibri"/>
                          <a:cs typeface="Times New Roman"/>
                        </a:rPr>
                        <a:t>Αιτιατική          τάς</a:t>
                      </a:r>
                      <a:endParaRPr lang="el-GR"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a:lnSpc>
                          <a:spcPct val="150000"/>
                        </a:lnSpc>
                        <a:spcAft>
                          <a:spcPts val="1000"/>
                        </a:spcAft>
                      </a:pPr>
                      <a:r>
                        <a:rPr lang="el-GR" sz="1200">
                          <a:latin typeface="Calibri"/>
                          <a:ea typeface="Calibri"/>
                          <a:cs typeface="Times New Roman"/>
                        </a:rPr>
                        <a:t>Κλητική           (ὦ)  </a:t>
                      </a:r>
                      <a:endParaRPr lang="el-GR"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1000"/>
                        </a:spcAft>
                      </a:pPr>
                      <a:r>
                        <a:rPr lang="el-GR" sz="1200" dirty="0">
                          <a:latin typeface="Calibri"/>
                          <a:ea typeface="Calibri"/>
                          <a:cs typeface="Times New Roman"/>
                        </a:rPr>
                        <a:t>Κλητική             (ὦ)  </a:t>
                      </a:r>
                      <a:endParaRPr lang="el-GR"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pull dir="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sz="quarter" idx="1"/>
          </p:nvPr>
        </p:nvSpPr>
        <p:spPr/>
        <p:txBody>
          <a:bodyPr/>
          <a:lstStyle/>
          <a:p>
            <a:r>
              <a:rPr lang="el-GR" dirty="0" smtClean="0"/>
              <a:t>Έτσι, επιτυγχάνεται η υπενθύμιση των αριθμών, των πτώσεων και του άρθρου (σύνδεση με πρότερη γνώση – ενότητα 3)]</a:t>
            </a:r>
          </a:p>
        </p:txBody>
      </p:sp>
    </p:spTree>
  </p:cSld>
  <p:clrMapOvr>
    <a:masterClrMapping/>
  </p:clrMapOvr>
  <p:transition>
    <p:pull dir="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sz="quarter" idx="1"/>
          </p:nvPr>
        </p:nvSpPr>
        <p:spPr/>
        <p:txBody>
          <a:bodyPr/>
          <a:lstStyle/>
          <a:p>
            <a:r>
              <a:rPr lang="el-GR" dirty="0" smtClean="0"/>
              <a:t>Ο διδάσκων καλεί τους μαθητές να εντοπίσουν τυχόν λάθη. Αν εντοπιστούν λάθη, διορθώνονται στον πίνακα από τον γραμματέα με τη βοήθεια των συμμαθητών του. Αν δεν υπάρχουν λάθη, η τάξη προχωρά στην επόμενη φάση.</a:t>
            </a:r>
          </a:p>
          <a:p>
            <a:endParaRPr lang="el-GR" dirty="0"/>
          </a:p>
        </p:txBody>
      </p:sp>
    </p:spTree>
  </p:cSld>
  <p:clrMapOvr>
    <a:masterClrMapping/>
  </p:clrMapOvr>
  <p:transition>
    <p:pull dir="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sz="quarter" idx="1"/>
          </p:nvPr>
        </p:nvSpPr>
        <p:spPr>
          <a:xfrm>
            <a:off x="612648" y="1600200"/>
            <a:ext cx="8153400" cy="4781128"/>
          </a:xfrm>
        </p:spPr>
        <p:txBody>
          <a:bodyPr>
            <a:normAutofit fontScale="92500" lnSpcReduction="20000"/>
          </a:bodyPr>
          <a:lstStyle/>
          <a:p>
            <a:pPr>
              <a:buNone/>
            </a:pPr>
            <a:r>
              <a:rPr lang="el-GR" b="1" u="sng" dirty="0" smtClean="0"/>
              <a:t>3</a:t>
            </a:r>
            <a:r>
              <a:rPr lang="el-GR" b="1" u="sng" baseline="30000" dirty="0" smtClean="0"/>
              <a:t>η</a:t>
            </a:r>
            <a:r>
              <a:rPr lang="el-GR" b="1" u="sng" dirty="0" smtClean="0"/>
              <a:t> Φάση</a:t>
            </a:r>
            <a:endParaRPr lang="el-GR" dirty="0" smtClean="0"/>
          </a:p>
          <a:p>
            <a:r>
              <a:rPr lang="el-GR" dirty="0" smtClean="0"/>
              <a:t>Ο διδάσκων μοιράζει στις ομάδες το Φύλλο Εργασίας 1 και εξηγεί τα δεδομένα και τα ζητούμενά του, ώστε να γίνουν κατανοητά και από τους μαθητές οι οποίοι έχουν μαθησιακές δυσκολίες. Λύνονται οι όποιες απορίες παρουσιαστούν. Στο Φύλλο Εργασίας 1 υπάρχουν προτάσεις όπου στην καθεμία υπάρχει κι ένα ουσιαστικό θηλυκό της </a:t>
            </a:r>
            <a:r>
              <a:rPr lang="el-GR" dirty="0" err="1" smtClean="0"/>
              <a:t>α΄</a:t>
            </a:r>
            <a:r>
              <a:rPr lang="el-GR" dirty="0" smtClean="0"/>
              <a:t> κλίσης σε -η σε διαφορετική κάθε φορά πτώση. </a:t>
            </a:r>
          </a:p>
          <a:p>
            <a:endParaRPr lang="el-GR" dirty="0" smtClean="0"/>
          </a:p>
          <a:p>
            <a:pPr>
              <a:buNone/>
            </a:pPr>
            <a:r>
              <a:rPr lang="en-US" dirty="0" smtClean="0"/>
              <a:t>   </a:t>
            </a:r>
            <a:r>
              <a:rPr lang="el-GR" b="1" dirty="0" smtClean="0"/>
              <a:t>Σημείωση</a:t>
            </a:r>
            <a:r>
              <a:rPr lang="el-GR" dirty="0" smtClean="0"/>
              <a:t>: όλα τα ουσιαστικά στις προτάσεις έχουν άρθρο. </a:t>
            </a:r>
          </a:p>
          <a:p>
            <a:pPr>
              <a:buNone/>
            </a:pPr>
            <a:r>
              <a:rPr lang="el-GR" dirty="0" smtClean="0"/>
              <a:t>    </a:t>
            </a:r>
            <a:endParaRPr lang="el-GR" dirty="0"/>
          </a:p>
        </p:txBody>
      </p:sp>
    </p:spTree>
  </p:cSld>
  <p:clrMapOvr>
    <a:masterClrMapping/>
  </p:clrMapOvr>
  <p:transition>
    <p:pull dir="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sz="quarter" idx="1"/>
          </p:nvPr>
        </p:nvSpPr>
        <p:spPr/>
        <p:txBody>
          <a:bodyPr/>
          <a:lstStyle/>
          <a:p>
            <a:r>
              <a:rPr lang="el-GR" dirty="0" smtClean="0"/>
              <a:t>Ο διδάσκων ζητά από τους μαθητές να εντοπίσουν σε κάθε πρόταση το ουσιαστικό. (Έτσι, ελέγχεται η δυνατότητα αναγνώρισης από τους μαθητές των ουσιαστικών – σύνδεση με πρότερη γνώση).</a:t>
            </a:r>
            <a:endParaRPr lang="el-GR" dirty="0"/>
          </a:p>
        </p:txBody>
      </p:sp>
    </p:spTree>
  </p:cSld>
  <p:clrMapOvr>
    <a:masterClrMapping/>
  </p:clrMapOvr>
  <p:transition>
    <p:pull dir="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sz="quarter" idx="1"/>
          </p:nvPr>
        </p:nvSpPr>
        <p:spPr/>
        <p:txBody>
          <a:bodyPr>
            <a:normAutofit fontScale="92500"/>
          </a:bodyPr>
          <a:lstStyle/>
          <a:p>
            <a:r>
              <a:rPr lang="el-GR" dirty="0" smtClean="0"/>
              <a:t>Ο διδάσκων καλεί στον πίνακα ένα γραμματέα (από ομάδα η οποία μέχρι στιγμής δεν έχει εκπροσωπηθεί).  Αυτήν τη φορά ζητά από τους μαθητές να δηλώσουν ένα </a:t>
            </a:r>
            <a:r>
              <a:rPr lang="el-GR" dirty="0" err="1" smtClean="0"/>
              <a:t>ένα</a:t>
            </a:r>
            <a:r>
              <a:rPr lang="el-GR" dirty="0" smtClean="0"/>
              <a:t> τα ουσιαστικά και να τα “κουμπώσουν” στην αντίστοιχη πτώση με βάση το άρθρο. </a:t>
            </a:r>
          </a:p>
          <a:p>
            <a:r>
              <a:rPr lang="el-GR" dirty="0" smtClean="0"/>
              <a:t>Επειδή όλα τα ουσιαστικά στις προτάσεις του Φύλλου Εργασίας 1 έχουν άρθρο, αυτό διευκολύνει τους μαθητές και τους οδηγεί στη σωστή τοποθέτηση στον πίνακα. Έτσι, εξοικειώνονται με τη σχέση άρθρου και πτώσης. </a:t>
            </a:r>
            <a:endParaRPr lang="el-GR" dirty="0"/>
          </a:p>
        </p:txBody>
      </p:sp>
    </p:spTree>
  </p:cSld>
  <p:clrMapOvr>
    <a:masterClrMapping/>
  </p:clrMapOvr>
  <p:transition>
    <p:pull dir="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sz="quarter" idx="1"/>
          </p:nvPr>
        </p:nvSpPr>
        <p:spPr/>
        <p:txBody>
          <a:bodyPr/>
          <a:lstStyle/>
          <a:p>
            <a:r>
              <a:rPr lang="el-GR" dirty="0" smtClean="0"/>
              <a:t>Αφού ολοκληρωθεί η τοποθέτηση των τύπων, ο διδάσκων ζητά από τους μαθητές να απομονώσουν τις καταλήξεις. Ο ίδιος γράφει δίπλα σε κάθε τύπο την κατάληξη με μαρκαδόρο διαφορετικού χρώματος. </a:t>
            </a:r>
            <a:endParaRPr lang="el-GR" dirty="0"/>
          </a:p>
        </p:txBody>
      </p:sp>
    </p:spTree>
  </p:cSld>
  <p:clrMapOvr>
    <a:masterClrMapping/>
  </p:clrMapOvr>
  <p:transition>
    <p:pull dir="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sz="quarter" idx="1"/>
          </p:nvPr>
        </p:nvSpPr>
        <p:spPr/>
        <p:txBody>
          <a:bodyPr>
            <a:normAutofit fontScale="92500" lnSpcReduction="20000"/>
          </a:bodyPr>
          <a:lstStyle/>
          <a:p>
            <a:pPr>
              <a:buNone/>
            </a:pPr>
            <a:r>
              <a:rPr lang="el-GR" b="1" u="sng" dirty="0" smtClean="0"/>
              <a:t>4</a:t>
            </a:r>
            <a:r>
              <a:rPr lang="el-GR" b="1" u="sng" baseline="30000" dirty="0" smtClean="0"/>
              <a:t>η</a:t>
            </a:r>
            <a:r>
              <a:rPr lang="el-GR" b="1" u="sng" dirty="0" smtClean="0"/>
              <a:t> Φάση</a:t>
            </a:r>
            <a:endParaRPr lang="el-GR" dirty="0" smtClean="0"/>
          </a:p>
          <a:p>
            <a:r>
              <a:rPr lang="el-GR" dirty="0" smtClean="0"/>
              <a:t>Ο ίδιος ο διδάσκων επιλέγει ένα ουσιαστικό από τα καταγεγραμμένα στον πίνακα. Σβήνει όλα τα υπόλοιπα αφήνοντας μόνο τις καταλήξεις, ώστε να εστιαστεί η προσοχή των μαθητών σε αυτές.  Έπειτα, συμπληρώνει το επιλεγμένο ουσιαστικό σε όλες τις πτώσεις με την προφορική συμμετοχή των μαθητών. Έτσι, προκύπτει η κλίση του θηλυκού ουσιαστικού σε </a:t>
            </a:r>
          </a:p>
          <a:p>
            <a:pPr>
              <a:buNone/>
            </a:pPr>
            <a:r>
              <a:rPr lang="el-GR" dirty="0" smtClean="0"/>
              <a:t>    -η σε όλες τις πτώσεις και στους δύο αριθμούς. </a:t>
            </a:r>
          </a:p>
          <a:p>
            <a:r>
              <a:rPr lang="el-GR" dirty="0" smtClean="0"/>
              <a:t>Στην τελική μορφή οι μαθητές βλέπουν στον πίνακα το ουσιαστικό με τις καταλήξεις του να έχουν διαφορετικό χρώμα.</a:t>
            </a:r>
            <a:endParaRPr lang="el-GR" dirty="0"/>
          </a:p>
        </p:txBody>
      </p:sp>
    </p:spTree>
  </p:cSld>
  <p:clrMapOvr>
    <a:masterClrMapping/>
  </p:clrMapOvr>
  <p:transition>
    <p:pull dir="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sz="quarter" idx="1"/>
          </p:nvPr>
        </p:nvSpPr>
        <p:spPr/>
        <p:txBody>
          <a:bodyPr>
            <a:normAutofit/>
          </a:bodyPr>
          <a:lstStyle/>
          <a:p>
            <a:r>
              <a:rPr lang="el-GR" b="1" u="sng" dirty="0" smtClean="0"/>
              <a:t>5</a:t>
            </a:r>
            <a:r>
              <a:rPr lang="el-GR" b="1" u="sng" baseline="30000" dirty="0" smtClean="0"/>
              <a:t>η</a:t>
            </a:r>
            <a:r>
              <a:rPr lang="el-GR" b="1" u="sng" dirty="0" smtClean="0"/>
              <a:t> Φάση</a:t>
            </a:r>
            <a:endParaRPr lang="el-GR" dirty="0" smtClean="0"/>
          </a:p>
          <a:p>
            <a:pPr lvl="0"/>
            <a:r>
              <a:rPr lang="el-GR" dirty="0" smtClean="0"/>
              <a:t>Ο διδάσκων ζητά από κάποιον μαθητή να κλίνει το ουσιαστικό (που έχει επιλεγεί και έχει κλιθεί προηγουμένως στην αρχαία ελληνική) προφορικά στη νέα ελληνική και ένας μαθητής – γραμματέας το γράφει στον πίνακα δίπλα στο άλλο. </a:t>
            </a:r>
          </a:p>
          <a:p>
            <a:pPr lvl="0"/>
            <a:r>
              <a:rPr lang="el-GR" dirty="0" smtClean="0"/>
              <a:t>Έτσι οι μαθητές έχουν ως εικόνα στον πίνακα την παράλληλη κλίση του ίδιου ουσιαστικού στην αρχαία και στη νέα ελληνική. </a:t>
            </a:r>
          </a:p>
          <a:p>
            <a:endParaRPr lang="el-GR" dirty="0"/>
          </a:p>
        </p:txBody>
      </p:sp>
    </p:spTree>
  </p:cSld>
  <p:clrMapOvr>
    <a:masterClrMapping/>
  </p:clrMapOvr>
  <p:transition>
    <p:pull dir="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sz="quarter" idx="1"/>
          </p:nvPr>
        </p:nvSpPr>
        <p:spPr/>
        <p:txBody>
          <a:bodyPr/>
          <a:lstStyle/>
          <a:p>
            <a:r>
              <a:rPr lang="el-GR" dirty="0" smtClean="0"/>
              <a:t>Ο διδάσκων με τους μαθητές του συζητούν τις ομοιότητες και τις διαφορές, ώστε να καταλήξουν σε τρόπους διευκόλυνσης στην απομνημόνευση των τύπων (π.χ. αντιστοιχία άρθρου – καταλήξεων, απουσία δοτικής από τη νέα ελληνική, προσθήκη του τελικού –ν στην αιτιατική ενικού το οποίο δεν υφίσταται στη νεοελληνική)</a:t>
            </a:r>
            <a:endParaRPr lang="el-GR" dirty="0"/>
          </a:p>
        </p:txBody>
      </p:sp>
    </p:spTree>
  </p:cSld>
  <p:clrMapOvr>
    <a:masterClrMapping/>
  </p:clrMapOvr>
  <p:transition>
    <p:pull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ταυτότητα ομάδων</a:t>
            </a:r>
            <a:endParaRPr lang="el-GR" dirty="0"/>
          </a:p>
        </p:txBody>
      </p:sp>
      <p:sp>
        <p:nvSpPr>
          <p:cNvPr id="3" name="2 - Θέση περιεχομένου"/>
          <p:cNvSpPr>
            <a:spLocks noGrp="1"/>
          </p:cNvSpPr>
          <p:nvPr>
            <p:ph sz="quarter" idx="1"/>
          </p:nvPr>
        </p:nvSpPr>
        <p:spPr/>
        <p:txBody>
          <a:bodyPr/>
          <a:lstStyle/>
          <a:p>
            <a:pPr>
              <a:buFont typeface="Wingdings" pitchFamily="2" charset="2"/>
              <a:buChar char="ü"/>
            </a:pPr>
            <a:r>
              <a:rPr lang="el-GR" sz="2400" dirty="0" smtClean="0"/>
              <a:t>Οι μαθητές είναι χωρισμένοι σε ομάδες </a:t>
            </a:r>
            <a:r>
              <a:rPr lang="el-GR" sz="2400" b="1" dirty="0" smtClean="0"/>
              <a:t>ανομοιογενείς</a:t>
            </a:r>
            <a:r>
              <a:rPr lang="el-GR" sz="2400" dirty="0" smtClean="0"/>
              <a:t> των 4–5 ατόμων. </a:t>
            </a:r>
          </a:p>
          <a:p>
            <a:pPr>
              <a:buNone/>
            </a:pPr>
            <a:r>
              <a:rPr lang="el-GR" sz="2400" dirty="0" smtClean="0"/>
              <a:t>Οι ομάδες είναι </a:t>
            </a:r>
            <a:r>
              <a:rPr lang="el-GR" sz="2400" b="1" dirty="0" smtClean="0"/>
              <a:t>ανομοιογενείς</a:t>
            </a:r>
            <a:r>
              <a:rPr lang="el-GR" sz="2400" dirty="0" smtClean="0"/>
              <a:t>, ώστε:</a:t>
            </a:r>
          </a:p>
          <a:p>
            <a:r>
              <a:rPr lang="el-GR" sz="2400" dirty="0" smtClean="0"/>
              <a:t> να υπάρχει σύμπραξη </a:t>
            </a:r>
            <a:r>
              <a:rPr lang="el-GR" sz="2400" b="1" dirty="0" smtClean="0"/>
              <a:t>διαφορετικής δυναμικής </a:t>
            </a:r>
            <a:r>
              <a:rPr lang="el-GR" sz="2400" dirty="0" smtClean="0"/>
              <a:t>προς όφελος των αδύναμων μαθητών, ώστε να παρακολουθούν με μεγαλύτερη άνεση το μάθημα, να </a:t>
            </a:r>
            <a:r>
              <a:rPr lang="el-GR" sz="2400" b="1" dirty="0" smtClean="0"/>
              <a:t>ενισχύονται θετικά </a:t>
            </a:r>
            <a:r>
              <a:rPr lang="el-GR" sz="2400" dirty="0" smtClean="0"/>
              <a:t>και να συμμετέχουν ενεργά σε αυτό. </a:t>
            </a:r>
          </a:p>
          <a:p>
            <a:r>
              <a:rPr lang="el-GR" sz="2400" dirty="0" smtClean="0"/>
              <a:t>οι μαθητές οι οποίοι δεν αντιμετωπίζουν μαθησιακές δυσκολίες θα νιώσουν την ικανοποίηση ότι βοηθούν τους αδύναμους συμμαθητές τους. </a:t>
            </a:r>
          </a:p>
          <a:p>
            <a:pPr>
              <a:buFont typeface="Wingdings" pitchFamily="2" charset="2"/>
              <a:buChar char="ü"/>
            </a:pPr>
            <a:endParaRPr lang="el-GR" sz="2400" dirty="0" smtClean="0"/>
          </a:p>
        </p:txBody>
      </p:sp>
    </p:spTree>
  </p:cSld>
  <p:clrMapOvr>
    <a:masterClrMapping/>
  </p:clrMapOvr>
  <p:transition>
    <p:pull dir="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sz="quarter" idx="1"/>
          </p:nvPr>
        </p:nvSpPr>
        <p:spPr/>
        <p:txBody>
          <a:bodyPr>
            <a:normAutofit lnSpcReduction="10000"/>
          </a:bodyPr>
          <a:lstStyle/>
          <a:p>
            <a:pPr algn="just">
              <a:buNone/>
            </a:pPr>
            <a:r>
              <a:rPr lang="el-GR" b="1" u="sng" dirty="0" smtClean="0"/>
              <a:t>6</a:t>
            </a:r>
            <a:r>
              <a:rPr lang="el-GR" b="1" u="sng" baseline="30000" dirty="0" smtClean="0"/>
              <a:t>η</a:t>
            </a:r>
            <a:r>
              <a:rPr lang="el-GR" b="1" u="sng" dirty="0" smtClean="0"/>
              <a:t> Φάση</a:t>
            </a:r>
            <a:endParaRPr lang="el-GR" dirty="0" smtClean="0"/>
          </a:p>
          <a:p>
            <a:pPr lvl="0"/>
            <a:r>
              <a:rPr lang="el-GR" dirty="0" smtClean="0"/>
              <a:t>Ο διδάσκων καλεί τις ομάδες να επιλέξουν όποιο ουσιαστικό επιθυμεί η καθεμιά από τις προτάσεις του φυλλαδίου και να το κλίνουν γραπτώς. </a:t>
            </a:r>
          </a:p>
          <a:p>
            <a:pPr lvl="0"/>
            <a:r>
              <a:rPr lang="el-GR" dirty="0" smtClean="0"/>
              <a:t>Με το πέρας της διορίας ο διδάσκων συλλέγει τα Φύλλα Εργασίας και τα μοιράζει εκ νέου στις ομάδες έτσι ώστε η κάθε ομάδα να διορθώσει το Φύλλο Εργασίας άλλης ομάδας (</a:t>
            </a:r>
            <a:r>
              <a:rPr lang="el-GR" dirty="0" err="1" smtClean="0"/>
              <a:t>διάδραση</a:t>
            </a:r>
            <a:r>
              <a:rPr lang="el-GR" dirty="0" smtClean="0"/>
              <a:t> μεταξύ των ομάδων – </a:t>
            </a:r>
            <a:r>
              <a:rPr lang="el-GR" dirty="0" err="1" smtClean="0"/>
              <a:t>ετεροαξιολόγηση</a:t>
            </a:r>
            <a:r>
              <a:rPr lang="el-GR" dirty="0" smtClean="0"/>
              <a:t>). Στη συνέχεια επιβλέπει τη διόρθωση. </a:t>
            </a:r>
          </a:p>
          <a:p>
            <a:endParaRPr lang="el-GR" dirty="0"/>
          </a:p>
        </p:txBody>
      </p:sp>
    </p:spTree>
  </p:cSld>
  <p:clrMapOvr>
    <a:masterClrMapping/>
  </p:clrMapOvr>
  <p:transition>
    <p:pull dir="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sz="quarter" idx="1"/>
          </p:nvPr>
        </p:nvSpPr>
        <p:spPr/>
        <p:txBody>
          <a:bodyPr>
            <a:normAutofit/>
          </a:bodyPr>
          <a:lstStyle/>
          <a:p>
            <a:pPr algn="ctr">
              <a:buNone/>
            </a:pPr>
            <a:r>
              <a:rPr lang="el-GR" b="1" u="sng" dirty="0" smtClean="0"/>
              <a:t>7</a:t>
            </a:r>
            <a:r>
              <a:rPr lang="el-GR" b="1" u="sng" baseline="30000" dirty="0" smtClean="0"/>
              <a:t>η</a:t>
            </a:r>
            <a:r>
              <a:rPr lang="el-GR" b="1" u="sng" dirty="0" smtClean="0"/>
              <a:t> Φάση </a:t>
            </a:r>
          </a:p>
          <a:p>
            <a:pPr algn="ctr">
              <a:buNone/>
            </a:pPr>
            <a:r>
              <a:rPr lang="el-GR" b="1" u="sng" dirty="0" smtClean="0"/>
              <a:t>Βιωματική δράση (παιχνίδι ρόλων)</a:t>
            </a:r>
            <a:endParaRPr lang="el-GR" dirty="0" smtClean="0"/>
          </a:p>
          <a:p>
            <a:r>
              <a:rPr lang="el-GR" dirty="0" smtClean="0"/>
              <a:t>Ο διδάσκων καλεί δύο μαθητές από δύο διαφορετικές ομάδες στον πίνακα όπου  γράφει με μεγάλα γράμματα </a:t>
            </a:r>
            <a:r>
              <a:rPr lang="el-GR" b="1" i="1" dirty="0" smtClean="0"/>
              <a:t>Αθήνα,  5</a:t>
            </a:r>
            <a:r>
              <a:rPr lang="el-GR" b="1" i="1" baseline="30000" dirty="0" smtClean="0"/>
              <a:t>ος</a:t>
            </a:r>
            <a:r>
              <a:rPr lang="el-GR" b="1" i="1" dirty="0" smtClean="0"/>
              <a:t> αι. </a:t>
            </a:r>
            <a:r>
              <a:rPr lang="el-GR" b="1" i="1" dirty="0" err="1" smtClean="0"/>
              <a:t>π.Χ.</a:t>
            </a:r>
            <a:r>
              <a:rPr lang="el-GR" dirty="0" smtClean="0"/>
              <a:t> και τους δίνει την ακόλουθη συνθήκη: βρίσκονται σε ένα διδασκαλείο της Αθήνας του 5</a:t>
            </a:r>
            <a:r>
              <a:rPr lang="el-GR" baseline="30000" dirty="0" smtClean="0"/>
              <a:t>ου</a:t>
            </a:r>
            <a:r>
              <a:rPr lang="el-GR" dirty="0" smtClean="0"/>
              <a:t> αιώνα </a:t>
            </a:r>
            <a:r>
              <a:rPr lang="el-GR" dirty="0" err="1" smtClean="0"/>
              <a:t>π.Χ.</a:t>
            </a:r>
            <a:r>
              <a:rPr lang="el-GR" dirty="0" smtClean="0"/>
              <a:t>. </a:t>
            </a:r>
            <a:endParaRPr lang="el-GR" dirty="0"/>
          </a:p>
        </p:txBody>
      </p:sp>
    </p:spTree>
  </p:cSld>
  <p:clrMapOvr>
    <a:masterClrMapping/>
  </p:clrMapOvr>
  <p:transition>
    <p:pull dir="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sz="quarter" idx="1"/>
          </p:nvPr>
        </p:nvSpPr>
        <p:spPr/>
        <p:txBody>
          <a:bodyPr/>
          <a:lstStyle/>
          <a:p>
            <a:r>
              <a:rPr lang="el-GR" dirty="0" smtClean="0"/>
              <a:t>Απευθύνεται σε όλους τους μαθητές και τους ρωτά πώς ονομαζόταν τότε ο διδάσκαλος γραφής και ανάγνωσης (σύνδεση με πρότερη γνώση – ενότητα 2). Αφού δοθεί η απάντηση (“</a:t>
            </a:r>
            <a:r>
              <a:rPr lang="el-GR" dirty="0" err="1" smtClean="0"/>
              <a:t>γραμματιστής</a:t>
            </a:r>
            <a:r>
              <a:rPr lang="el-GR" dirty="0" smtClean="0"/>
              <a:t>”), ο ένας μαθητή αναλαμβάνει το ρόλο του </a:t>
            </a:r>
            <a:r>
              <a:rPr lang="el-GR" dirty="0" err="1" smtClean="0"/>
              <a:t>γραμματιστή</a:t>
            </a:r>
            <a:r>
              <a:rPr lang="el-GR" dirty="0" smtClean="0"/>
              <a:t> και ο άλλος το ρόλο του μαθητή.</a:t>
            </a:r>
            <a:endParaRPr lang="el-GR" dirty="0"/>
          </a:p>
        </p:txBody>
      </p:sp>
    </p:spTree>
  </p:cSld>
  <p:clrMapOvr>
    <a:masterClrMapping/>
  </p:clrMapOvr>
  <p:transition>
    <p:pull dir="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sz="quarter" idx="1"/>
          </p:nvPr>
        </p:nvSpPr>
        <p:spPr/>
        <p:txBody>
          <a:bodyPr/>
          <a:lstStyle/>
          <a:p>
            <a:r>
              <a:rPr lang="el-GR" dirty="0" smtClean="0"/>
              <a:t>Ο διδάσκων ρωτά το </a:t>
            </a:r>
            <a:r>
              <a:rPr lang="el-GR" dirty="0" err="1" smtClean="0"/>
              <a:t>γραμματιστή</a:t>
            </a:r>
            <a:r>
              <a:rPr lang="el-GR" dirty="0" smtClean="0"/>
              <a:t> με βάση όσα έλαβαν χώρα στην αίθουσα κατά την πορεία της διδασκαλίας τι θα ρωτούσε στο μαθητή του.</a:t>
            </a:r>
            <a:endParaRPr lang="el-GR" dirty="0"/>
          </a:p>
        </p:txBody>
      </p:sp>
    </p:spTree>
  </p:cSld>
  <p:clrMapOvr>
    <a:masterClrMapping/>
  </p:clrMapOvr>
  <p:transition>
    <p:pull dir="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sz="quarter" idx="1"/>
          </p:nvPr>
        </p:nvSpPr>
        <p:spPr/>
        <p:txBody>
          <a:bodyPr/>
          <a:lstStyle/>
          <a:p>
            <a:r>
              <a:rPr lang="el-GR" dirty="0" smtClean="0"/>
              <a:t>Έτσι, ο </a:t>
            </a:r>
            <a:r>
              <a:rPr lang="el-GR" dirty="0" err="1" smtClean="0"/>
              <a:t>γραμματιστής</a:t>
            </a:r>
            <a:r>
              <a:rPr lang="el-GR" dirty="0" smtClean="0"/>
              <a:t> θα ζητήσει από το μαθητή του να του κλίνει προφορικά ένα θηλυκό σε –η </a:t>
            </a:r>
            <a:r>
              <a:rPr lang="el-GR" i="1" dirty="0" smtClean="0"/>
              <a:t>(φυσικά σε περίπτωση που χρειαστεί, ο διδάσκων θα παρέμβει προκειμένου να κατευθυνθεί ο </a:t>
            </a:r>
            <a:r>
              <a:rPr lang="el-GR" i="1" dirty="0" err="1" smtClean="0"/>
              <a:t>γραμματιστής</a:t>
            </a:r>
            <a:r>
              <a:rPr lang="el-GR" i="1" dirty="0" smtClean="0"/>
              <a:t> στην επιθυμητή ενέργεια).</a:t>
            </a:r>
            <a:endParaRPr lang="el-GR" i="1" dirty="0"/>
          </a:p>
        </p:txBody>
      </p:sp>
    </p:spTree>
  </p:cSld>
  <p:clrMapOvr>
    <a:masterClrMapping/>
  </p:clrMapOvr>
  <p:transition>
    <p:pull dir="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sz="quarter" idx="1"/>
          </p:nvPr>
        </p:nvSpPr>
        <p:spPr/>
        <p:txBody>
          <a:bodyPr/>
          <a:lstStyle/>
          <a:p>
            <a:pPr algn="just">
              <a:buNone/>
            </a:pPr>
            <a:r>
              <a:rPr lang="el-GR" b="1" u="sng" dirty="0" smtClean="0"/>
              <a:t>8</a:t>
            </a:r>
            <a:r>
              <a:rPr lang="el-GR" b="1" u="sng" baseline="30000" dirty="0" smtClean="0"/>
              <a:t>η</a:t>
            </a:r>
            <a:r>
              <a:rPr lang="el-GR" b="1" u="sng" dirty="0" smtClean="0"/>
              <a:t> Φάση</a:t>
            </a:r>
            <a:endParaRPr lang="el-GR" dirty="0" smtClean="0"/>
          </a:p>
          <a:p>
            <a:pPr lvl="0"/>
            <a:r>
              <a:rPr lang="el-GR" dirty="0" smtClean="0"/>
              <a:t>Ο διδάσκων προβάλλει ένα </a:t>
            </a:r>
            <a:r>
              <a:rPr lang="el-GR" dirty="0" err="1" smtClean="0"/>
              <a:t>βιντεάκι</a:t>
            </a:r>
            <a:r>
              <a:rPr lang="el-GR" dirty="0" smtClean="0"/>
              <a:t> (από το διαδίκτυο) στο οποίο οι μαθητές παρακολουθούν τα συμπεράσματα που εξήχθησαν από την όλη διαδικασία. Με αυτόν τον τρόπο επιτυγχάνεται η ανακεφαλαίωση των κύριων πληροφοριών του μαθήματος. </a:t>
            </a:r>
          </a:p>
          <a:p>
            <a:endParaRPr lang="el-GR" dirty="0"/>
          </a:p>
        </p:txBody>
      </p:sp>
    </p:spTree>
  </p:cSld>
  <p:clrMapOvr>
    <a:masterClrMapping/>
  </p:clrMapOvr>
  <p:transition>
    <p:pull dir="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sz="quarter" idx="1"/>
          </p:nvPr>
        </p:nvSpPr>
        <p:spPr/>
        <p:txBody>
          <a:bodyPr/>
          <a:lstStyle/>
          <a:p>
            <a:pPr algn="just">
              <a:buNone/>
            </a:pPr>
            <a:r>
              <a:rPr lang="el-GR" b="1" u="sng" dirty="0" smtClean="0"/>
              <a:t>9</a:t>
            </a:r>
            <a:r>
              <a:rPr lang="el-GR" b="1" u="sng" baseline="30000" dirty="0" smtClean="0"/>
              <a:t>η</a:t>
            </a:r>
            <a:r>
              <a:rPr lang="el-GR" b="1" u="sng" dirty="0" smtClean="0"/>
              <a:t> Φάση</a:t>
            </a:r>
            <a:endParaRPr lang="el-GR" dirty="0" smtClean="0"/>
          </a:p>
          <a:p>
            <a:pPr lvl="0"/>
            <a:r>
              <a:rPr lang="el-GR" dirty="0" smtClean="0"/>
              <a:t>Ο διδάσκων μοιράζει το Φύλλο Εργασίας 2 που περιλαμβάνει τρεις (3) ασκήσεις εμπέδωσης για το σπίτι. Εξηγεί στους μαθητές τα δεδομένα και ζητούμενα των ασκήσεων, τους εύχεται καλή επιτυχία και τους ευχαριστεί για τη συνεργατικότητα που επέδειξαν καθ’ όλη τη διάρκεια του μαθήματος. </a:t>
            </a:r>
          </a:p>
          <a:p>
            <a:endParaRPr lang="el-GR" dirty="0"/>
          </a:p>
        </p:txBody>
      </p:sp>
    </p:spTree>
  </p:cSld>
  <p:clrMapOvr>
    <a:masterClrMapping/>
  </p:clrMapOvr>
  <p:transition>
    <p:pull dir="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sz="quarter" idx="1"/>
          </p:nvPr>
        </p:nvSpPr>
        <p:spPr/>
        <p:txBody>
          <a:bodyPr/>
          <a:lstStyle/>
          <a:p>
            <a:pPr marL="0" indent="0">
              <a:buNone/>
            </a:pPr>
            <a:r>
              <a:rPr lang="el-GR" dirty="0" smtClean="0"/>
              <a:t>Κορυφίδης Ελευθέριος</a:t>
            </a:r>
          </a:p>
          <a:p>
            <a:pPr marL="0" indent="0">
              <a:buNone/>
            </a:pPr>
            <a:r>
              <a:rPr lang="el-GR" dirty="0" smtClean="0"/>
              <a:t>Φιλόλογος, Ποιητής</a:t>
            </a:r>
            <a:endParaRPr lang="el-GR" dirty="0"/>
          </a:p>
        </p:txBody>
      </p:sp>
    </p:spTree>
    <p:extLst>
      <p:ext uri="{BB962C8B-B14F-4D97-AF65-F5344CB8AC3E}">
        <p14:creationId xmlns:p14="http://schemas.microsoft.com/office/powerpoint/2010/main" val="3667191535"/>
      </p:ext>
    </p:extLst>
  </p:cSld>
  <p:clrMapOvr>
    <a:masterClrMapping/>
  </p:clrMapOvr>
  <p:transition>
    <p:pull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sz="quarter" idx="1"/>
          </p:nvPr>
        </p:nvSpPr>
        <p:spPr/>
        <p:txBody>
          <a:bodyPr/>
          <a:lstStyle/>
          <a:p>
            <a:pPr algn="just">
              <a:buFont typeface="Wingdings" pitchFamily="2" charset="2"/>
              <a:buChar char="ü"/>
            </a:pPr>
            <a:r>
              <a:rPr lang="el-GR" sz="3200" dirty="0" smtClean="0"/>
              <a:t>Οι ομάδες έχουν ορίσει ένα </a:t>
            </a:r>
            <a:r>
              <a:rPr lang="el-GR" sz="3200" b="1" dirty="0" err="1" smtClean="0"/>
              <a:t>γραμματέα–εκπρόσωπο</a:t>
            </a:r>
            <a:r>
              <a:rPr lang="el-GR" sz="3200" b="1" dirty="0" smtClean="0"/>
              <a:t> </a:t>
            </a:r>
            <a:r>
              <a:rPr lang="el-GR" sz="3200" dirty="0" smtClean="0"/>
              <a:t>ο οποίος θα αναλάβει σε κάποιες φάσεις της συγκεκριμένης διδασκαλικής πορείας την εκπροσώπηση της ομάδας του. Φυσικά, τα υπόλοιπα μέλη της ομάδας θα συμμετέχουν και αυτά ενεργά στην πορεία αυτή.</a:t>
            </a:r>
          </a:p>
          <a:p>
            <a:endParaRPr lang="el-GR" dirty="0" smtClean="0"/>
          </a:p>
          <a:p>
            <a:endParaRPr lang="el-GR" dirty="0"/>
          </a:p>
        </p:txBody>
      </p:sp>
    </p:spTree>
  </p:cSld>
  <p:clrMapOvr>
    <a:masterClrMapping/>
  </p:clrMapOvr>
  <p:transition>
    <p:pull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sz="quarter" idx="1"/>
          </p:nvPr>
        </p:nvSpPr>
        <p:spPr/>
        <p:txBody>
          <a:bodyPr/>
          <a:lstStyle/>
          <a:p>
            <a:pPr>
              <a:buNone/>
            </a:pPr>
            <a:r>
              <a:rPr lang="el-GR" dirty="0" smtClean="0"/>
              <a:t>   </a:t>
            </a:r>
          </a:p>
          <a:p>
            <a:pPr algn="just">
              <a:buNone/>
            </a:pPr>
            <a:r>
              <a:rPr lang="el-GR" dirty="0" smtClean="0"/>
              <a:t>    Με αυτόν τον τρόπο θα διαμορφωθεί η αντίληψη ότι μια ομάδα για να λειτουργήσει σωστά θα πρέπει τα μέλη της να </a:t>
            </a:r>
            <a:r>
              <a:rPr lang="el-GR" b="1" dirty="0" smtClean="0"/>
              <a:t>αλληλοϋποστηρίζονται</a:t>
            </a:r>
            <a:r>
              <a:rPr lang="el-GR" dirty="0" smtClean="0"/>
              <a:t> και να </a:t>
            </a:r>
            <a:r>
              <a:rPr lang="el-GR" b="1" dirty="0" smtClean="0"/>
              <a:t>αλληλοβοηθιούνται</a:t>
            </a:r>
            <a:r>
              <a:rPr lang="el-GR" dirty="0" smtClean="0"/>
              <a:t> προσφέροντας το καθένα την προσωπική του δυναμική για το καλύτερο αποτέλεσμα </a:t>
            </a:r>
            <a:r>
              <a:rPr lang="el-GR" b="1" dirty="0" smtClean="0"/>
              <a:t>προς όφελος του συνόλου</a:t>
            </a:r>
            <a:endParaRPr lang="el-GR" dirty="0"/>
          </a:p>
        </p:txBody>
      </p:sp>
    </p:spTree>
  </p:cSld>
  <p:clrMapOvr>
    <a:masterClrMapping/>
  </p:clrMapOvr>
  <p:transition>
    <p:pull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sz="quarter" idx="1"/>
          </p:nvPr>
        </p:nvSpPr>
        <p:spPr/>
        <p:txBody>
          <a:bodyPr/>
          <a:lstStyle/>
          <a:p>
            <a:pPr algn="ctr">
              <a:buNone/>
            </a:pPr>
            <a:r>
              <a:rPr lang="el-GR" b="1" dirty="0" smtClean="0"/>
              <a:t>Τεχνικές</a:t>
            </a:r>
            <a:endParaRPr lang="el-GR" dirty="0" smtClean="0"/>
          </a:p>
          <a:p>
            <a:pPr lvl="0"/>
            <a:r>
              <a:rPr lang="el-GR" dirty="0" smtClean="0"/>
              <a:t>Παρατήρηση</a:t>
            </a:r>
          </a:p>
          <a:p>
            <a:pPr lvl="0"/>
            <a:r>
              <a:rPr lang="el-GR" dirty="0" err="1" smtClean="0"/>
              <a:t>Ερωτοαπαντήσεις</a:t>
            </a:r>
            <a:r>
              <a:rPr lang="el-GR" dirty="0" smtClean="0"/>
              <a:t> – διάλογος</a:t>
            </a:r>
          </a:p>
          <a:p>
            <a:pPr lvl="0"/>
            <a:r>
              <a:rPr lang="el-GR" dirty="0" smtClean="0"/>
              <a:t>Καταιγισμός ιδεών</a:t>
            </a:r>
          </a:p>
          <a:p>
            <a:pPr lvl="0"/>
            <a:r>
              <a:rPr lang="el-GR" dirty="0" smtClean="0"/>
              <a:t>Ενεργοποίηση της πρότερης γνώσης</a:t>
            </a:r>
          </a:p>
          <a:p>
            <a:endParaRPr lang="el-GR" dirty="0"/>
          </a:p>
        </p:txBody>
      </p:sp>
    </p:spTree>
  </p:cSld>
  <p:clrMapOvr>
    <a:masterClrMapping/>
  </p:clrMapOvr>
  <p:transition>
    <p:pull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sz="quarter" idx="1"/>
          </p:nvPr>
        </p:nvSpPr>
        <p:spPr/>
        <p:txBody>
          <a:bodyPr/>
          <a:lstStyle/>
          <a:p>
            <a:pPr algn="ctr">
              <a:buNone/>
            </a:pPr>
            <a:r>
              <a:rPr lang="el-GR" b="1" dirty="0" smtClean="0"/>
              <a:t>Μέσα</a:t>
            </a:r>
            <a:endParaRPr lang="el-GR" dirty="0" smtClean="0"/>
          </a:p>
          <a:p>
            <a:pPr lvl="0"/>
            <a:r>
              <a:rPr lang="el-GR" dirty="0" smtClean="0"/>
              <a:t>Διαδίκτυο – μηχανές αναζήτησης</a:t>
            </a:r>
          </a:p>
          <a:p>
            <a:pPr lvl="0"/>
            <a:r>
              <a:rPr lang="el-GR" dirty="0" smtClean="0"/>
              <a:t>Πίνακας τάξης</a:t>
            </a:r>
          </a:p>
          <a:p>
            <a:pPr lvl="0"/>
            <a:r>
              <a:rPr lang="el-GR" dirty="0" smtClean="0"/>
              <a:t>Η/Υ, </a:t>
            </a:r>
            <a:r>
              <a:rPr lang="el-GR" dirty="0" err="1" smtClean="0"/>
              <a:t>βιντεοπροβολέας</a:t>
            </a:r>
            <a:endParaRPr lang="el-GR" dirty="0" smtClean="0"/>
          </a:p>
          <a:p>
            <a:pPr lvl="0"/>
            <a:r>
              <a:rPr lang="el-GR" dirty="0" smtClean="0"/>
              <a:t>Σχολικό εγχειρίδιο</a:t>
            </a:r>
          </a:p>
          <a:p>
            <a:pPr lvl="0"/>
            <a:r>
              <a:rPr lang="el-GR" dirty="0" smtClean="0"/>
              <a:t>Φύλλα εργασίας</a:t>
            </a:r>
          </a:p>
          <a:p>
            <a:pPr lvl="0">
              <a:buNone/>
            </a:pPr>
            <a:r>
              <a:rPr lang="el-GR" dirty="0" smtClean="0"/>
              <a:t>    (με διαβαθμισμένο συντελεστή δυσκολίας)</a:t>
            </a:r>
          </a:p>
          <a:p>
            <a:pPr>
              <a:buNone/>
            </a:pPr>
            <a:endParaRPr lang="el-GR" dirty="0" smtClean="0"/>
          </a:p>
          <a:p>
            <a:endParaRPr lang="el-GR" dirty="0"/>
          </a:p>
        </p:txBody>
      </p:sp>
    </p:spTree>
  </p:cSld>
  <p:clrMapOvr>
    <a:masterClrMapping/>
  </p:clrMapOvr>
  <p:transition>
    <p:pull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στόχοι</a:t>
            </a:r>
            <a:endParaRPr lang="el-GR" dirty="0"/>
          </a:p>
        </p:txBody>
      </p:sp>
      <p:sp>
        <p:nvSpPr>
          <p:cNvPr id="3" name="2 - Θέση περιεχομένου"/>
          <p:cNvSpPr>
            <a:spLocks noGrp="1"/>
          </p:cNvSpPr>
          <p:nvPr>
            <p:ph sz="quarter" idx="1"/>
          </p:nvPr>
        </p:nvSpPr>
        <p:spPr>
          <a:xfrm>
            <a:off x="395536" y="1600200"/>
            <a:ext cx="8640960" cy="4495800"/>
          </a:xfrm>
        </p:spPr>
        <p:txBody>
          <a:bodyPr>
            <a:normAutofit/>
          </a:bodyPr>
          <a:lstStyle/>
          <a:p>
            <a:pPr algn="ctr">
              <a:buNone/>
            </a:pPr>
            <a:r>
              <a:rPr lang="el-GR" b="1" u="sng" dirty="0" smtClean="0"/>
              <a:t>Γενικοί στόχοι</a:t>
            </a:r>
            <a:endParaRPr lang="el-GR" dirty="0" smtClean="0"/>
          </a:p>
          <a:p>
            <a:pPr>
              <a:buNone/>
            </a:pPr>
            <a:endParaRPr lang="el-GR" dirty="0" smtClean="0"/>
          </a:p>
          <a:p>
            <a:pPr lvl="0">
              <a:buNone/>
            </a:pPr>
            <a:r>
              <a:rPr lang="el-GR" dirty="0" smtClean="0"/>
              <a:t>Μέσω της </a:t>
            </a:r>
            <a:r>
              <a:rPr lang="el-GR" dirty="0" err="1" smtClean="0"/>
              <a:t>ανακαλυπτικής</a:t>
            </a:r>
            <a:r>
              <a:rPr lang="el-GR" dirty="0" smtClean="0"/>
              <a:t> γνώσης</a:t>
            </a:r>
            <a:r>
              <a:rPr lang="el-GR" dirty="0" smtClean="0">
                <a:sym typeface="Wingdings 3"/>
              </a:rPr>
              <a:t>: </a:t>
            </a:r>
          </a:p>
          <a:p>
            <a:r>
              <a:rPr lang="el-GR" b="1" dirty="0" smtClean="0"/>
              <a:t>κατανόηση</a:t>
            </a:r>
            <a:r>
              <a:rPr lang="el-GR" dirty="0" smtClean="0"/>
              <a:t> </a:t>
            </a:r>
          </a:p>
          <a:p>
            <a:r>
              <a:rPr lang="el-GR" b="1" dirty="0" smtClean="0"/>
              <a:t>αφομοίωση</a:t>
            </a:r>
            <a:r>
              <a:rPr lang="el-GR" dirty="0" smtClean="0"/>
              <a:t> </a:t>
            </a:r>
          </a:p>
          <a:p>
            <a:r>
              <a:rPr lang="el-GR" b="1" dirty="0" smtClean="0"/>
              <a:t>απομνημόνευση</a:t>
            </a:r>
            <a:endParaRPr lang="el-GR" dirty="0" smtClean="0"/>
          </a:p>
          <a:p>
            <a:pPr lvl="0"/>
            <a:r>
              <a:rPr lang="el-GR" b="1" dirty="0" smtClean="0"/>
              <a:t>εξοικείωση</a:t>
            </a:r>
            <a:r>
              <a:rPr lang="el-GR" dirty="0" smtClean="0"/>
              <a:t> </a:t>
            </a:r>
            <a:endParaRPr lang="el-GR" dirty="0" smtClean="0">
              <a:sym typeface="Wingdings 3"/>
            </a:endParaRPr>
          </a:p>
          <a:p>
            <a:pPr lvl="0"/>
            <a:r>
              <a:rPr lang="el-GR" b="1" dirty="0" smtClean="0">
                <a:sym typeface="Wingdings 3"/>
              </a:rPr>
              <a:t>ανταπόκριση</a:t>
            </a:r>
            <a:endParaRPr lang="el-GR" b="1" dirty="0" smtClean="0"/>
          </a:p>
          <a:p>
            <a:endParaRPr lang="el-GR" dirty="0"/>
          </a:p>
        </p:txBody>
      </p:sp>
    </p:spTree>
  </p:cSld>
  <p:clrMapOvr>
    <a:masterClrMapping/>
  </p:clrMapOvr>
  <p:transition>
    <p:pull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sz="quarter" idx="1"/>
          </p:nvPr>
        </p:nvSpPr>
        <p:spPr/>
        <p:txBody>
          <a:bodyPr/>
          <a:lstStyle/>
          <a:p>
            <a:pPr algn="ctr">
              <a:buNone/>
            </a:pPr>
            <a:r>
              <a:rPr lang="el-GR" b="1" u="sng" dirty="0" smtClean="0"/>
              <a:t>Ειδικότεροι στόχοι</a:t>
            </a:r>
            <a:endParaRPr lang="el-GR" dirty="0" smtClean="0"/>
          </a:p>
          <a:p>
            <a:pPr algn="just">
              <a:buNone/>
            </a:pPr>
            <a:r>
              <a:rPr lang="el-GR" b="1" u="sng" dirty="0" smtClean="0"/>
              <a:t>Γνωστικοί</a:t>
            </a:r>
            <a:endParaRPr lang="el-GR" dirty="0" smtClean="0"/>
          </a:p>
          <a:p>
            <a:pPr lvl="0"/>
            <a:r>
              <a:rPr lang="el-GR" dirty="0" smtClean="0"/>
              <a:t>Οι μαθητές να εξοικειωθούν με την εξέταση στοιχείων και τη σύνθεση πληροφοριών, να οδηγηθούν σε συμπεράσματα και να παρουσιάσουν τα αποτελέσματα της έρευνάς τους.</a:t>
            </a:r>
          </a:p>
          <a:p>
            <a:endParaRPr lang="el-GR" dirty="0"/>
          </a:p>
        </p:txBody>
      </p:sp>
    </p:spTree>
  </p:cSld>
  <p:clrMapOvr>
    <a:masterClrMapping/>
  </p:clrMapOvr>
  <p:transition>
    <p:pull dir="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Διάμεσος">
  <a:themeElements>
    <a:clrScheme name="Διάμεσος">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Διάμεσος">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Διάμεσος">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224</TotalTime>
  <Words>1588</Words>
  <Application>Microsoft Office PowerPoint</Application>
  <PresentationFormat>Προβολή στην οθόνη (4:3)</PresentationFormat>
  <Paragraphs>132</Paragraphs>
  <Slides>37</Slides>
  <Notes>0</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37</vt:i4>
      </vt:variant>
    </vt:vector>
  </HeadingPairs>
  <TitlesOfParts>
    <vt:vector size="44" baseType="lpstr">
      <vt:lpstr>Calibri</vt:lpstr>
      <vt:lpstr>Times New Roman</vt:lpstr>
      <vt:lpstr>Tw Cen MT</vt:lpstr>
      <vt:lpstr>Wingdings</vt:lpstr>
      <vt:lpstr>Wingdings 2</vt:lpstr>
      <vt:lpstr>Wingdings 3</vt:lpstr>
      <vt:lpstr>Διάμεσος</vt:lpstr>
      <vt:lpstr>Πρόταση  για τη διδασκαλία  των θηλυκών ουσιαστικών της α΄ κλίσης σε -η</vt:lpstr>
      <vt:lpstr>εργαλεία</vt:lpstr>
      <vt:lpstr>ταυτότητα ομάδων</vt:lpstr>
      <vt:lpstr>Παρουσίαση του PowerPoint</vt:lpstr>
      <vt:lpstr>Παρουσίαση του PowerPoint</vt:lpstr>
      <vt:lpstr>Παρουσίαση του PowerPoint</vt:lpstr>
      <vt:lpstr>Παρουσίαση του PowerPoint</vt:lpstr>
      <vt:lpstr>στόχοι</vt:lpstr>
      <vt:lpstr>Παρουσίαση του PowerPoint</vt:lpstr>
      <vt:lpstr>Παρουσίαση του PowerPoint</vt:lpstr>
      <vt:lpstr>Παρουσίαση του PowerPoint</vt:lpstr>
      <vt:lpstr>Σχέδιο διδασκαλίας</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Πρόταση  για τη διδασκαλία  των θηλυκών ουσιαστικών της α΄ κλίσης σε -η</dc:title>
  <dc:creator>lefteris</dc:creator>
  <cp:lastModifiedBy>User</cp:lastModifiedBy>
  <cp:revision>25</cp:revision>
  <dcterms:created xsi:type="dcterms:W3CDTF">2024-09-04T14:01:11Z</dcterms:created>
  <dcterms:modified xsi:type="dcterms:W3CDTF">2024-09-06T09:25:44Z</dcterms:modified>
</cp:coreProperties>
</file>