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3" r:id="rId4"/>
    <p:sldId id="261" r:id="rId5"/>
    <p:sldId id="270" r:id="rId6"/>
    <p:sldId id="268" r:id="rId7"/>
    <p:sldId id="276" r:id="rId8"/>
    <p:sldId id="275" r:id="rId9"/>
    <p:sldId id="269" r:id="rId10"/>
    <p:sldId id="271" r:id="rId11"/>
    <p:sldId id="272" r:id="rId12"/>
    <p:sldId id="274" r:id="rId13"/>
    <p:sldId id="273" r:id="rId14"/>
    <p:sldId id="277" r:id="rId15"/>
    <p:sldId id="279"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1806"/>
    <a:srgbClr val="CD2142"/>
    <a:srgbClr val="CC33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60" autoAdjust="0"/>
  </p:normalViewPr>
  <p:slideViewPr>
    <p:cSldViewPr snapToGrid="0">
      <p:cViewPr varScale="1">
        <p:scale>
          <a:sx n="81" d="100"/>
          <a:sy n="81" d="100"/>
        </p:scale>
        <p:origin x="754" y="5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DA638091-12A3-4759-9179-568E2A753211}"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CD067-3B2B-40A0-9D2C-41A01548AC05}" type="slidenum">
              <a:rPr lang="en-US" smtClean="0"/>
              <a:t>‹#›</a:t>
            </a:fld>
            <a:endParaRPr lang="en-US"/>
          </a:p>
        </p:txBody>
      </p:sp>
    </p:spTree>
    <p:extLst>
      <p:ext uri="{BB962C8B-B14F-4D97-AF65-F5344CB8AC3E}">
        <p14:creationId xmlns:p14="http://schemas.microsoft.com/office/powerpoint/2010/main" val="1876736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A638091-12A3-4759-9179-568E2A753211}"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CD067-3B2B-40A0-9D2C-41A01548AC05}" type="slidenum">
              <a:rPr lang="en-US" smtClean="0"/>
              <a:t>‹#›</a:t>
            </a:fld>
            <a:endParaRPr lang="en-US"/>
          </a:p>
        </p:txBody>
      </p:sp>
    </p:spTree>
    <p:extLst>
      <p:ext uri="{BB962C8B-B14F-4D97-AF65-F5344CB8AC3E}">
        <p14:creationId xmlns:p14="http://schemas.microsoft.com/office/powerpoint/2010/main" val="111764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A638091-12A3-4759-9179-568E2A753211}"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CD067-3B2B-40A0-9D2C-41A01548AC05}" type="slidenum">
              <a:rPr lang="en-US" smtClean="0"/>
              <a:t>‹#›</a:t>
            </a:fld>
            <a:endParaRPr lang="en-US"/>
          </a:p>
        </p:txBody>
      </p:sp>
    </p:spTree>
    <p:extLst>
      <p:ext uri="{BB962C8B-B14F-4D97-AF65-F5344CB8AC3E}">
        <p14:creationId xmlns:p14="http://schemas.microsoft.com/office/powerpoint/2010/main" val="767118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A638091-12A3-4759-9179-568E2A753211}"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CD067-3B2B-40A0-9D2C-41A01548AC05}" type="slidenum">
              <a:rPr lang="en-US" smtClean="0"/>
              <a:t>‹#›</a:t>
            </a:fld>
            <a:endParaRPr lang="en-US"/>
          </a:p>
        </p:txBody>
      </p:sp>
    </p:spTree>
    <p:extLst>
      <p:ext uri="{BB962C8B-B14F-4D97-AF65-F5344CB8AC3E}">
        <p14:creationId xmlns:p14="http://schemas.microsoft.com/office/powerpoint/2010/main" val="427942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A638091-12A3-4759-9179-568E2A753211}"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CD067-3B2B-40A0-9D2C-41A01548AC05}" type="slidenum">
              <a:rPr lang="en-US" smtClean="0"/>
              <a:t>‹#›</a:t>
            </a:fld>
            <a:endParaRPr lang="en-US"/>
          </a:p>
        </p:txBody>
      </p:sp>
    </p:spTree>
    <p:extLst>
      <p:ext uri="{BB962C8B-B14F-4D97-AF65-F5344CB8AC3E}">
        <p14:creationId xmlns:p14="http://schemas.microsoft.com/office/powerpoint/2010/main" val="1462306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DA638091-12A3-4759-9179-568E2A753211}" type="datetimeFigureOut">
              <a:rPr lang="en-US" smtClean="0"/>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CD067-3B2B-40A0-9D2C-41A01548AC05}" type="slidenum">
              <a:rPr lang="en-US" smtClean="0"/>
              <a:t>‹#›</a:t>
            </a:fld>
            <a:endParaRPr lang="en-US"/>
          </a:p>
        </p:txBody>
      </p:sp>
    </p:spTree>
    <p:extLst>
      <p:ext uri="{BB962C8B-B14F-4D97-AF65-F5344CB8AC3E}">
        <p14:creationId xmlns:p14="http://schemas.microsoft.com/office/powerpoint/2010/main" val="241092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DA638091-12A3-4759-9179-568E2A753211}" type="datetimeFigureOut">
              <a:rPr lang="en-US" smtClean="0"/>
              <a:t>9/29/2024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9CD067-3B2B-40A0-9D2C-41A01548AC05}" type="slidenum">
              <a:rPr lang="en-US" smtClean="0"/>
              <a:t>‹#›</a:t>
            </a:fld>
            <a:endParaRPr lang="en-US"/>
          </a:p>
        </p:txBody>
      </p:sp>
    </p:spTree>
    <p:extLst>
      <p:ext uri="{BB962C8B-B14F-4D97-AF65-F5344CB8AC3E}">
        <p14:creationId xmlns:p14="http://schemas.microsoft.com/office/powerpoint/2010/main" val="2602816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DA638091-12A3-4759-9179-568E2A753211}" type="datetimeFigureOut">
              <a:rPr lang="en-US" smtClean="0"/>
              <a:t>9/29/2024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9CD067-3B2B-40A0-9D2C-41A01548AC05}" type="slidenum">
              <a:rPr lang="en-US" smtClean="0"/>
              <a:t>‹#›</a:t>
            </a:fld>
            <a:endParaRPr lang="en-US"/>
          </a:p>
        </p:txBody>
      </p:sp>
    </p:spTree>
    <p:extLst>
      <p:ext uri="{BB962C8B-B14F-4D97-AF65-F5344CB8AC3E}">
        <p14:creationId xmlns:p14="http://schemas.microsoft.com/office/powerpoint/2010/main" val="2930947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638091-12A3-4759-9179-568E2A753211}" type="datetimeFigureOut">
              <a:rPr lang="en-US" smtClean="0"/>
              <a:t>9/29/2024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9CD067-3B2B-40A0-9D2C-41A01548AC05}" type="slidenum">
              <a:rPr lang="en-US" smtClean="0"/>
              <a:t>‹#›</a:t>
            </a:fld>
            <a:endParaRPr lang="en-US"/>
          </a:p>
        </p:txBody>
      </p:sp>
    </p:spTree>
    <p:extLst>
      <p:ext uri="{BB962C8B-B14F-4D97-AF65-F5344CB8AC3E}">
        <p14:creationId xmlns:p14="http://schemas.microsoft.com/office/powerpoint/2010/main" val="741977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A638091-12A3-4759-9179-568E2A753211}" type="datetimeFigureOut">
              <a:rPr lang="en-US" smtClean="0"/>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CD067-3B2B-40A0-9D2C-41A01548AC05}" type="slidenum">
              <a:rPr lang="en-US" smtClean="0"/>
              <a:t>‹#›</a:t>
            </a:fld>
            <a:endParaRPr lang="en-US"/>
          </a:p>
        </p:txBody>
      </p:sp>
    </p:spTree>
    <p:extLst>
      <p:ext uri="{BB962C8B-B14F-4D97-AF65-F5344CB8AC3E}">
        <p14:creationId xmlns:p14="http://schemas.microsoft.com/office/powerpoint/2010/main" val="1807021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A638091-12A3-4759-9179-568E2A753211}" type="datetimeFigureOut">
              <a:rPr lang="en-US" smtClean="0"/>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CD067-3B2B-40A0-9D2C-41A01548AC05}" type="slidenum">
              <a:rPr lang="en-US" smtClean="0"/>
              <a:t>‹#›</a:t>
            </a:fld>
            <a:endParaRPr lang="en-US"/>
          </a:p>
        </p:txBody>
      </p:sp>
    </p:spTree>
    <p:extLst>
      <p:ext uri="{BB962C8B-B14F-4D97-AF65-F5344CB8AC3E}">
        <p14:creationId xmlns:p14="http://schemas.microsoft.com/office/powerpoint/2010/main" val="3551799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638091-12A3-4759-9179-568E2A753211}" type="datetimeFigureOut">
              <a:rPr lang="en-US" smtClean="0"/>
              <a:t>9/29/2024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CD067-3B2B-40A0-9D2C-41A01548AC05}" type="slidenum">
              <a:rPr lang="en-US" smtClean="0"/>
              <a:t>‹#›</a:t>
            </a:fld>
            <a:endParaRPr lang="en-US"/>
          </a:p>
        </p:txBody>
      </p:sp>
    </p:spTree>
    <p:extLst>
      <p:ext uri="{BB962C8B-B14F-4D97-AF65-F5344CB8AC3E}">
        <p14:creationId xmlns:p14="http://schemas.microsoft.com/office/powerpoint/2010/main" val="2886491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photodentro.edu.gr/v/item/ds/8521/11163" TargetMode="External"/><Relationship Id="rId3" Type="http://schemas.openxmlformats.org/officeDocument/2006/relationships/hyperlink" Target="http://photodentro.edu.gr/v/item/ds/8521/11158" TargetMode="External"/><Relationship Id="rId7" Type="http://schemas.openxmlformats.org/officeDocument/2006/relationships/image" Target="../media/image19.png"/><Relationship Id="rId2" Type="http://schemas.openxmlformats.org/officeDocument/2006/relationships/hyperlink" Target="http://photodentro.edu.gr/v/item/ds/8521/11145" TargetMode="External"/><Relationship Id="rId1" Type="http://schemas.openxmlformats.org/officeDocument/2006/relationships/slideLayout" Target="../slideLayouts/slideLayout2.xml"/><Relationship Id="rId6" Type="http://schemas.openxmlformats.org/officeDocument/2006/relationships/hyperlink" Target="https://photodentro.edu.gr/v/item/ds/8521/11147" TargetMode="External"/><Relationship Id="rId5" Type="http://schemas.openxmlformats.org/officeDocument/2006/relationships/image" Target="../media/image18.png"/><Relationship Id="rId10" Type="http://schemas.openxmlformats.org/officeDocument/2006/relationships/hyperlink" Target="https://photodentro.edu.gr/v/item/ds/8521/11164" TargetMode="External"/><Relationship Id="rId4" Type="http://schemas.openxmlformats.org/officeDocument/2006/relationships/hyperlink" Target="http://photodentro.edu.gr/v/item/ds/8521/11146" TargetMode="External"/><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4AAFE271-D4E7-82FA-0BB6-3292F7F9CA66}"/>
              </a:ext>
            </a:extLst>
          </p:cNvPr>
          <p:cNvPicPr>
            <a:picLocks noChangeAspect="1"/>
          </p:cNvPicPr>
          <p:nvPr/>
        </p:nvPicPr>
        <p:blipFill>
          <a:blip r:embed="rId2"/>
          <a:stretch>
            <a:fillRect/>
          </a:stretch>
        </p:blipFill>
        <p:spPr>
          <a:xfrm>
            <a:off x="0" y="0"/>
            <a:ext cx="12141200" cy="6858000"/>
          </a:xfrm>
          <a:prstGeom prst="rect">
            <a:avLst/>
          </a:prstGeom>
        </p:spPr>
      </p:pic>
      <p:sp>
        <p:nvSpPr>
          <p:cNvPr id="2" name="Τίτλος 1">
            <a:extLst>
              <a:ext uri="{FF2B5EF4-FFF2-40B4-BE49-F238E27FC236}">
                <a16:creationId xmlns:a16="http://schemas.microsoft.com/office/drawing/2014/main" id="{317263CD-4451-A590-8795-29182BD85953}"/>
              </a:ext>
            </a:extLst>
          </p:cNvPr>
          <p:cNvSpPr>
            <a:spLocks noGrp="1"/>
          </p:cNvSpPr>
          <p:nvPr>
            <p:ph type="ctrTitle"/>
          </p:nvPr>
        </p:nvSpPr>
        <p:spPr>
          <a:xfrm>
            <a:off x="237409" y="297046"/>
            <a:ext cx="8703391" cy="1442097"/>
          </a:xfrm>
          <a:solidFill>
            <a:schemeClr val="accent5"/>
          </a:solidFill>
        </p:spPr>
        <p:txBody>
          <a:bodyPr>
            <a:normAutofit fontScale="90000"/>
          </a:bodyPr>
          <a:lstStyle/>
          <a:p>
            <a:br>
              <a:rPr lang="el-GR" sz="4000" b="1" dirty="0">
                <a:solidFill>
                  <a:schemeClr val="accent1">
                    <a:lumMod val="20000"/>
                    <a:lumOff val="80000"/>
                  </a:schemeClr>
                </a:solidFill>
              </a:rPr>
            </a:br>
            <a:r>
              <a:rPr lang="el-GR" sz="4000" b="1" dirty="0">
                <a:solidFill>
                  <a:schemeClr val="accent6">
                    <a:lumMod val="40000"/>
                    <a:lumOff val="60000"/>
                  </a:schemeClr>
                </a:solidFill>
              </a:rPr>
              <a:t>Η ΜΕΛΕΤΗ ΤΩΝ ΙΣΤΟΡΙΚΩΝ ΠΗΓΩΝ </a:t>
            </a:r>
            <a:br>
              <a:rPr lang="el-GR" sz="4000" b="1" dirty="0">
                <a:solidFill>
                  <a:schemeClr val="accent6">
                    <a:lumMod val="40000"/>
                    <a:lumOff val="60000"/>
                  </a:schemeClr>
                </a:solidFill>
              </a:rPr>
            </a:br>
            <a:r>
              <a:rPr lang="el-GR" sz="2700" dirty="0">
                <a:solidFill>
                  <a:schemeClr val="accent6">
                    <a:lumMod val="40000"/>
                    <a:lumOff val="60000"/>
                  </a:schemeClr>
                </a:solidFill>
              </a:rPr>
              <a:t>(ΣΤΟ ΠΛΑΙΣΙΟ ΤΟΥ ΜΑΘΗΜΑΤΟΣ ΤΗΣ ΙΣΤΟΡΙΑΣ  ΣΤΟ ΓΥΜΝΑΣΙΟ)</a:t>
            </a:r>
            <a:br>
              <a:rPr lang="el-GR" sz="2700" dirty="0">
                <a:solidFill>
                  <a:schemeClr val="accent6">
                    <a:lumMod val="40000"/>
                    <a:lumOff val="60000"/>
                  </a:schemeClr>
                </a:solidFill>
              </a:rPr>
            </a:br>
            <a:endParaRPr lang="en-US" sz="2700" dirty="0">
              <a:solidFill>
                <a:schemeClr val="accent6">
                  <a:lumMod val="40000"/>
                  <a:lumOff val="60000"/>
                </a:schemeClr>
              </a:solidFill>
            </a:endParaRPr>
          </a:p>
        </p:txBody>
      </p:sp>
      <p:sp>
        <p:nvSpPr>
          <p:cNvPr id="3" name="Υπότιτλος 2">
            <a:extLst>
              <a:ext uri="{FF2B5EF4-FFF2-40B4-BE49-F238E27FC236}">
                <a16:creationId xmlns:a16="http://schemas.microsoft.com/office/drawing/2014/main" id="{6D1E86B8-CCBC-B0C0-CE77-B882ADE6F1E6}"/>
              </a:ext>
            </a:extLst>
          </p:cNvPr>
          <p:cNvSpPr>
            <a:spLocks noGrp="1"/>
          </p:cNvSpPr>
          <p:nvPr>
            <p:ph type="subTitle" idx="1"/>
          </p:nvPr>
        </p:nvSpPr>
        <p:spPr>
          <a:xfrm>
            <a:off x="2141624" y="5450424"/>
            <a:ext cx="9654073" cy="625151"/>
          </a:xfrm>
          <a:solidFill>
            <a:schemeClr val="accent5"/>
          </a:solidFill>
        </p:spPr>
        <p:txBody>
          <a:bodyPr>
            <a:noAutofit/>
          </a:bodyPr>
          <a:lstStyle/>
          <a:p>
            <a:r>
              <a:rPr lang="el-GR" sz="2000" dirty="0">
                <a:solidFill>
                  <a:schemeClr val="accent6">
                    <a:lumMod val="20000"/>
                    <a:lumOff val="80000"/>
                  </a:schemeClr>
                </a:solidFill>
              </a:rPr>
              <a:t>ΚΑΤΗΓΟΡΙΕΣ ΠΗΓΩΝ – ΠΑΡΑΤΗΡΗΣΗ / ΜΕΛΕΤΗ ΠΗΓΩΝ – ΕΞΑΓΩΓΗ ΣΥΜΠΕΡΑΣΜΑΤΩΝ – ΜΕΘΟΔΟΛΟΓΙΑ ΑΝΑΛΥΣΗΣ / ΣΥΝΘΕΣΗΣ ΑΠΑΝΤΗΣΗΣ ΣΕ ΕΡΩΤΗΣΗ </a:t>
            </a:r>
          </a:p>
          <a:p>
            <a:endParaRPr lang="el-GR" sz="2000" dirty="0"/>
          </a:p>
        </p:txBody>
      </p:sp>
      <p:sp>
        <p:nvSpPr>
          <p:cNvPr id="5" name="TextBox 4">
            <a:extLst>
              <a:ext uri="{FF2B5EF4-FFF2-40B4-BE49-F238E27FC236}">
                <a16:creationId xmlns:a16="http://schemas.microsoft.com/office/drawing/2014/main" id="{E600DDA2-8F84-A97B-B4EF-D92289172B46}"/>
              </a:ext>
            </a:extLst>
          </p:cNvPr>
          <p:cNvSpPr txBox="1"/>
          <p:nvPr/>
        </p:nvSpPr>
        <p:spPr>
          <a:xfrm>
            <a:off x="237409" y="6206389"/>
            <a:ext cx="2422688" cy="369332"/>
          </a:xfrm>
          <a:prstGeom prst="rect">
            <a:avLst/>
          </a:prstGeom>
          <a:solidFill>
            <a:schemeClr val="accent6">
              <a:lumMod val="60000"/>
              <a:lumOff val="40000"/>
            </a:schemeClr>
          </a:solidFill>
        </p:spPr>
        <p:txBody>
          <a:bodyPr wrap="square" rtlCol="0">
            <a:spAutoFit/>
          </a:bodyPr>
          <a:lstStyle/>
          <a:p>
            <a:r>
              <a:rPr lang="el-GR" dirty="0"/>
              <a:t>Επιμέλεια: Ν. </a:t>
            </a:r>
            <a:r>
              <a:rPr lang="el-GR" dirty="0" err="1"/>
              <a:t>Δούντση</a:t>
            </a:r>
            <a:endParaRPr lang="en-US" dirty="0"/>
          </a:p>
        </p:txBody>
      </p:sp>
    </p:spTree>
    <p:extLst>
      <p:ext uri="{BB962C8B-B14F-4D97-AF65-F5344CB8AC3E}">
        <p14:creationId xmlns:p14="http://schemas.microsoft.com/office/powerpoint/2010/main" val="1897462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EE9855BF-0671-C6D7-C4F9-CB34FD67222A}"/>
              </a:ext>
            </a:extLst>
          </p:cNvPr>
          <p:cNvPicPr>
            <a:picLocks noChangeAspect="1"/>
          </p:cNvPicPr>
          <p:nvPr/>
        </p:nvPicPr>
        <p:blipFill>
          <a:blip r:embed="rId2"/>
          <a:stretch>
            <a:fillRect/>
          </a:stretch>
        </p:blipFill>
        <p:spPr>
          <a:xfrm>
            <a:off x="5590267" y="319313"/>
            <a:ext cx="5788933" cy="4920343"/>
          </a:xfrm>
          <a:prstGeom prst="rect">
            <a:avLst/>
          </a:prstGeom>
          <a:ln w="28575">
            <a:solidFill>
              <a:schemeClr val="accent1">
                <a:lumMod val="75000"/>
              </a:schemeClr>
            </a:solidFill>
          </a:ln>
        </p:spPr>
      </p:pic>
      <p:sp>
        <p:nvSpPr>
          <p:cNvPr id="7" name="TextBox 6">
            <a:extLst>
              <a:ext uri="{FF2B5EF4-FFF2-40B4-BE49-F238E27FC236}">
                <a16:creationId xmlns:a16="http://schemas.microsoft.com/office/drawing/2014/main" id="{FEC63566-BE62-F270-7C5F-9FEB6FC3CFA2}"/>
              </a:ext>
            </a:extLst>
          </p:cNvPr>
          <p:cNvSpPr txBox="1"/>
          <p:nvPr/>
        </p:nvSpPr>
        <p:spPr>
          <a:xfrm>
            <a:off x="5641067" y="5512008"/>
            <a:ext cx="5788933" cy="954107"/>
          </a:xfrm>
          <a:prstGeom prst="rect">
            <a:avLst/>
          </a:prstGeom>
          <a:solidFill>
            <a:schemeClr val="accent2">
              <a:lumMod val="40000"/>
              <a:lumOff val="60000"/>
            </a:schemeClr>
          </a:solidFill>
          <a:ln w="28575">
            <a:solidFill>
              <a:schemeClr val="accent2">
                <a:lumMod val="75000"/>
              </a:schemeClr>
            </a:solidFill>
          </a:ln>
        </p:spPr>
        <p:txBody>
          <a:bodyPr wrap="square">
            <a:spAutoFit/>
          </a:bodyPr>
          <a:lstStyle/>
          <a:p>
            <a:r>
              <a:rPr lang="el-GR" sz="1400" dirty="0">
                <a:solidFill>
                  <a:srgbClr val="000000"/>
                </a:solidFill>
                <a:effectLst/>
                <a:latin typeface="Times New Roman" panose="02020603050405020304" pitchFamily="18" charset="0"/>
                <a:cs typeface="Times New Roman" panose="02020603050405020304" pitchFamily="18" charset="0"/>
              </a:rPr>
              <a:t>Η Κωνσταντινούπολη </a:t>
            </a:r>
            <a:r>
              <a:rPr lang="el-GR" sz="1400" i="0" dirty="0">
                <a:effectLst/>
                <a:latin typeface="Times New Roman" panose="02020603050405020304" pitchFamily="18" charset="0"/>
                <a:cs typeface="Times New Roman" panose="02020603050405020304" pitchFamily="18" charset="0"/>
              </a:rPr>
              <a:t>έχει τα χαρακτηριστικά μίας γυναίκας που κάθεται σε θρόνο. Με το αριστερό χέρι κρατά ασπίδα και δόρυ, ενώ με το δεξί δείχνει τον κίονα με το άγαλμα του Κωνσταντίνου ως </a:t>
            </a:r>
            <a:r>
              <a:rPr lang="el-GR" sz="1400" dirty="0">
                <a:solidFill>
                  <a:srgbClr val="000000"/>
                </a:solidFill>
                <a:effectLst/>
                <a:latin typeface="Times New Roman" panose="02020603050405020304" pitchFamily="18" charset="0"/>
                <a:cs typeface="Times New Roman" panose="02020603050405020304" pitchFamily="18" charset="0"/>
              </a:rPr>
              <a:t>«Ανίκητου Ήλιου».</a:t>
            </a:r>
          </a:p>
          <a:p>
            <a:pPr algn="r"/>
            <a:r>
              <a:rPr lang="el-GR" sz="1400" dirty="0">
                <a:solidFill>
                  <a:srgbClr val="000000"/>
                </a:solidFill>
                <a:effectLst/>
                <a:latin typeface="Times New Roman" panose="02020603050405020304" pitchFamily="18" charset="0"/>
                <a:cs typeface="Times New Roman" panose="02020603050405020304" pitchFamily="18" charset="0"/>
              </a:rPr>
              <a:t>«</a:t>
            </a:r>
            <a:r>
              <a:rPr lang="el-GR" sz="1400" dirty="0" err="1">
                <a:solidFill>
                  <a:srgbClr val="000000"/>
                </a:solidFill>
                <a:effectLst/>
                <a:latin typeface="Times New Roman" panose="02020603050405020304" pitchFamily="18" charset="0"/>
                <a:cs typeface="Times New Roman" panose="02020603050405020304" pitchFamily="18" charset="0"/>
              </a:rPr>
              <a:t>Πεουτιγγέρειος</a:t>
            </a:r>
            <a:r>
              <a:rPr lang="el-GR" sz="1400" dirty="0">
                <a:solidFill>
                  <a:srgbClr val="000000"/>
                </a:solidFill>
                <a:effectLst/>
                <a:latin typeface="Times New Roman" panose="02020603050405020304" pitchFamily="18" charset="0"/>
                <a:cs typeface="Times New Roman" panose="02020603050405020304" pitchFamily="18" charset="0"/>
              </a:rPr>
              <a:t> </a:t>
            </a:r>
            <a:r>
              <a:rPr lang="el-GR" sz="1400" dirty="0" err="1">
                <a:solidFill>
                  <a:srgbClr val="000000"/>
                </a:solidFill>
                <a:effectLst/>
                <a:latin typeface="Times New Roman" panose="02020603050405020304" pitchFamily="18" charset="0"/>
                <a:cs typeface="Times New Roman" panose="02020603050405020304" pitchFamily="18" charset="0"/>
              </a:rPr>
              <a:t>Πίναξ</a:t>
            </a:r>
            <a:r>
              <a:rPr lang="el-GR" sz="1400" dirty="0">
                <a:solidFill>
                  <a:srgbClr val="000000"/>
                </a:solidFill>
                <a:effectLst/>
                <a:latin typeface="Times New Roman" panose="02020603050405020304" pitchFamily="18" charset="0"/>
                <a:cs typeface="Times New Roman" panose="02020603050405020304" pitchFamily="18" charset="0"/>
              </a:rPr>
              <a:t>» (Βιέννη, Αυστριακή Εθνική Βιβλιοθήκη).</a:t>
            </a:r>
            <a:endParaRPr lang="en-US" sz="1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E72932C-00DE-2556-5EE4-3F8181A13F91}"/>
              </a:ext>
            </a:extLst>
          </p:cNvPr>
          <p:cNvSpPr txBox="1"/>
          <p:nvPr/>
        </p:nvSpPr>
        <p:spPr>
          <a:xfrm>
            <a:off x="494457" y="1156969"/>
            <a:ext cx="3875315" cy="4493538"/>
          </a:xfrm>
          <a:prstGeom prst="rect">
            <a:avLst/>
          </a:prstGeom>
          <a:noFill/>
          <a:ln w="19050">
            <a:solidFill>
              <a:schemeClr val="accent1">
                <a:lumMod val="75000"/>
              </a:schemeClr>
            </a:solidFill>
          </a:ln>
        </p:spPr>
        <p:txBody>
          <a:bodyPr wrap="square">
            <a:spAutoFit/>
          </a:bodyPr>
          <a:lstStyle/>
          <a:p>
            <a:pPr>
              <a:spcAft>
                <a:spcPts val="600"/>
              </a:spcAft>
            </a:pPr>
            <a:r>
              <a:rPr lang="el-GR" sz="1400" dirty="0"/>
              <a:t>Ο "</a:t>
            </a:r>
            <a:r>
              <a:rPr lang="el-GR" sz="1400" dirty="0" err="1"/>
              <a:t>Πεουτιγγέρειος</a:t>
            </a:r>
            <a:r>
              <a:rPr lang="el-GR" sz="1400" dirty="0"/>
              <a:t> Πίνακας" είναι ένας </a:t>
            </a:r>
            <a:r>
              <a:rPr lang="el-GR" sz="1400" dirty="0" err="1"/>
              <a:t>περγαμηνός</a:t>
            </a:r>
            <a:r>
              <a:rPr lang="el-GR" sz="1400" dirty="0"/>
              <a:t> χάρτης του </a:t>
            </a:r>
            <a:r>
              <a:rPr lang="el-GR" sz="1400" b="1" dirty="0"/>
              <a:t>12ου-13ου αιώνα</a:t>
            </a:r>
            <a:r>
              <a:rPr lang="el-GR" sz="1400" dirty="0"/>
              <a:t>, πιστό αντίγραφο ενός παλαιότερου, που στον </a:t>
            </a:r>
            <a:r>
              <a:rPr lang="el-GR" sz="1400" b="1" dirty="0"/>
              <a:t>5ο αιώνα </a:t>
            </a:r>
            <a:r>
              <a:rPr lang="el-GR" sz="1400" dirty="0"/>
              <a:t>έδινε πληροφορίες στους περιηγητές για τον τότε γνωστό κόσμο.</a:t>
            </a:r>
          </a:p>
          <a:p>
            <a:pPr>
              <a:spcAft>
                <a:spcPts val="600"/>
              </a:spcAft>
            </a:pPr>
            <a:r>
              <a:rPr lang="el-GR" sz="1400" dirty="0"/>
              <a:t>Ο μοναδικός αυτός χάρτης σώζεται σχεδόν ολόκληρος και όταν ξετυλιχτεί έχει μήκος 6,75 μ.</a:t>
            </a:r>
          </a:p>
          <a:p>
            <a:pPr>
              <a:spcAft>
                <a:spcPts val="600"/>
              </a:spcAft>
            </a:pPr>
            <a:r>
              <a:rPr lang="el-GR" sz="1400" dirty="0"/>
              <a:t> Απεικονίζει όλους τους τόπους που εκτείνονταν από τη Γαλατία μέχρι την Ινδία και την Κεϋλάνη, αναφέρει περίπου 4.000 περιοχές, τις αποστάσεις που τις συνδέουν, κάποια ξεχωριστά χαρακτηριστικά τους καθώς και λεπτομερή στοιχεία για </a:t>
            </a:r>
            <a:r>
              <a:rPr lang="el-GR" sz="1400" b="1" dirty="0"/>
              <a:t>555 πόλεις</a:t>
            </a:r>
            <a:r>
              <a:rPr lang="el-GR" sz="1400" dirty="0"/>
              <a:t>: κάστρα, ναούς, λουτρά, αποθήκες, λιμάνια και φάρους. </a:t>
            </a:r>
          </a:p>
          <a:p>
            <a:pPr>
              <a:spcAft>
                <a:spcPts val="600"/>
              </a:spcAft>
            </a:pPr>
            <a:r>
              <a:rPr lang="el-GR" sz="1400" dirty="0"/>
              <a:t>Μέσα στην τεράστια επικράτεια που αποτυπώνει ο </a:t>
            </a:r>
            <a:r>
              <a:rPr lang="el-GR" sz="1400" dirty="0" err="1"/>
              <a:t>Πεουτιγγέρειος</a:t>
            </a:r>
            <a:r>
              <a:rPr lang="el-GR" sz="1400" dirty="0"/>
              <a:t> Πίνακας τρεις πόλεις βαστούν τα πρωτεία και γι’ αυτό παρουσιάζονται ως προσωποποιήσεις της Τύχης: </a:t>
            </a:r>
          </a:p>
          <a:p>
            <a:pPr>
              <a:spcAft>
                <a:spcPts val="600"/>
              </a:spcAft>
            </a:pPr>
            <a:r>
              <a:rPr lang="el-GR" sz="1400" dirty="0"/>
              <a:t>Η Ρώμη, η </a:t>
            </a:r>
            <a:r>
              <a:rPr lang="el-GR" sz="1400" b="1" dirty="0"/>
              <a:t>Κωνσταντινούπολη</a:t>
            </a:r>
            <a:r>
              <a:rPr lang="el-GR" sz="1400" dirty="0"/>
              <a:t> και η Αντιόχεια.</a:t>
            </a:r>
            <a:endParaRPr lang="en-US" sz="1400" dirty="0"/>
          </a:p>
        </p:txBody>
      </p:sp>
      <p:sp>
        <p:nvSpPr>
          <p:cNvPr id="2" name="TextBox 1">
            <a:extLst>
              <a:ext uri="{FF2B5EF4-FFF2-40B4-BE49-F238E27FC236}">
                <a16:creationId xmlns:a16="http://schemas.microsoft.com/office/drawing/2014/main" id="{BF4F23F9-870A-6367-CE79-5CD5D025311B}"/>
              </a:ext>
            </a:extLst>
          </p:cNvPr>
          <p:cNvSpPr txBox="1"/>
          <p:nvPr/>
        </p:nvSpPr>
        <p:spPr>
          <a:xfrm>
            <a:off x="1006498" y="507849"/>
            <a:ext cx="1425617" cy="338554"/>
          </a:xfrm>
          <a:prstGeom prst="rect">
            <a:avLst/>
          </a:prstGeom>
          <a:noFill/>
        </p:spPr>
        <p:txBody>
          <a:bodyPr wrap="square" rtlCol="0">
            <a:spAutoFit/>
          </a:bodyPr>
          <a:lstStyle/>
          <a:p>
            <a:pPr algn="ctr"/>
            <a:r>
              <a:rPr lang="el-GR" sz="1600" b="1" dirty="0">
                <a:cs typeface="Times New Roman" panose="02020603050405020304" pitchFamily="18" charset="0"/>
              </a:rPr>
              <a:t>ΠΗΓΗ 2</a:t>
            </a:r>
            <a:endParaRPr lang="en-US" sz="1600" b="1" dirty="0">
              <a:cs typeface="Times New Roman" panose="02020603050405020304" pitchFamily="18" charset="0"/>
            </a:endParaRPr>
          </a:p>
        </p:txBody>
      </p:sp>
    </p:spTree>
    <p:extLst>
      <p:ext uri="{BB962C8B-B14F-4D97-AF65-F5344CB8AC3E}">
        <p14:creationId xmlns:p14="http://schemas.microsoft.com/office/powerpoint/2010/main" val="3383809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0CEC2AF8-05B5-545A-E1AA-9F1339AB73E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colorTemperature colorTemp="4562"/>
                    </a14:imgEffect>
                    <a14:imgEffect>
                      <a14:saturation sat="88000"/>
                    </a14:imgEffect>
                    <a14:imgEffect>
                      <a14:brightnessContrast bright="-16000" contrast="44000"/>
                    </a14:imgEffect>
                  </a14:imgLayer>
                </a14:imgProps>
              </a:ext>
            </a:extLst>
          </a:blip>
          <a:stretch>
            <a:fillRect/>
          </a:stretch>
        </p:blipFill>
        <p:spPr>
          <a:xfrm>
            <a:off x="3624162" y="240371"/>
            <a:ext cx="8352970" cy="5974610"/>
          </a:xfrm>
          <a:prstGeom prst="rect">
            <a:avLst/>
          </a:prstGeom>
        </p:spPr>
      </p:pic>
      <p:sp>
        <p:nvSpPr>
          <p:cNvPr id="4" name="TextBox 3">
            <a:extLst>
              <a:ext uri="{FF2B5EF4-FFF2-40B4-BE49-F238E27FC236}">
                <a16:creationId xmlns:a16="http://schemas.microsoft.com/office/drawing/2014/main" id="{1EA1A7E8-9E8E-3B18-16F8-B1467AA292F4}"/>
              </a:ext>
            </a:extLst>
          </p:cNvPr>
          <p:cNvSpPr txBox="1"/>
          <p:nvPr/>
        </p:nvSpPr>
        <p:spPr>
          <a:xfrm>
            <a:off x="327971" y="410052"/>
            <a:ext cx="2603765" cy="1692771"/>
          </a:xfrm>
          <a:prstGeom prst="rect">
            <a:avLst/>
          </a:prstGeom>
          <a:solidFill>
            <a:schemeClr val="accent2">
              <a:lumMod val="20000"/>
              <a:lumOff val="80000"/>
            </a:schemeClr>
          </a:solidFill>
        </p:spPr>
        <p:txBody>
          <a:bodyPr wrap="square">
            <a:spAutoFit/>
          </a:bodyPr>
          <a:lstStyle/>
          <a:p>
            <a:r>
              <a:rPr lang="el-GR" sz="1600" b="1" i="0" dirty="0">
                <a:solidFill>
                  <a:srgbClr val="000000"/>
                </a:solidFill>
                <a:effectLst/>
                <a:latin typeface="Times New Roman" panose="02020603050405020304" pitchFamily="18" charset="0"/>
                <a:cs typeface="Times New Roman" panose="02020603050405020304" pitchFamily="18" charset="0"/>
              </a:rPr>
              <a:t>ΠΗΓΗ 3</a:t>
            </a:r>
          </a:p>
          <a:p>
            <a:endParaRPr lang="el-GR" i="0" dirty="0">
              <a:solidFill>
                <a:srgbClr val="000000"/>
              </a:solidFill>
              <a:effectLst/>
              <a:latin typeface="Times New Roman" panose="02020603050405020304" pitchFamily="18" charset="0"/>
              <a:cs typeface="Times New Roman" panose="02020603050405020304" pitchFamily="18" charset="0"/>
            </a:endParaRPr>
          </a:p>
          <a:p>
            <a:r>
              <a:rPr lang="el-GR" i="0" dirty="0">
                <a:solidFill>
                  <a:srgbClr val="000000"/>
                </a:solidFill>
                <a:effectLst/>
                <a:latin typeface="Times New Roman" panose="02020603050405020304" pitchFamily="18" charset="0"/>
                <a:cs typeface="Times New Roman" panose="02020603050405020304" pitchFamily="18" charset="0"/>
              </a:rPr>
              <a:t>Η συνοικία </a:t>
            </a:r>
            <a:r>
              <a:rPr lang="el-GR" b="1" i="0" dirty="0" err="1">
                <a:solidFill>
                  <a:srgbClr val="000000"/>
                </a:solidFill>
                <a:effectLst/>
                <a:latin typeface="Times New Roman" panose="02020603050405020304" pitchFamily="18" charset="0"/>
                <a:cs typeface="Times New Roman" panose="02020603050405020304" pitchFamily="18" charset="0"/>
              </a:rPr>
              <a:t>Συκεαί</a:t>
            </a:r>
            <a:r>
              <a:rPr lang="el-GR" b="1" i="0" dirty="0">
                <a:solidFill>
                  <a:srgbClr val="000000"/>
                </a:solidFill>
                <a:effectLst/>
                <a:latin typeface="Times New Roman" panose="02020603050405020304" pitchFamily="18" charset="0"/>
                <a:cs typeface="Times New Roman" panose="02020603050405020304" pitchFamily="18" charset="0"/>
              </a:rPr>
              <a:t> </a:t>
            </a:r>
            <a:r>
              <a:rPr lang="el-GR" i="0" dirty="0">
                <a:solidFill>
                  <a:srgbClr val="000000"/>
                </a:solidFill>
                <a:effectLst/>
                <a:latin typeface="Times New Roman" panose="02020603050405020304" pitchFamily="18" charset="0"/>
                <a:cs typeface="Times New Roman" panose="02020603050405020304" pitchFamily="18" charset="0"/>
              </a:rPr>
              <a:t>της Κωνσταντινούπολης </a:t>
            </a:r>
          </a:p>
          <a:p>
            <a:r>
              <a:rPr lang="el-GR" i="0" dirty="0">
                <a:solidFill>
                  <a:srgbClr val="000000"/>
                </a:solidFill>
                <a:effectLst/>
                <a:latin typeface="Times New Roman" panose="02020603050405020304" pitchFamily="18" charset="0"/>
                <a:cs typeface="Times New Roman" panose="02020603050405020304" pitchFamily="18" charset="0"/>
              </a:rPr>
              <a:t>(Πέραν ή Γαλατάς). </a:t>
            </a:r>
          </a:p>
          <a:p>
            <a:endParaRPr lang="el-GR" sz="1400" dirty="0">
              <a:solidFill>
                <a:srgbClr val="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171A29F-2CFF-E1A6-7121-CF5CDD1BDEBB}"/>
              </a:ext>
            </a:extLst>
          </p:cNvPr>
          <p:cNvSpPr txBox="1"/>
          <p:nvPr/>
        </p:nvSpPr>
        <p:spPr>
          <a:xfrm>
            <a:off x="327971" y="2385628"/>
            <a:ext cx="2874119" cy="4185761"/>
          </a:xfrm>
          <a:prstGeom prst="rect">
            <a:avLst/>
          </a:prstGeom>
          <a:solidFill>
            <a:schemeClr val="accent6">
              <a:lumMod val="20000"/>
              <a:lumOff val="80000"/>
            </a:schemeClr>
          </a:solidFill>
        </p:spPr>
        <p:txBody>
          <a:bodyPr wrap="square">
            <a:spAutoFit/>
          </a:bodyPr>
          <a:lstStyle/>
          <a:p>
            <a:endParaRPr lang="el-GR" sz="1600" dirty="0">
              <a:solidFill>
                <a:srgbClr val="000000"/>
              </a:solidFill>
              <a:effectLst/>
              <a:latin typeface="Trebuchet MS" panose="020B0603020202020204" pitchFamily="34" charset="0"/>
            </a:endParaRPr>
          </a:p>
          <a:p>
            <a:r>
              <a:rPr lang="el-GR" sz="1600" b="1" dirty="0">
                <a:solidFill>
                  <a:srgbClr val="000000"/>
                </a:solidFill>
                <a:effectLst/>
                <a:latin typeface="Trebuchet MS" panose="020B0603020202020204" pitchFamily="34" charset="0"/>
              </a:rPr>
              <a:t>ΠΗΓΗ 4</a:t>
            </a:r>
          </a:p>
          <a:p>
            <a:endParaRPr lang="el-GR" sz="1600" dirty="0">
              <a:solidFill>
                <a:srgbClr val="000000"/>
              </a:solidFill>
              <a:latin typeface="Trebuchet MS" panose="020B0603020202020204" pitchFamily="34" charset="0"/>
            </a:endParaRPr>
          </a:p>
          <a:p>
            <a:r>
              <a:rPr lang="el-GR" sz="1600" dirty="0">
                <a:solidFill>
                  <a:srgbClr val="000000"/>
                </a:solidFill>
                <a:effectLst/>
                <a:latin typeface="Trebuchet MS" panose="020B0603020202020204" pitchFamily="34" charset="0"/>
              </a:rPr>
              <a:t>Σαν ακρίδες πέφταν οι λαοί,/</a:t>
            </a:r>
          </a:p>
          <a:p>
            <a:r>
              <a:rPr lang="el-GR" sz="1600" dirty="0">
                <a:solidFill>
                  <a:srgbClr val="000000"/>
                </a:solidFill>
                <a:effectLst/>
                <a:latin typeface="Trebuchet MS" panose="020B0603020202020204" pitchFamily="34" charset="0"/>
              </a:rPr>
              <a:t>Μέλισσες εκεί λαοί πετούσαν,/</a:t>
            </a:r>
          </a:p>
          <a:p>
            <a:r>
              <a:rPr lang="el-GR" sz="1600" dirty="0">
                <a:solidFill>
                  <a:srgbClr val="000000"/>
                </a:solidFill>
                <a:effectLst/>
                <a:latin typeface="Trebuchet MS" panose="020B0603020202020204" pitchFamily="34" charset="0"/>
              </a:rPr>
              <a:t>και ήτανε, πανώρια, δυο γιαλών </a:t>
            </a:r>
            <a:r>
              <a:rPr lang="el-GR" sz="1600" dirty="0" err="1">
                <a:solidFill>
                  <a:srgbClr val="000000"/>
                </a:solidFill>
                <a:effectLst/>
                <a:latin typeface="Trebuchet MS" panose="020B0603020202020204" pitchFamily="34" charset="0"/>
              </a:rPr>
              <a:t>αφροκάμωτη</a:t>
            </a:r>
            <a:r>
              <a:rPr lang="el-GR" sz="1600" dirty="0">
                <a:solidFill>
                  <a:srgbClr val="000000"/>
                </a:solidFill>
                <a:effectLst/>
                <a:latin typeface="Trebuchet MS" panose="020B0603020202020204" pitchFamily="34" charset="0"/>
              </a:rPr>
              <a:t> νεράιδα,/</a:t>
            </a:r>
          </a:p>
          <a:p>
            <a:r>
              <a:rPr lang="el-GR" sz="1600" dirty="0">
                <a:solidFill>
                  <a:srgbClr val="000000"/>
                </a:solidFill>
                <a:effectLst/>
                <a:latin typeface="Trebuchet MS" panose="020B0603020202020204" pitchFamily="34" charset="0"/>
              </a:rPr>
              <a:t>κι ήσουν Εσύ, Πόλη, ω Πόλη!/ </a:t>
            </a:r>
          </a:p>
          <a:p>
            <a:r>
              <a:rPr lang="el-GR" sz="1600" dirty="0">
                <a:solidFill>
                  <a:srgbClr val="000000"/>
                </a:solidFill>
                <a:effectLst/>
                <a:latin typeface="Trebuchet MS" panose="020B0603020202020204" pitchFamily="34" charset="0"/>
              </a:rPr>
              <a:t>Και ήτανε της γης το περιβόλι. </a:t>
            </a:r>
          </a:p>
          <a:p>
            <a:endParaRPr lang="el-GR" sz="1400" dirty="0">
              <a:solidFill>
                <a:srgbClr val="000000"/>
              </a:solidFill>
              <a:effectLst/>
              <a:latin typeface="Trebuchet MS" panose="020B0603020202020204" pitchFamily="34" charset="0"/>
            </a:endParaRPr>
          </a:p>
          <a:p>
            <a:r>
              <a:rPr lang="el-GR" sz="1400" dirty="0">
                <a:solidFill>
                  <a:srgbClr val="000000"/>
                </a:solidFill>
                <a:effectLst/>
                <a:latin typeface="Trebuchet MS" panose="020B0603020202020204" pitchFamily="34" charset="0"/>
              </a:rPr>
              <a:t>Κ. Παλαμάς, Ο </a:t>
            </a:r>
            <a:r>
              <a:rPr lang="el-GR" sz="1400" dirty="0" err="1">
                <a:solidFill>
                  <a:srgbClr val="000000"/>
                </a:solidFill>
                <a:effectLst/>
                <a:latin typeface="Trebuchet MS" panose="020B0603020202020204" pitchFamily="34" charset="0"/>
              </a:rPr>
              <a:t>δωδεκάλογος</a:t>
            </a:r>
            <a:r>
              <a:rPr lang="el-GR" sz="1400" dirty="0">
                <a:solidFill>
                  <a:srgbClr val="000000"/>
                </a:solidFill>
                <a:effectLst/>
                <a:latin typeface="Trebuchet MS" panose="020B0603020202020204" pitchFamily="34" charset="0"/>
              </a:rPr>
              <a:t> του Γύφτου.</a:t>
            </a:r>
          </a:p>
        </p:txBody>
      </p:sp>
      <p:sp>
        <p:nvSpPr>
          <p:cNvPr id="3" name="TextBox 2">
            <a:extLst>
              <a:ext uri="{FF2B5EF4-FFF2-40B4-BE49-F238E27FC236}">
                <a16:creationId xmlns:a16="http://schemas.microsoft.com/office/drawing/2014/main" id="{580DA082-1095-3889-42E7-858B7BA482B1}"/>
              </a:ext>
            </a:extLst>
          </p:cNvPr>
          <p:cNvSpPr txBox="1"/>
          <p:nvPr/>
        </p:nvSpPr>
        <p:spPr>
          <a:xfrm>
            <a:off x="4468305" y="6214981"/>
            <a:ext cx="6900421" cy="307777"/>
          </a:xfrm>
          <a:prstGeom prst="rect">
            <a:avLst/>
          </a:prstGeom>
          <a:noFill/>
        </p:spPr>
        <p:txBody>
          <a:bodyPr wrap="square" rtlCol="0">
            <a:spAutoFit/>
          </a:bodyPr>
          <a:lstStyle/>
          <a:p>
            <a:r>
              <a:rPr lang="el-GR" sz="1400" i="0" dirty="0">
                <a:solidFill>
                  <a:srgbClr val="000000"/>
                </a:solidFill>
                <a:effectLst/>
                <a:latin typeface="Times New Roman" panose="02020603050405020304" pitchFamily="18" charset="0"/>
                <a:cs typeface="Times New Roman" panose="02020603050405020304" pitchFamily="18" charset="0"/>
              </a:rPr>
              <a:t>Βιβλίο της Εκστρατείας του Σουλεϊμάν. Βιβλιοθήκη Πανεπιστημίου Κωνσταντινούπολης.</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107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Έκρηξη: 8 ακτίνες 5">
            <a:extLst>
              <a:ext uri="{FF2B5EF4-FFF2-40B4-BE49-F238E27FC236}">
                <a16:creationId xmlns:a16="http://schemas.microsoft.com/office/drawing/2014/main" id="{94CEB687-062B-4135-CDE6-B1D999A15939}"/>
              </a:ext>
            </a:extLst>
          </p:cNvPr>
          <p:cNvSpPr/>
          <p:nvPr/>
        </p:nvSpPr>
        <p:spPr>
          <a:xfrm>
            <a:off x="5429839" y="2846895"/>
            <a:ext cx="1112363" cy="102752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CDA730AC-7385-479A-DB10-E3B792020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0079" y="486953"/>
            <a:ext cx="8637162" cy="5657850"/>
          </a:xfrm>
          <a:prstGeom prst="rect">
            <a:avLst/>
          </a:prstGeom>
        </p:spPr>
      </p:pic>
      <p:sp>
        <p:nvSpPr>
          <p:cNvPr id="5" name="TextBox 4">
            <a:extLst>
              <a:ext uri="{FF2B5EF4-FFF2-40B4-BE49-F238E27FC236}">
                <a16:creationId xmlns:a16="http://schemas.microsoft.com/office/drawing/2014/main" id="{4D80211A-9142-0E29-119F-D031C1D0B3A8}"/>
              </a:ext>
            </a:extLst>
          </p:cNvPr>
          <p:cNvSpPr txBox="1"/>
          <p:nvPr/>
        </p:nvSpPr>
        <p:spPr>
          <a:xfrm>
            <a:off x="980388" y="763571"/>
            <a:ext cx="999241" cy="369332"/>
          </a:xfrm>
          <a:prstGeom prst="rect">
            <a:avLst/>
          </a:prstGeom>
          <a:noFill/>
        </p:spPr>
        <p:txBody>
          <a:bodyPr wrap="square" rtlCol="0">
            <a:spAutoFit/>
          </a:bodyPr>
          <a:lstStyle/>
          <a:p>
            <a:r>
              <a:rPr lang="el-GR" b="1" dirty="0"/>
              <a:t>ΠΗΓΗ 5</a:t>
            </a:r>
            <a:endParaRPr lang="en-US" b="1" dirty="0"/>
          </a:p>
        </p:txBody>
      </p:sp>
    </p:spTree>
    <p:extLst>
      <p:ext uri="{BB962C8B-B14F-4D97-AF65-F5344CB8AC3E}">
        <p14:creationId xmlns:p14="http://schemas.microsoft.com/office/powerpoint/2010/main" val="2088759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531F8941-4831-CD9B-EAC8-E4B8E3C6169E}"/>
              </a:ext>
            </a:extLst>
          </p:cNvPr>
          <p:cNvPicPr>
            <a:picLocks noChangeAspect="1"/>
          </p:cNvPicPr>
          <p:nvPr/>
        </p:nvPicPr>
        <p:blipFill>
          <a:blip r:embed="rId2"/>
          <a:srcRect l="11556" t="11503" r="10763" b="12462"/>
          <a:stretch/>
        </p:blipFill>
        <p:spPr>
          <a:xfrm>
            <a:off x="602342" y="810704"/>
            <a:ext cx="4506013" cy="4317477"/>
          </a:xfrm>
          <a:prstGeom prst="rect">
            <a:avLst/>
          </a:prstGeom>
        </p:spPr>
      </p:pic>
      <p:sp>
        <p:nvSpPr>
          <p:cNvPr id="4" name="TextBox 3">
            <a:extLst>
              <a:ext uri="{FF2B5EF4-FFF2-40B4-BE49-F238E27FC236}">
                <a16:creationId xmlns:a16="http://schemas.microsoft.com/office/drawing/2014/main" id="{875FF8C2-1C23-59E6-4AA3-75E7D524BD57}"/>
              </a:ext>
            </a:extLst>
          </p:cNvPr>
          <p:cNvSpPr txBox="1"/>
          <p:nvPr/>
        </p:nvSpPr>
        <p:spPr>
          <a:xfrm>
            <a:off x="602343" y="5222449"/>
            <a:ext cx="4506012" cy="1354217"/>
          </a:xfrm>
          <a:prstGeom prst="rect">
            <a:avLst/>
          </a:prstGeom>
          <a:noFill/>
        </p:spPr>
        <p:txBody>
          <a:bodyPr wrap="square">
            <a:spAutoFit/>
          </a:bodyPr>
          <a:lstStyle/>
          <a:p>
            <a:r>
              <a:rPr lang="el-GR" sz="1600" dirty="0"/>
              <a:t>Αργυρό νόμισμα με το </a:t>
            </a:r>
            <a:r>
              <a:rPr lang="el-GR" sz="1600" dirty="0" err="1"/>
              <a:t>Χριστόγραμμα</a:t>
            </a:r>
            <a:r>
              <a:rPr lang="el-GR" sz="1600" dirty="0"/>
              <a:t> (στο επάνω μέρος της περικεφαλαίας του Κωνσταντίνου) και την </a:t>
            </a:r>
            <a:r>
              <a:rPr lang="el-GR" sz="1600" dirty="0" err="1"/>
              <a:t>ένσταυρη</a:t>
            </a:r>
            <a:r>
              <a:rPr lang="el-GR" sz="1600" dirty="0"/>
              <a:t> σφαίρα, σύμβολο της εκχριστιανισμένης ρωμαϊκής οικουμένης.</a:t>
            </a:r>
          </a:p>
          <a:p>
            <a:r>
              <a:rPr lang="el-GR" sz="1400" i="1" dirty="0"/>
              <a:t>Μόναχο, Νομισματική Συλλογή</a:t>
            </a:r>
            <a:r>
              <a:rPr lang="el-GR" dirty="0"/>
              <a:t>.</a:t>
            </a:r>
            <a:endParaRPr lang="en-US" dirty="0"/>
          </a:p>
        </p:txBody>
      </p:sp>
      <p:sp>
        <p:nvSpPr>
          <p:cNvPr id="3" name="TextBox 2">
            <a:extLst>
              <a:ext uri="{FF2B5EF4-FFF2-40B4-BE49-F238E27FC236}">
                <a16:creationId xmlns:a16="http://schemas.microsoft.com/office/drawing/2014/main" id="{EA07262B-95A5-0071-D5AE-970A935F3499}"/>
              </a:ext>
            </a:extLst>
          </p:cNvPr>
          <p:cNvSpPr txBox="1"/>
          <p:nvPr/>
        </p:nvSpPr>
        <p:spPr>
          <a:xfrm>
            <a:off x="5971282" y="1231039"/>
            <a:ext cx="5816338" cy="4247317"/>
          </a:xfrm>
          <a:prstGeom prst="rect">
            <a:avLst/>
          </a:prstGeom>
          <a:solidFill>
            <a:schemeClr val="accent6">
              <a:lumMod val="20000"/>
              <a:lumOff val="80000"/>
            </a:schemeClr>
          </a:solidFill>
        </p:spPr>
        <p:txBody>
          <a:bodyPr wrap="square">
            <a:spAutoFit/>
          </a:bodyPr>
          <a:lstStyle/>
          <a:p>
            <a:pPr algn="ctr"/>
            <a:r>
              <a:rPr lang="el-GR" b="1" i="0" dirty="0">
                <a:solidFill>
                  <a:srgbClr val="000000"/>
                </a:solidFill>
                <a:effectLst/>
                <a:latin typeface="Times New Roman" panose="02020603050405020304" pitchFamily="18" charset="0"/>
                <a:cs typeface="Times New Roman" panose="02020603050405020304" pitchFamily="18" charset="0"/>
              </a:rPr>
              <a:t>Θρησκευτική στάση του Κωνσταντίνου</a:t>
            </a:r>
          </a:p>
          <a:p>
            <a:pPr algn="ctr"/>
            <a:endParaRPr lang="el-GR" b="1" i="0" dirty="0">
              <a:solidFill>
                <a:srgbClr val="000000"/>
              </a:solidFill>
              <a:effectLst/>
              <a:latin typeface="Times New Roman" panose="02020603050405020304" pitchFamily="18" charset="0"/>
              <a:cs typeface="Times New Roman" panose="02020603050405020304" pitchFamily="18" charset="0"/>
            </a:endParaRPr>
          </a:p>
          <a:p>
            <a:pPr algn="just"/>
            <a:r>
              <a:rPr lang="el-GR" b="0" i="0" dirty="0">
                <a:solidFill>
                  <a:srgbClr val="000000"/>
                </a:solidFill>
                <a:effectLst/>
                <a:latin typeface="Times New Roman" panose="02020603050405020304" pitchFamily="18" charset="0"/>
                <a:cs typeface="Times New Roman" panose="02020603050405020304" pitchFamily="18" charset="0"/>
              </a:rPr>
              <a:t>Ο Κωνσταντίνος Α΄ [...] έγινε Χριστιανός μόλις το χρόνο που πέθανε. Κατά τη διάρκεια της ζωής του παρέμεινε Ανώτατος Αρχιερέας (ανώτατος αξιωματούχος της ρωμαϊκής θρησκείας) και χρησιμοποιούσε τις εκφράσεις Ημέρα του Ήλιου και Ανίκητος Ήλιος, που, την περίοδο αυτή, συνήθως εννοούσαν τον θεό των Περσών, τον Μίθρα, του οποίου η λατρεία είχε διαδοθεί σε όλη την αυτοκρατορία [...]. Είναι βέβαιο ότι ο Κωνσταντίνος υπήρξε υποστηρικτής της και ότι κληρονόμησε την αφοσίωσή του αυτή από την οικογένεια του. Πιθανόν ο Ανίκητος Ήλιος ήταν ο Απόλλων.</a:t>
            </a:r>
          </a:p>
          <a:p>
            <a:pPr algn="just"/>
            <a:endParaRPr lang="el-GR" dirty="0">
              <a:solidFill>
                <a:srgbClr val="000000"/>
              </a:solidFill>
              <a:latin typeface="Times New Roman" panose="02020603050405020304" pitchFamily="18" charset="0"/>
              <a:cs typeface="Times New Roman" panose="02020603050405020304" pitchFamily="18" charset="0"/>
            </a:endParaRPr>
          </a:p>
          <a:p>
            <a:pPr algn="r"/>
            <a:r>
              <a:rPr lang="el-GR" i="0" dirty="0">
                <a:solidFill>
                  <a:srgbClr val="000000"/>
                </a:solidFill>
                <a:effectLst/>
                <a:latin typeface="Times New Roman" panose="02020603050405020304" pitchFamily="18" charset="0"/>
                <a:cs typeface="Times New Roman" panose="02020603050405020304" pitchFamily="18" charset="0"/>
              </a:rPr>
              <a:t>A. Α. </a:t>
            </a:r>
            <a:r>
              <a:rPr lang="el-GR" i="0" dirty="0" err="1">
                <a:solidFill>
                  <a:srgbClr val="000000"/>
                </a:solidFill>
                <a:effectLst/>
                <a:latin typeface="Times New Roman" panose="02020603050405020304" pitchFamily="18" charset="0"/>
                <a:cs typeface="Times New Roman" panose="02020603050405020304" pitchFamily="18" charset="0"/>
              </a:rPr>
              <a:t>Vasiliev</a:t>
            </a:r>
            <a:r>
              <a:rPr lang="el-GR" i="0" dirty="0">
                <a:solidFill>
                  <a:srgbClr val="000000"/>
                </a:solidFill>
                <a:effectLst/>
                <a:latin typeface="Times New Roman" panose="02020603050405020304" pitchFamily="18" charset="0"/>
                <a:cs typeface="Times New Roman" panose="02020603050405020304" pitchFamily="18" charset="0"/>
              </a:rPr>
              <a:t>, </a:t>
            </a:r>
            <a:r>
              <a:rPr lang="el-GR" i="1" dirty="0">
                <a:solidFill>
                  <a:srgbClr val="000000"/>
                </a:solidFill>
                <a:effectLst/>
                <a:latin typeface="Times New Roman" panose="02020603050405020304" pitchFamily="18" charset="0"/>
                <a:cs typeface="Times New Roman" panose="02020603050405020304" pitchFamily="18" charset="0"/>
              </a:rPr>
              <a:t>Ιστορία της Βυζαντινής Αυτοκρατορίας, 324-1453</a:t>
            </a:r>
            <a:r>
              <a:rPr lang="el-GR" i="0" dirty="0">
                <a:solidFill>
                  <a:srgbClr val="000000"/>
                </a:solidFill>
                <a:effectLst/>
                <a:latin typeface="Times New Roman" panose="02020603050405020304" pitchFamily="18" charset="0"/>
                <a:cs typeface="Times New Roman" panose="02020603050405020304" pitchFamily="18" charset="0"/>
              </a:rPr>
              <a:t>, Αθήνα 1954, σελ. 70.</a:t>
            </a:r>
          </a:p>
        </p:txBody>
      </p:sp>
      <p:sp>
        <p:nvSpPr>
          <p:cNvPr id="5" name="TextBox 4">
            <a:extLst>
              <a:ext uri="{FF2B5EF4-FFF2-40B4-BE49-F238E27FC236}">
                <a16:creationId xmlns:a16="http://schemas.microsoft.com/office/drawing/2014/main" id="{052F5EA6-56AD-4331-B506-887AE852A0DE}"/>
              </a:ext>
            </a:extLst>
          </p:cNvPr>
          <p:cNvSpPr txBox="1"/>
          <p:nvPr/>
        </p:nvSpPr>
        <p:spPr>
          <a:xfrm>
            <a:off x="602342" y="347104"/>
            <a:ext cx="1049518" cy="369332"/>
          </a:xfrm>
          <a:prstGeom prst="rect">
            <a:avLst/>
          </a:prstGeom>
          <a:noFill/>
        </p:spPr>
        <p:txBody>
          <a:bodyPr wrap="square" rtlCol="0">
            <a:spAutoFit/>
          </a:bodyPr>
          <a:lstStyle/>
          <a:p>
            <a:r>
              <a:rPr lang="el-GR" b="1" dirty="0"/>
              <a:t>ΠΗΓΗ 6</a:t>
            </a:r>
            <a:endParaRPr lang="en-US" dirty="0"/>
          </a:p>
        </p:txBody>
      </p:sp>
      <p:sp>
        <p:nvSpPr>
          <p:cNvPr id="6" name="TextBox 5">
            <a:extLst>
              <a:ext uri="{FF2B5EF4-FFF2-40B4-BE49-F238E27FC236}">
                <a16:creationId xmlns:a16="http://schemas.microsoft.com/office/drawing/2014/main" id="{3D677882-EBCF-A7E3-FCA3-EF3FD783FF01}"/>
              </a:ext>
            </a:extLst>
          </p:cNvPr>
          <p:cNvSpPr txBox="1"/>
          <p:nvPr/>
        </p:nvSpPr>
        <p:spPr>
          <a:xfrm>
            <a:off x="8786379" y="531770"/>
            <a:ext cx="1049518" cy="369332"/>
          </a:xfrm>
          <a:prstGeom prst="rect">
            <a:avLst/>
          </a:prstGeom>
          <a:noFill/>
        </p:spPr>
        <p:txBody>
          <a:bodyPr wrap="square" rtlCol="0">
            <a:spAutoFit/>
          </a:bodyPr>
          <a:lstStyle/>
          <a:p>
            <a:r>
              <a:rPr lang="el-GR" b="1" dirty="0"/>
              <a:t>ΠΗΓΗ 7</a:t>
            </a:r>
            <a:endParaRPr lang="en-US" dirty="0"/>
          </a:p>
        </p:txBody>
      </p:sp>
    </p:spTree>
    <p:extLst>
      <p:ext uri="{BB962C8B-B14F-4D97-AF65-F5344CB8AC3E}">
        <p14:creationId xmlns:p14="http://schemas.microsoft.com/office/powerpoint/2010/main" val="462850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0721C36A-740E-8107-7A5A-053A117A6B58}"/>
              </a:ext>
            </a:extLst>
          </p:cNvPr>
          <p:cNvPicPr>
            <a:picLocks noChangeAspect="1"/>
          </p:cNvPicPr>
          <p:nvPr/>
        </p:nvPicPr>
        <p:blipFill>
          <a:blip r:embed="rId2"/>
          <a:stretch>
            <a:fillRect/>
          </a:stretch>
        </p:blipFill>
        <p:spPr>
          <a:xfrm>
            <a:off x="0" y="1"/>
            <a:ext cx="12192000" cy="6858000"/>
          </a:xfrm>
          <a:prstGeom prst="rect">
            <a:avLst/>
          </a:prstGeom>
        </p:spPr>
      </p:pic>
      <p:sp>
        <p:nvSpPr>
          <p:cNvPr id="3" name="TextBox 2">
            <a:extLst>
              <a:ext uri="{FF2B5EF4-FFF2-40B4-BE49-F238E27FC236}">
                <a16:creationId xmlns:a16="http://schemas.microsoft.com/office/drawing/2014/main" id="{4F3DA88E-00E5-CB50-70B5-1E1279553AC1}"/>
              </a:ext>
            </a:extLst>
          </p:cNvPr>
          <p:cNvSpPr txBox="1"/>
          <p:nvPr/>
        </p:nvSpPr>
        <p:spPr>
          <a:xfrm>
            <a:off x="942680" y="1166843"/>
            <a:ext cx="9737889" cy="4770537"/>
          </a:xfrm>
          <a:prstGeom prst="rect">
            <a:avLst/>
          </a:prstGeom>
          <a:solidFill>
            <a:schemeClr val="accent1">
              <a:lumMod val="20000"/>
              <a:lumOff val="80000"/>
            </a:schemeClr>
          </a:solidFill>
        </p:spPr>
        <p:txBody>
          <a:bodyPr wrap="square">
            <a:spAutoFit/>
          </a:bodyPr>
          <a:lstStyle/>
          <a:p>
            <a:pPr algn="ctr"/>
            <a:r>
              <a:rPr lang="el-GR" sz="1600" b="1" dirty="0">
                <a:solidFill>
                  <a:srgbClr val="000000"/>
                </a:solidFill>
              </a:rPr>
              <a:t>Οι ε</a:t>
            </a:r>
            <a:r>
              <a:rPr lang="el-GR" sz="1600" b="1" i="0" dirty="0">
                <a:solidFill>
                  <a:srgbClr val="000000"/>
                </a:solidFill>
                <a:effectLst/>
              </a:rPr>
              <a:t>ρωτήσεις του σχολικού μας βιβλίου: </a:t>
            </a:r>
          </a:p>
          <a:p>
            <a:pPr algn="ctr"/>
            <a:endParaRPr lang="el-GR" sz="1600" b="1" i="0" dirty="0">
              <a:solidFill>
                <a:srgbClr val="000000"/>
              </a:solidFill>
              <a:effectLst/>
            </a:endParaRPr>
          </a:p>
          <a:p>
            <a:pPr algn="just"/>
            <a:r>
              <a:rPr lang="el-GR" sz="1600" b="1" dirty="0">
                <a:solidFill>
                  <a:srgbClr val="000000"/>
                </a:solidFill>
              </a:rPr>
              <a:t>Ερώτηση 1. </a:t>
            </a:r>
            <a:r>
              <a:rPr lang="el-GR" sz="1600" b="0" i="1" dirty="0">
                <a:solidFill>
                  <a:srgbClr val="000000"/>
                </a:solidFill>
                <a:effectLst/>
              </a:rPr>
              <a:t>Με αφορμή την </a:t>
            </a:r>
            <a:r>
              <a:rPr lang="el-GR" sz="1600" b="1" i="1" dirty="0">
                <a:solidFill>
                  <a:srgbClr val="000000"/>
                </a:solidFill>
                <a:effectLst/>
              </a:rPr>
              <a:t>εικόνα του Γαλατά </a:t>
            </a:r>
            <a:r>
              <a:rPr lang="el-GR" sz="1600" b="0" i="1" dirty="0">
                <a:solidFill>
                  <a:srgbClr val="000000"/>
                </a:solidFill>
                <a:effectLst/>
              </a:rPr>
              <a:t>και το </a:t>
            </a:r>
            <a:r>
              <a:rPr lang="el-GR" sz="1600" b="1" i="1" dirty="0">
                <a:solidFill>
                  <a:srgbClr val="000000"/>
                </a:solidFill>
                <a:effectLst/>
              </a:rPr>
              <a:t>ποίημα του Παλαμά </a:t>
            </a:r>
            <a:r>
              <a:rPr lang="el-GR" sz="1600" b="0" i="1" dirty="0">
                <a:solidFill>
                  <a:srgbClr val="000000"/>
                </a:solidFill>
                <a:effectLst/>
              </a:rPr>
              <a:t>και με τη βοήθεια του </a:t>
            </a:r>
            <a:r>
              <a:rPr lang="el-GR" sz="1600" b="1" i="1" dirty="0">
                <a:solidFill>
                  <a:srgbClr val="000000"/>
                </a:solidFill>
                <a:effectLst/>
              </a:rPr>
              <a:t>χάρτη</a:t>
            </a:r>
            <a:r>
              <a:rPr lang="el-GR" sz="1600" b="0" i="1" dirty="0">
                <a:solidFill>
                  <a:srgbClr val="000000"/>
                </a:solidFill>
                <a:effectLst/>
              </a:rPr>
              <a:t> και της </a:t>
            </a:r>
            <a:r>
              <a:rPr lang="el-GR" sz="1600" b="1" i="1" dirty="0">
                <a:solidFill>
                  <a:srgbClr val="000000"/>
                </a:solidFill>
                <a:effectLst/>
              </a:rPr>
              <a:t>αφήγησης </a:t>
            </a:r>
            <a:r>
              <a:rPr lang="el-GR" sz="1600" b="0" i="1" dirty="0">
                <a:solidFill>
                  <a:srgbClr val="000000"/>
                </a:solidFill>
                <a:effectLst/>
              </a:rPr>
              <a:t>συζήτησε με τους συμμαθητές σου </a:t>
            </a:r>
            <a:r>
              <a:rPr lang="el-GR" sz="1600" b="0" i="1" u="sng" dirty="0">
                <a:solidFill>
                  <a:srgbClr val="000000"/>
                </a:solidFill>
                <a:effectLst/>
              </a:rPr>
              <a:t>τα πλεονεκτήματα της γεωγραφικής θέσης </a:t>
            </a:r>
            <a:r>
              <a:rPr lang="el-GR" sz="1600" b="0" i="1" dirty="0">
                <a:solidFill>
                  <a:srgbClr val="000000"/>
                </a:solidFill>
                <a:effectLst/>
              </a:rPr>
              <a:t>και τον </a:t>
            </a:r>
            <a:r>
              <a:rPr lang="el-GR" sz="1600" b="0" i="1" u="sng" dirty="0">
                <a:solidFill>
                  <a:srgbClr val="000000"/>
                </a:solidFill>
                <a:effectLst/>
              </a:rPr>
              <a:t>ιστορικό ρόλο </a:t>
            </a:r>
            <a:r>
              <a:rPr lang="el-GR" sz="1600" b="0" i="1" dirty="0">
                <a:solidFill>
                  <a:srgbClr val="000000"/>
                </a:solidFill>
                <a:effectLst/>
              </a:rPr>
              <a:t>που διαδραμάτισε η Πόλη ανά τους αιώνες.</a:t>
            </a:r>
          </a:p>
          <a:p>
            <a:pPr algn="just">
              <a:buFont typeface="+mj-lt"/>
              <a:buAutoNum type="arabicPeriod"/>
            </a:pPr>
            <a:endParaRPr lang="el-GR" sz="1600" b="0" i="0" dirty="0">
              <a:solidFill>
                <a:srgbClr val="000000"/>
              </a:solidFill>
              <a:effectLst/>
            </a:endParaRPr>
          </a:p>
          <a:p>
            <a:pPr marL="285750" indent="-285750">
              <a:buFontTx/>
              <a:buChar char="-"/>
            </a:pPr>
            <a:r>
              <a:rPr lang="el-GR" sz="1600" dirty="0"/>
              <a:t>Η θέση του Βυζαντίου προνομιακή και στρατηγική (από την αρχαιότητα π.χ. Τρωικός πόλεμος, Αθήνα -μάχη στους Αιγός ποταμούς). </a:t>
            </a:r>
          </a:p>
          <a:p>
            <a:pPr marL="285750" indent="-285750">
              <a:buFontTx/>
              <a:buChar char="-"/>
            </a:pPr>
            <a:r>
              <a:rPr lang="el-GR" sz="1600" dirty="0"/>
              <a:t>Στον χάρτη (απεικονιστική πηγή) βλέπουμε ότι η </a:t>
            </a:r>
            <a:r>
              <a:rPr lang="el-GR" sz="1600" dirty="0" err="1"/>
              <a:t>Κων</a:t>
            </a:r>
            <a:r>
              <a:rPr lang="el-GR" sz="1600" dirty="0"/>
              <a:t>/</a:t>
            </a:r>
            <a:r>
              <a:rPr lang="el-GR" sz="1600" dirty="0" err="1"/>
              <a:t>λη</a:t>
            </a:r>
            <a:r>
              <a:rPr lang="el-GR" sz="1600" dirty="0"/>
              <a:t> βρίσκεται στο σημείο που ενώνεται η Ευρώπη με την Ασία και ο Εύξεινος Πόντος με τη Μεσόγειο. Οι περιοχές του Εύξεινου πόντου ήταν πολύ εύφορες (σιτάρι βλ. στίχο Παλαμά «της γης το περιβόλι» - λογοτεχνική πηγή) αποτελούσαν τον στόχο πολλών εκστρατειών (βλ. στίχο «σαν ακρίδες πέφταν οι λαοί»). </a:t>
            </a:r>
          </a:p>
          <a:p>
            <a:pPr marL="285750" indent="-285750">
              <a:buFontTx/>
              <a:buChar char="-"/>
            </a:pPr>
            <a:r>
              <a:rPr lang="el-GR" sz="1600" dirty="0"/>
              <a:t>Τόσο η εικόνα παρουσιάζει την περιοχή του Γαλατά, όσο και οι στίχοι του Παλαμά δηλώνουν τον κυρίαρχο ρόλο της </a:t>
            </a:r>
            <a:r>
              <a:rPr lang="el-GR" sz="1600" dirty="0" err="1"/>
              <a:t>Κων</a:t>
            </a:r>
            <a:r>
              <a:rPr lang="el-GR" sz="1600" dirty="0"/>
              <a:t>/</a:t>
            </a:r>
            <a:r>
              <a:rPr lang="el-GR" sz="1600" dirty="0" err="1"/>
              <a:t>λης</a:t>
            </a:r>
            <a:r>
              <a:rPr lang="el-GR" sz="1600" dirty="0"/>
              <a:t> στην περιοχή: έλεγχε τη διέλευση των πλοίων από τα στενά (βλ. στίχο «δύο γιαλών </a:t>
            </a:r>
            <a:r>
              <a:rPr lang="el-GR" sz="1600" dirty="0" err="1"/>
              <a:t>αφροκάμωτη</a:t>
            </a:r>
            <a:r>
              <a:rPr lang="el-GR" sz="1600" dirty="0"/>
              <a:t> νεράιδα»). Όλα τα εμπορικά πλοία που μετέφεραν προϊόντα από τα παράλια και την ενδοχώρα του Εύξεινου πόντου προς όλα τα λιμάνια της Μεσογείου περνούσαν από εκεί, όπως και τα καραβάνια από και προς την Ασία («Μέλισσες εκεί λαοί πετούσαν»). </a:t>
            </a:r>
          </a:p>
          <a:p>
            <a:pPr marL="285750" indent="-285750">
              <a:buFontTx/>
              <a:buChar char="-"/>
            </a:pPr>
            <a:r>
              <a:rPr lang="el-GR" sz="1600" dirty="0"/>
              <a:t>Μία πόλη κοσμοπολίτικη, πλούσια, κυρίαρχη είναι αυτή που παρουσιάζεται στις 3 πηγές («Πόλη, ω Πόλη!»). </a:t>
            </a:r>
            <a:endParaRPr lang="en-US" sz="1600" dirty="0"/>
          </a:p>
          <a:p>
            <a:pPr algn="just">
              <a:buFont typeface="+mj-lt"/>
              <a:buAutoNum type="arabicPeriod"/>
            </a:pPr>
            <a:endParaRPr lang="el-GR" sz="1600" b="0" i="0" dirty="0">
              <a:solidFill>
                <a:srgbClr val="000000"/>
              </a:solidFill>
              <a:effectLst/>
            </a:endParaRPr>
          </a:p>
        </p:txBody>
      </p:sp>
    </p:spTree>
    <p:extLst>
      <p:ext uri="{BB962C8B-B14F-4D97-AF65-F5344CB8AC3E}">
        <p14:creationId xmlns:p14="http://schemas.microsoft.com/office/powerpoint/2010/main" val="2895559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B5C7893A-B330-6D58-CEE3-5AB81F6EA910}"/>
              </a:ext>
            </a:extLst>
          </p:cNvPr>
          <p:cNvPicPr>
            <a:picLocks noChangeAspect="1"/>
          </p:cNvPicPr>
          <p:nvPr/>
        </p:nvPicPr>
        <p:blipFill>
          <a:blip r:embed="rId2"/>
          <a:stretch>
            <a:fillRect/>
          </a:stretch>
        </p:blipFill>
        <p:spPr>
          <a:xfrm>
            <a:off x="0" y="0"/>
            <a:ext cx="12191999" cy="6857999"/>
          </a:xfrm>
          <a:prstGeom prst="rect">
            <a:avLst/>
          </a:prstGeom>
        </p:spPr>
      </p:pic>
      <p:sp>
        <p:nvSpPr>
          <p:cNvPr id="2" name="TextBox 1">
            <a:extLst>
              <a:ext uri="{FF2B5EF4-FFF2-40B4-BE49-F238E27FC236}">
                <a16:creationId xmlns:a16="http://schemas.microsoft.com/office/drawing/2014/main" id="{A489808B-F34C-38B3-74B5-E42783B2DE48}"/>
              </a:ext>
            </a:extLst>
          </p:cNvPr>
          <p:cNvSpPr txBox="1"/>
          <p:nvPr/>
        </p:nvSpPr>
        <p:spPr>
          <a:xfrm>
            <a:off x="1335463" y="999241"/>
            <a:ext cx="9521072" cy="5016758"/>
          </a:xfrm>
          <a:prstGeom prst="rect">
            <a:avLst/>
          </a:prstGeom>
          <a:solidFill>
            <a:schemeClr val="accent1">
              <a:lumMod val="20000"/>
              <a:lumOff val="80000"/>
            </a:schemeClr>
          </a:solidFill>
        </p:spPr>
        <p:txBody>
          <a:bodyPr wrap="square" rtlCol="0">
            <a:spAutoFit/>
          </a:bodyPr>
          <a:lstStyle/>
          <a:p>
            <a:endParaRPr lang="el-GR" sz="1600" b="1" dirty="0"/>
          </a:p>
          <a:p>
            <a:r>
              <a:rPr lang="el-GR" sz="1600" b="1" dirty="0"/>
              <a:t>Ερώτηση 2 </a:t>
            </a:r>
            <a:r>
              <a:rPr lang="el-GR" sz="1600" b="0" i="1" dirty="0">
                <a:solidFill>
                  <a:srgbClr val="000000"/>
                </a:solidFill>
                <a:effectLst/>
              </a:rPr>
              <a:t>Ποια κτίσματα της Κωνσταντινούπολης υπογραμμίζουν τη </a:t>
            </a:r>
            <a:r>
              <a:rPr lang="el-GR" sz="1600" b="1" i="1" dirty="0">
                <a:solidFill>
                  <a:srgbClr val="000000"/>
                </a:solidFill>
                <a:effectLst/>
              </a:rPr>
              <a:t>σχέση της με τη Ρώμη </a:t>
            </a:r>
            <a:r>
              <a:rPr lang="el-GR" sz="1600" b="0" i="1" dirty="0">
                <a:solidFill>
                  <a:srgbClr val="000000"/>
                </a:solidFill>
                <a:effectLst/>
              </a:rPr>
              <a:t>και ποια το </a:t>
            </a:r>
            <a:r>
              <a:rPr lang="el-GR" sz="1600" b="1" i="1" dirty="0">
                <a:solidFill>
                  <a:srgbClr val="000000"/>
                </a:solidFill>
                <a:effectLst/>
              </a:rPr>
              <a:t>χριστιανικό της χαρακτήρα</a:t>
            </a:r>
            <a:r>
              <a:rPr lang="el-GR" sz="1600" b="0" i="1" dirty="0">
                <a:solidFill>
                  <a:srgbClr val="000000"/>
                </a:solidFill>
                <a:effectLst/>
              </a:rPr>
              <a:t>; Ποιο κτίσμα τέλος </a:t>
            </a:r>
            <a:r>
              <a:rPr lang="el-GR" sz="1600" b="1" i="1" dirty="0">
                <a:solidFill>
                  <a:srgbClr val="000000"/>
                </a:solidFill>
                <a:effectLst/>
              </a:rPr>
              <a:t>παραπέμπει στον ιδρυτή </a:t>
            </a:r>
            <a:r>
              <a:rPr lang="el-GR" sz="1600" b="0" i="1" dirty="0">
                <a:solidFill>
                  <a:srgbClr val="000000"/>
                </a:solidFill>
                <a:effectLst/>
              </a:rPr>
              <a:t>της;</a:t>
            </a:r>
          </a:p>
          <a:p>
            <a:endParaRPr lang="el-GR" sz="1600" dirty="0"/>
          </a:p>
          <a:p>
            <a:r>
              <a:rPr lang="el-GR" sz="1600" dirty="0"/>
              <a:t>Σχέση με τη Ρώμη: Σύγκλητος, λουτρά, δεξαμενές, ιππόδρομος, φόρουμ, ρυμοτομικό σχέδιο. </a:t>
            </a:r>
          </a:p>
          <a:p>
            <a:r>
              <a:rPr lang="el-GR" sz="1600" dirty="0"/>
              <a:t>Χριστιανικός χαρακτήρας: εκκλησίες. </a:t>
            </a:r>
          </a:p>
          <a:p>
            <a:r>
              <a:rPr lang="el-GR" sz="1600" dirty="0"/>
              <a:t>Σχέση με </a:t>
            </a:r>
            <a:r>
              <a:rPr lang="el-GR" sz="1600" dirty="0" err="1"/>
              <a:t>Κων</a:t>
            </a:r>
            <a:r>
              <a:rPr lang="el-GR" sz="1600" dirty="0"/>
              <a:t>/</a:t>
            </a:r>
            <a:r>
              <a:rPr lang="el-GR" sz="1600" dirty="0" err="1"/>
              <a:t>νο</a:t>
            </a:r>
            <a:r>
              <a:rPr lang="el-GR" sz="1600" dirty="0"/>
              <a:t>: Κίονας με ανδριάντα «Ανίκητου Ήλιου».  </a:t>
            </a:r>
          </a:p>
          <a:p>
            <a:endParaRPr lang="el-GR" sz="1600" dirty="0"/>
          </a:p>
          <a:p>
            <a:endParaRPr lang="el-GR" sz="1600" dirty="0"/>
          </a:p>
          <a:p>
            <a:r>
              <a:rPr lang="el-GR" sz="1600" b="1" dirty="0"/>
              <a:t>Ερώτηση </a:t>
            </a:r>
            <a:r>
              <a:rPr lang="el-GR" sz="1600" b="1" i="1" dirty="0"/>
              <a:t>3  </a:t>
            </a:r>
            <a:r>
              <a:rPr lang="el-GR" sz="1600" b="0" i="1" dirty="0">
                <a:solidFill>
                  <a:srgbClr val="000000"/>
                </a:solidFill>
                <a:effectLst/>
              </a:rPr>
              <a:t>Η Ύστερη Αρχαιότητα χαρακτηρίζεται από τη </a:t>
            </a:r>
            <a:r>
              <a:rPr lang="el-GR" sz="1600" b="1" i="1" dirty="0">
                <a:solidFill>
                  <a:srgbClr val="000000"/>
                </a:solidFill>
                <a:effectLst/>
              </a:rPr>
              <a:t>συνύπαρξη και αλληλεπίδραση πολλών θρησκειών </a:t>
            </a:r>
            <a:r>
              <a:rPr lang="el-GR" sz="1600" b="0" i="1" dirty="0">
                <a:solidFill>
                  <a:srgbClr val="000000"/>
                </a:solidFill>
                <a:effectLst/>
              </a:rPr>
              <a:t>μέσα στη Ρωμαϊκή Αυτοκρατορία </a:t>
            </a:r>
            <a:r>
              <a:rPr lang="el-GR" sz="1600" b="1" i="1" dirty="0">
                <a:solidFill>
                  <a:srgbClr val="000000"/>
                </a:solidFill>
                <a:effectLst/>
              </a:rPr>
              <a:t>(συγκρητισμός</a:t>
            </a:r>
            <a:r>
              <a:rPr lang="el-GR" sz="1600" b="0" i="1" dirty="0">
                <a:solidFill>
                  <a:srgbClr val="000000"/>
                </a:solidFill>
                <a:effectLst/>
              </a:rPr>
              <a:t>). Πώς επηρέασε το φαινόμενο αυτό την προσωπική περίπτωση του Κωνσταντίνου Α΄, σύμφωνα με το τελευταίο παράθεμα;</a:t>
            </a:r>
          </a:p>
          <a:p>
            <a:endParaRPr lang="el-GR" sz="1600" dirty="0"/>
          </a:p>
          <a:p>
            <a:r>
              <a:rPr lang="el-GR" sz="1600" dirty="0"/>
              <a:t>Συγκρητισμός – έλλειψη μίας ενιαίας θρησκείας – συνεκτικού δεσμού για την αυτοκρατορία. </a:t>
            </a:r>
          </a:p>
          <a:p>
            <a:r>
              <a:rPr lang="el-GR" sz="1600" dirty="0"/>
              <a:t>Η ρωμαϊκή αυτοκρατορία είχε εξαπλωθεί σε όλη την Ευρώπη και στα ασιατικά παράλια της μεσογείου και είχε αποδεχθεί όλες τις εκεί θρησκείες. Πολλοί </a:t>
            </a:r>
            <a:r>
              <a:rPr lang="el-GR" sz="1600" dirty="0" err="1"/>
              <a:t>αύγουστοι</a:t>
            </a:r>
            <a:r>
              <a:rPr lang="el-GR" sz="1600" dirty="0"/>
              <a:t> της Ρώμης είχαν επηρεαστεί από αυτές και για λόγους πολιτικής σκοπιμότητας είτε αποδέχονταν τη θρησκεία είτε αποδέχονταν τον τίτλο του αρχιερέα της. </a:t>
            </a:r>
          </a:p>
          <a:p>
            <a:r>
              <a:rPr lang="el-GR" sz="1600" dirty="0"/>
              <a:t>Ο Κων/νος είδε τη μεγάλη απήχηση του χριστιανισμού και σκέφτηκε ότι θα βοηθούσε στην ενότητα της αυτοκρατορίας του, όμως, είχε ήδη αποδεχθεί την ανατολική λατρεία του Μίθρα. </a:t>
            </a:r>
          </a:p>
          <a:p>
            <a:endParaRPr lang="en-US" sz="1600" dirty="0"/>
          </a:p>
        </p:txBody>
      </p:sp>
    </p:spTree>
    <p:extLst>
      <p:ext uri="{BB962C8B-B14F-4D97-AF65-F5344CB8AC3E}">
        <p14:creationId xmlns:p14="http://schemas.microsoft.com/office/powerpoint/2010/main" val="2749579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60F083F-7E1A-71B1-7BAF-E36641C4E96E}"/>
              </a:ext>
            </a:extLst>
          </p:cNvPr>
          <p:cNvSpPr txBox="1"/>
          <p:nvPr/>
        </p:nvSpPr>
        <p:spPr>
          <a:xfrm>
            <a:off x="353388" y="1870797"/>
            <a:ext cx="6173138" cy="369332"/>
          </a:xfrm>
          <a:prstGeom prst="rect">
            <a:avLst/>
          </a:prstGeom>
          <a:noFill/>
        </p:spPr>
        <p:txBody>
          <a:bodyPr wrap="square">
            <a:spAutoFit/>
          </a:bodyPr>
          <a:lstStyle/>
          <a:p>
            <a:r>
              <a:rPr lang="el-GR" sz="1800" dirty="0"/>
              <a:t>1. Οδηγός ανάγνωσης ιστορικών πηγών: (</a:t>
            </a:r>
            <a:r>
              <a:rPr lang="el-GR" dirty="0">
                <a:hlinkClick r:id="rId2"/>
              </a:rPr>
              <a:t>photodentro.edu.gr)</a:t>
            </a:r>
            <a:r>
              <a:rPr lang="el-GR" sz="1800" dirty="0"/>
              <a:t> </a:t>
            </a:r>
            <a:endParaRPr lang="en-US" sz="1800" dirty="0"/>
          </a:p>
        </p:txBody>
      </p:sp>
      <p:sp>
        <p:nvSpPr>
          <p:cNvPr id="3" name="TextBox 2">
            <a:extLst>
              <a:ext uri="{FF2B5EF4-FFF2-40B4-BE49-F238E27FC236}">
                <a16:creationId xmlns:a16="http://schemas.microsoft.com/office/drawing/2014/main" id="{57F7E752-35C9-6BEA-BADA-3EA733633ED2}"/>
              </a:ext>
            </a:extLst>
          </p:cNvPr>
          <p:cNvSpPr txBox="1"/>
          <p:nvPr/>
        </p:nvSpPr>
        <p:spPr>
          <a:xfrm>
            <a:off x="384419" y="2549108"/>
            <a:ext cx="7713306" cy="369332"/>
          </a:xfrm>
          <a:prstGeom prst="rect">
            <a:avLst/>
          </a:prstGeom>
          <a:noFill/>
        </p:spPr>
        <p:txBody>
          <a:bodyPr wrap="square">
            <a:spAutoFit/>
          </a:bodyPr>
          <a:lstStyle/>
          <a:p>
            <a:r>
              <a:rPr lang="el-GR" dirty="0">
                <a:hlinkClick r:id="rId3"/>
              </a:rPr>
              <a:t>2. Οδηγός ανάγνωσης </a:t>
            </a:r>
            <a:r>
              <a:rPr lang="el-GR" b="1" dirty="0">
                <a:hlinkClick r:id="rId3"/>
              </a:rPr>
              <a:t>οπτικών</a:t>
            </a:r>
            <a:r>
              <a:rPr lang="el-GR" dirty="0">
                <a:hlinkClick r:id="rId3"/>
              </a:rPr>
              <a:t> ιστορικών πηγών:  (photodentro.edu.gr)</a:t>
            </a:r>
            <a:endParaRPr lang="en-US" dirty="0"/>
          </a:p>
        </p:txBody>
      </p:sp>
      <p:sp>
        <p:nvSpPr>
          <p:cNvPr id="11" name="TextBox 10">
            <a:extLst>
              <a:ext uri="{FF2B5EF4-FFF2-40B4-BE49-F238E27FC236}">
                <a16:creationId xmlns:a16="http://schemas.microsoft.com/office/drawing/2014/main" id="{E0A070D8-B00B-060A-03D4-084DEE6EB77A}"/>
              </a:ext>
            </a:extLst>
          </p:cNvPr>
          <p:cNvSpPr txBox="1"/>
          <p:nvPr/>
        </p:nvSpPr>
        <p:spPr>
          <a:xfrm>
            <a:off x="384419" y="3183639"/>
            <a:ext cx="7826520" cy="369332"/>
          </a:xfrm>
          <a:prstGeom prst="rect">
            <a:avLst/>
          </a:prstGeom>
          <a:noFill/>
        </p:spPr>
        <p:txBody>
          <a:bodyPr wrap="square">
            <a:spAutoFit/>
          </a:bodyPr>
          <a:lstStyle/>
          <a:p>
            <a:r>
              <a:rPr lang="el-GR" dirty="0">
                <a:hlinkClick r:id="rId4"/>
              </a:rPr>
              <a:t>3. Μαθαίνω να μελετώ τις ιστορικές πηγές (μικρός οδηγός) (photodentro.edu.gr)</a:t>
            </a:r>
            <a:endParaRPr lang="en-US" dirty="0"/>
          </a:p>
        </p:txBody>
      </p:sp>
      <p:pic>
        <p:nvPicPr>
          <p:cNvPr id="13" name="Εικόνα 12">
            <a:extLst>
              <a:ext uri="{FF2B5EF4-FFF2-40B4-BE49-F238E27FC236}">
                <a16:creationId xmlns:a16="http://schemas.microsoft.com/office/drawing/2014/main" id="{BBB8A775-5B74-655A-3A38-313A8273B44E}"/>
              </a:ext>
            </a:extLst>
          </p:cNvPr>
          <p:cNvPicPr>
            <a:picLocks noChangeAspect="1"/>
          </p:cNvPicPr>
          <p:nvPr/>
        </p:nvPicPr>
        <p:blipFill>
          <a:blip r:embed="rId5"/>
          <a:srcRect l="24490" t="38528" r="25511" b="6214"/>
          <a:stretch/>
        </p:blipFill>
        <p:spPr>
          <a:xfrm>
            <a:off x="8557419" y="2449377"/>
            <a:ext cx="3348442" cy="1959246"/>
          </a:xfrm>
          <a:prstGeom prst="rect">
            <a:avLst/>
          </a:prstGeom>
        </p:spPr>
      </p:pic>
      <p:sp>
        <p:nvSpPr>
          <p:cNvPr id="14" name="TextBox 13">
            <a:extLst>
              <a:ext uri="{FF2B5EF4-FFF2-40B4-BE49-F238E27FC236}">
                <a16:creationId xmlns:a16="http://schemas.microsoft.com/office/drawing/2014/main" id="{D9083C57-E011-3EB6-1ACD-123913838B5B}"/>
              </a:ext>
            </a:extLst>
          </p:cNvPr>
          <p:cNvSpPr txBox="1"/>
          <p:nvPr/>
        </p:nvSpPr>
        <p:spPr>
          <a:xfrm>
            <a:off x="910667" y="670197"/>
            <a:ext cx="6774024" cy="646331"/>
          </a:xfrm>
          <a:prstGeom prst="rect">
            <a:avLst/>
          </a:prstGeom>
          <a:solidFill>
            <a:schemeClr val="accent4">
              <a:lumMod val="60000"/>
              <a:lumOff val="40000"/>
            </a:schemeClr>
          </a:solidFill>
        </p:spPr>
        <p:txBody>
          <a:bodyPr wrap="square" rtlCol="0">
            <a:spAutoFit/>
          </a:bodyPr>
          <a:lstStyle/>
          <a:p>
            <a:pPr algn="ctr"/>
            <a:r>
              <a:rPr lang="el-GR" b="1" dirty="0"/>
              <a:t>ΦΩΤΟΔΕΝΤΡΟ: ΟΔΗΓΙΕΣ ΜΕΛΕΤΗΣ/ΑΞΙΟΠΟΙΗΣΗΣ ΙΣΤΟΡΙΚΩΝ ΠΗΓΩΝ</a:t>
            </a:r>
          </a:p>
          <a:p>
            <a:pPr algn="ctr"/>
            <a:r>
              <a:rPr lang="el-GR" dirty="0"/>
              <a:t>Υπερσυνδέσεις με τις σχετικές σελίδες του </a:t>
            </a:r>
            <a:r>
              <a:rPr lang="el-GR" dirty="0" err="1"/>
              <a:t>ιστότοπου</a:t>
            </a:r>
            <a:r>
              <a:rPr lang="el-GR" dirty="0"/>
              <a:t>. </a:t>
            </a:r>
            <a:endParaRPr lang="en-US" dirty="0"/>
          </a:p>
        </p:txBody>
      </p:sp>
      <p:sp>
        <p:nvSpPr>
          <p:cNvPr id="18" name="TextBox 17">
            <a:extLst>
              <a:ext uri="{FF2B5EF4-FFF2-40B4-BE49-F238E27FC236}">
                <a16:creationId xmlns:a16="http://schemas.microsoft.com/office/drawing/2014/main" id="{1EA6CB09-3FED-C76A-E3EF-AEA0787CA4AE}"/>
              </a:ext>
            </a:extLst>
          </p:cNvPr>
          <p:cNvSpPr txBox="1"/>
          <p:nvPr/>
        </p:nvSpPr>
        <p:spPr>
          <a:xfrm>
            <a:off x="384419" y="3915783"/>
            <a:ext cx="7826520" cy="369332"/>
          </a:xfrm>
          <a:prstGeom prst="rect">
            <a:avLst/>
          </a:prstGeom>
          <a:noFill/>
        </p:spPr>
        <p:txBody>
          <a:bodyPr wrap="square">
            <a:spAutoFit/>
          </a:bodyPr>
          <a:lstStyle/>
          <a:p>
            <a:r>
              <a:rPr lang="el-GR" dirty="0">
                <a:hlinkClick r:id="rId6"/>
              </a:rPr>
              <a:t>4. Μαθαίνω να μελετώ τις </a:t>
            </a:r>
            <a:r>
              <a:rPr lang="el-GR" b="1" dirty="0">
                <a:hlinkClick r:id="rId6"/>
              </a:rPr>
              <a:t>γραπτές ιστορικές πηγές </a:t>
            </a:r>
            <a:r>
              <a:rPr lang="el-GR" dirty="0">
                <a:hlinkClick r:id="rId6"/>
              </a:rPr>
              <a:t>- (photodentro.edu.gr)</a:t>
            </a:r>
            <a:endParaRPr lang="en-US" dirty="0"/>
          </a:p>
        </p:txBody>
      </p:sp>
      <p:pic>
        <p:nvPicPr>
          <p:cNvPr id="20" name="Εικόνα 19">
            <a:extLst>
              <a:ext uri="{FF2B5EF4-FFF2-40B4-BE49-F238E27FC236}">
                <a16:creationId xmlns:a16="http://schemas.microsoft.com/office/drawing/2014/main" id="{0DD2EA95-B3D7-F963-F801-595946E748A6}"/>
              </a:ext>
            </a:extLst>
          </p:cNvPr>
          <p:cNvPicPr>
            <a:picLocks noChangeAspect="1"/>
          </p:cNvPicPr>
          <p:nvPr/>
        </p:nvPicPr>
        <p:blipFill>
          <a:blip r:embed="rId7"/>
          <a:srcRect l="24164" t="36582" r="25204" b="6638"/>
          <a:stretch/>
        </p:blipFill>
        <p:spPr>
          <a:xfrm>
            <a:off x="8557420" y="412304"/>
            <a:ext cx="3348441" cy="1959246"/>
          </a:xfrm>
          <a:prstGeom prst="rect">
            <a:avLst/>
          </a:prstGeom>
        </p:spPr>
      </p:pic>
      <p:sp>
        <p:nvSpPr>
          <p:cNvPr id="22" name="TextBox 21">
            <a:extLst>
              <a:ext uri="{FF2B5EF4-FFF2-40B4-BE49-F238E27FC236}">
                <a16:creationId xmlns:a16="http://schemas.microsoft.com/office/drawing/2014/main" id="{F97D23EC-98A1-FE7B-A9E7-BD48E46D349E}"/>
              </a:ext>
            </a:extLst>
          </p:cNvPr>
          <p:cNvSpPr txBox="1"/>
          <p:nvPr/>
        </p:nvSpPr>
        <p:spPr>
          <a:xfrm>
            <a:off x="470258" y="4588014"/>
            <a:ext cx="7029061" cy="369332"/>
          </a:xfrm>
          <a:prstGeom prst="rect">
            <a:avLst/>
          </a:prstGeom>
          <a:noFill/>
        </p:spPr>
        <p:txBody>
          <a:bodyPr wrap="square">
            <a:spAutoFit/>
          </a:bodyPr>
          <a:lstStyle/>
          <a:p>
            <a:r>
              <a:rPr lang="el-GR" dirty="0">
                <a:hlinkClick r:id="rId8"/>
              </a:rPr>
              <a:t>5. Οδηγός ανάγνωσης των ιστορικών </a:t>
            </a:r>
            <a:r>
              <a:rPr lang="el-GR" b="1" dirty="0">
                <a:hlinkClick r:id="rId8"/>
              </a:rPr>
              <a:t>Χαρτών</a:t>
            </a:r>
            <a:r>
              <a:rPr lang="el-GR" dirty="0">
                <a:hlinkClick r:id="rId8"/>
              </a:rPr>
              <a:t> (photodentro.edu.gr)</a:t>
            </a:r>
            <a:endParaRPr lang="en-US" dirty="0"/>
          </a:p>
        </p:txBody>
      </p:sp>
      <p:pic>
        <p:nvPicPr>
          <p:cNvPr id="24" name="Εικόνα 23">
            <a:extLst>
              <a:ext uri="{FF2B5EF4-FFF2-40B4-BE49-F238E27FC236}">
                <a16:creationId xmlns:a16="http://schemas.microsoft.com/office/drawing/2014/main" id="{04293ED7-399D-DB09-ADF9-D799A4AE0D9C}"/>
              </a:ext>
            </a:extLst>
          </p:cNvPr>
          <p:cNvPicPr>
            <a:picLocks noChangeAspect="1"/>
          </p:cNvPicPr>
          <p:nvPr/>
        </p:nvPicPr>
        <p:blipFill>
          <a:blip r:embed="rId9"/>
          <a:srcRect l="23960" t="36644" r="25408" b="6395"/>
          <a:stretch/>
        </p:blipFill>
        <p:spPr>
          <a:xfrm>
            <a:off x="8557420" y="4486450"/>
            <a:ext cx="3348441" cy="1998016"/>
          </a:xfrm>
          <a:prstGeom prst="rect">
            <a:avLst/>
          </a:prstGeom>
        </p:spPr>
      </p:pic>
      <p:sp>
        <p:nvSpPr>
          <p:cNvPr id="28" name="TextBox 27">
            <a:extLst>
              <a:ext uri="{FF2B5EF4-FFF2-40B4-BE49-F238E27FC236}">
                <a16:creationId xmlns:a16="http://schemas.microsoft.com/office/drawing/2014/main" id="{F29165AD-D28C-2676-C177-6405F498E536}"/>
              </a:ext>
            </a:extLst>
          </p:cNvPr>
          <p:cNvSpPr txBox="1"/>
          <p:nvPr/>
        </p:nvSpPr>
        <p:spPr>
          <a:xfrm>
            <a:off x="470258" y="5300792"/>
            <a:ext cx="6848669" cy="369332"/>
          </a:xfrm>
          <a:prstGeom prst="rect">
            <a:avLst/>
          </a:prstGeom>
          <a:noFill/>
        </p:spPr>
        <p:txBody>
          <a:bodyPr wrap="square">
            <a:spAutoFit/>
          </a:bodyPr>
          <a:lstStyle/>
          <a:p>
            <a:r>
              <a:rPr lang="el-GR" dirty="0">
                <a:hlinkClick r:id="rId10"/>
              </a:rPr>
              <a:t>6. Οδηγός ανάγνωσης ιστορικών </a:t>
            </a:r>
            <a:r>
              <a:rPr lang="el-GR" b="1" dirty="0">
                <a:hlinkClick r:id="rId10"/>
              </a:rPr>
              <a:t>αντικειμένων</a:t>
            </a:r>
            <a:r>
              <a:rPr lang="el-GR" dirty="0">
                <a:hlinkClick r:id="rId10"/>
              </a:rPr>
              <a:t> (photodentro.edu.gr)</a:t>
            </a:r>
            <a:endParaRPr lang="en-US" dirty="0"/>
          </a:p>
        </p:txBody>
      </p:sp>
    </p:spTree>
    <p:extLst>
      <p:ext uri="{BB962C8B-B14F-4D97-AF65-F5344CB8AC3E}">
        <p14:creationId xmlns:p14="http://schemas.microsoft.com/office/powerpoint/2010/main" val="289538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274228-A016-B723-F4B9-9FE4EAC5F563}"/>
              </a:ext>
            </a:extLst>
          </p:cNvPr>
          <p:cNvSpPr txBox="1"/>
          <p:nvPr/>
        </p:nvSpPr>
        <p:spPr>
          <a:xfrm>
            <a:off x="509199" y="721421"/>
            <a:ext cx="6880646" cy="5232138"/>
          </a:xfrm>
          <a:prstGeom prst="rect">
            <a:avLst/>
          </a:prstGeom>
          <a:solidFill>
            <a:schemeClr val="accent6">
              <a:lumMod val="20000"/>
              <a:lumOff val="80000"/>
            </a:schemeClr>
          </a:solidFill>
        </p:spPr>
        <p:txBody>
          <a:bodyPr wrap="square">
            <a:spAutoFit/>
          </a:bodyPr>
          <a:lstStyle/>
          <a:p>
            <a:pPr algn="ctr">
              <a:lnSpc>
                <a:spcPct val="107000"/>
              </a:lnSpc>
              <a:spcAft>
                <a:spcPts val="800"/>
              </a:spcAft>
            </a:pPr>
            <a:r>
              <a:rPr lang="el-GR" sz="1600" b="1" kern="1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ΒΑΣΙΚΑ ΕΙΔΗ ΠΗΓΩΝ</a:t>
            </a:r>
            <a:endParaRPr lang="en-US" sz="1600" b="1" kern="1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600" b="1" kern="100" dirty="0">
                <a:effectLst/>
                <a:latin typeface="Times New Roman" panose="02020603050405020304" pitchFamily="18" charset="0"/>
                <a:ea typeface="Times New Roman" panose="02020603050405020304" pitchFamily="18" charset="0"/>
                <a:cs typeface="Times New Roman" panose="02020603050405020304" pitchFamily="18" charset="0"/>
              </a:rPr>
              <a:t>(α) </a:t>
            </a:r>
            <a:r>
              <a:rPr lang="el-GR" sz="1600" b="1" kern="1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Πρωτογενείς ή άμεσες πηγές</a:t>
            </a:r>
            <a:r>
              <a:rPr lang="el-GR" sz="1600" kern="1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προέρχονται  από τη συγκεκριμένη ιστορική περίοδο του παρελθόντος που εξετάζουμε. Είναι δηλαδή </a:t>
            </a:r>
            <a:r>
              <a:rPr lang="el-GR" sz="1600" u="sng" kern="1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σύγχρονες των ιστορικών γεγονότων </a:t>
            </a:r>
            <a:r>
              <a:rPr lang="el-GR" sz="1600" kern="1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που μελετούμε (π.χ. αυτούσιες ομιλίες και κείμενα ιστορικών προσώπων, αρχαιολογικά ευρήματα κ.ά.) </a:t>
            </a:r>
            <a:endParaRPr lang="en-US" sz="1600" kern="1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600" b="1" kern="1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600" b="1" kern="1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(β) Δευτερογενείς ή έμμεσες πηγές</a:t>
            </a:r>
            <a:r>
              <a:rPr lang="el-GR" sz="1600" kern="1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αποτελούν </a:t>
            </a:r>
            <a:r>
              <a:rPr lang="el-GR" sz="1600" u="sng" kern="1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μεταγενέστερες ερμηνείες των ιστορικών γεγονότων </a:t>
            </a:r>
            <a:r>
              <a:rPr lang="el-GR" sz="1600" kern="1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που εξετάζουμε. </a:t>
            </a:r>
            <a:r>
              <a:rPr lang="el-GR" sz="1600" u="sng" kern="1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Δεν</a:t>
            </a:r>
            <a:r>
              <a:rPr lang="el-GR" sz="1600" kern="1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είναι, δηλαδή, σύγχρονες των ιστορικών γεγονότων που μελετούμε (π.χ. τα ιστοριογραφικά έργα, τα σχόλια και οι ερμηνείες  μεταγενέστερων ιστορικών κ.ά.) </a:t>
            </a:r>
            <a:endParaRPr lang="en-US" sz="1600" kern="1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600" b="1" kern="1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l-GR" sz="1600" b="1" kern="1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Γραπτές πηγές</a:t>
            </a:r>
            <a:r>
              <a:rPr lang="el-GR" sz="1600" kern="1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οτιδήποτε αποτελεί </a:t>
            </a:r>
            <a:r>
              <a:rPr lang="el-GR" sz="1600" u="sng" kern="1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γραπτό κείμενο </a:t>
            </a:r>
            <a:r>
              <a:rPr lang="el-GR" sz="1600" kern="1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(π.χ. επίσημα κρατικά έγγραφα, άλλα επίσημα έγγραφα, ανεπίσημα ιδιωτικά έγγραφα, γραπτές μνημονικές πηγές, επιγραφές, λογοτεχνία, ιστοριογραφικά κείμενα κ.ά.) </a:t>
            </a:r>
            <a:endParaRPr lang="en-US" sz="1600" kern="1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1600" kern="1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600" b="1" kern="1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 Παραστατικές ή οπτικές πηγές</a:t>
            </a:r>
            <a:r>
              <a:rPr lang="el-GR" sz="1600" kern="1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600" kern="100" dirty="0">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Πηγές πληροφόρησης σε μορφές άλλες εκτός του γραπτού λόγου, </a:t>
            </a:r>
            <a:r>
              <a:rPr lang="el-GR" sz="1600" u="sng" kern="1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οτιδήποτε δεν είναι γραπτό κείμενο </a:t>
            </a:r>
            <a:r>
              <a:rPr lang="el-GR" sz="1600" kern="1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(π.χ. 1. </a:t>
            </a:r>
            <a:r>
              <a:rPr lang="el-GR" sz="1600" b="1" i="1" kern="1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οπτικές πηγές</a:t>
            </a:r>
            <a:r>
              <a:rPr lang="el-GR" sz="1600" kern="1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χάρτες, γραφικές παραστάσεις, στατιστικοί πίνακες, γελοιογραφίες, κόμικς, πίνακες ζωγραφικής, έργα τέχνης, φωτογραφίες, αφίσες, 2. </a:t>
            </a:r>
            <a:r>
              <a:rPr lang="el-GR" sz="1600" b="1" i="1" kern="1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ακουστικές–ηχητικές πηγές</a:t>
            </a:r>
            <a:r>
              <a:rPr lang="el-GR" sz="1600" i="1" kern="1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l-GR" sz="1600" b="1" i="1" kern="1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απτικές πηγές</a:t>
            </a:r>
            <a:r>
              <a:rPr lang="el-GR" sz="1600" kern="1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κτίρια, εργαλεία, όπλα,  σκεύη, στολές, όπλα,  ιστορικοί τόποι, ιστορικά μνημεία κ.ά.). </a:t>
            </a:r>
            <a:endParaRPr lang="en-US" sz="1600" kern="1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Εικόνα 4">
            <a:extLst>
              <a:ext uri="{FF2B5EF4-FFF2-40B4-BE49-F238E27FC236}">
                <a16:creationId xmlns:a16="http://schemas.microsoft.com/office/drawing/2014/main" id="{3AC17AD5-4E13-4D80-4AE6-F06A35DFE7B8}"/>
              </a:ext>
            </a:extLst>
          </p:cNvPr>
          <p:cNvPicPr>
            <a:picLocks noChangeAspect="1"/>
          </p:cNvPicPr>
          <p:nvPr/>
        </p:nvPicPr>
        <p:blipFill>
          <a:blip r:embed="rId2"/>
          <a:stretch>
            <a:fillRect/>
          </a:stretch>
        </p:blipFill>
        <p:spPr>
          <a:xfrm>
            <a:off x="7787076" y="266602"/>
            <a:ext cx="3895725" cy="2828925"/>
          </a:xfrm>
          <a:prstGeom prst="rect">
            <a:avLst/>
          </a:prstGeom>
        </p:spPr>
      </p:pic>
      <p:pic>
        <p:nvPicPr>
          <p:cNvPr id="6" name="Εικόνα 5">
            <a:extLst>
              <a:ext uri="{FF2B5EF4-FFF2-40B4-BE49-F238E27FC236}">
                <a16:creationId xmlns:a16="http://schemas.microsoft.com/office/drawing/2014/main" id="{CA0F94AB-774E-20E8-86A2-D58B748811C7}"/>
              </a:ext>
            </a:extLst>
          </p:cNvPr>
          <p:cNvPicPr>
            <a:picLocks noChangeAspect="1"/>
          </p:cNvPicPr>
          <p:nvPr/>
        </p:nvPicPr>
        <p:blipFill>
          <a:blip r:embed="rId3"/>
          <a:stretch>
            <a:fillRect/>
          </a:stretch>
        </p:blipFill>
        <p:spPr>
          <a:xfrm>
            <a:off x="7815751" y="3429000"/>
            <a:ext cx="3867050" cy="2888569"/>
          </a:xfrm>
          <a:prstGeom prst="rect">
            <a:avLst/>
          </a:prstGeom>
        </p:spPr>
      </p:pic>
    </p:spTree>
    <p:extLst>
      <p:ext uri="{BB962C8B-B14F-4D97-AF65-F5344CB8AC3E}">
        <p14:creationId xmlns:p14="http://schemas.microsoft.com/office/powerpoint/2010/main" val="1561721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CA87DA1C-8F7D-F6A1-FE7A-0295730BF6B1}"/>
              </a:ext>
            </a:extLst>
          </p:cNvPr>
          <p:cNvPicPr>
            <a:picLocks noChangeAspect="1"/>
          </p:cNvPicPr>
          <p:nvPr/>
        </p:nvPicPr>
        <p:blipFill>
          <a:blip r:embed="rId2"/>
          <a:stretch>
            <a:fillRect/>
          </a:stretch>
        </p:blipFill>
        <p:spPr>
          <a:xfrm>
            <a:off x="0" y="58057"/>
            <a:ext cx="12192000" cy="6741886"/>
          </a:xfrm>
          <a:prstGeom prst="rect">
            <a:avLst/>
          </a:prstGeom>
        </p:spPr>
      </p:pic>
      <p:sp>
        <p:nvSpPr>
          <p:cNvPr id="3" name="TextBox 2">
            <a:extLst>
              <a:ext uri="{FF2B5EF4-FFF2-40B4-BE49-F238E27FC236}">
                <a16:creationId xmlns:a16="http://schemas.microsoft.com/office/drawing/2014/main" id="{681CC3A0-5DF0-4823-4946-B4761387A02E}"/>
              </a:ext>
            </a:extLst>
          </p:cNvPr>
          <p:cNvSpPr txBox="1"/>
          <p:nvPr/>
        </p:nvSpPr>
        <p:spPr>
          <a:xfrm>
            <a:off x="4584119" y="254020"/>
            <a:ext cx="7344229" cy="6147901"/>
          </a:xfrm>
          <a:prstGeom prst="rect">
            <a:avLst/>
          </a:prstGeom>
          <a:solidFill>
            <a:srgbClr val="FFC000"/>
          </a:solidFill>
        </p:spPr>
        <p:txBody>
          <a:bodyPr wrap="square">
            <a:spAutoFit/>
          </a:bodyPr>
          <a:lstStyle/>
          <a:p>
            <a:pPr marL="36195" marR="36195" algn="ctr">
              <a:lnSpc>
                <a:spcPct val="107000"/>
              </a:lnSpc>
              <a:spcAft>
                <a:spcPts val="800"/>
              </a:spcAft>
            </a:pPr>
            <a:r>
              <a:rPr lang="el-GR" b="1"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ΤΡΟΠΟΣ ΑΝΑΛΥΣΗΣ</a:t>
            </a:r>
            <a:r>
              <a:rPr lang="en-US" b="1"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b="1"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ΠΗΓΩΝ</a:t>
            </a:r>
            <a:endParaRPr lang="en-US"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Για να</a:t>
            </a: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προσεγγίσουμε μια ιστορική πηγή,</a:t>
            </a: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ακολουθούμε έξι (6) </a:t>
            </a:r>
            <a:r>
              <a:rPr lang="el-GR"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βήματα:</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ΒΗΜΑ </a:t>
            </a:r>
            <a:r>
              <a:rPr lang="el-GR"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α) προσδιορίζουμε την </a:t>
            </a:r>
            <a:r>
              <a:rPr lang="el-GR" b="1"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ταυτότητα</a:t>
            </a:r>
            <a:r>
              <a:rPr lang="el-GR"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της πηγής</a:t>
            </a:r>
            <a:r>
              <a:rPr lang="el-GR"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l-GR"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Ποιος είναι ο </a:t>
            </a:r>
            <a:r>
              <a:rPr lang="el-GR"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δημιουργός</a:t>
            </a:r>
            <a:r>
              <a:rPr lang="el-GR"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της; (συμμετέχει στα γεγονότα ή όχι;)</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l-GR"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Τοποθέτησή της στο </a:t>
            </a:r>
            <a:r>
              <a:rPr lang="el-GR" i="1"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ιστορικό πλαίσιο</a:t>
            </a:r>
            <a:r>
              <a:rPr lang="el-GR"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l-GR"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l-GR"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Πότε γράφτηκε</a:t>
            </a:r>
            <a:r>
              <a:rPr lang="el-GR"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(είναι σύγχρονη με τα γεγονότα ή </a:t>
            </a:r>
            <a:r>
              <a:rPr lang="el-GR"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μεταγενέστερη</a:t>
            </a:r>
            <a:r>
              <a:rPr lang="el-GR"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l-GR"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Ποιο είναι το </a:t>
            </a:r>
            <a:r>
              <a:rPr lang="el-GR"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θέμα</a:t>
            </a:r>
            <a:r>
              <a:rPr lang="el-GR"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της;</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l-GR"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el-GR"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Τι </a:t>
            </a:r>
            <a:r>
              <a:rPr lang="el-GR" i="1"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είδους πηγή </a:t>
            </a:r>
            <a:r>
              <a:rPr lang="el-GR"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είναι; (είναι πρωτογενής ή δευτερογενής πηγή;)</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Τα στοιχεία αυτά μπορούν</a:t>
            </a: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να αποτελέσουν την </a:t>
            </a:r>
            <a:r>
              <a:rPr lang="el-GR"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εισαγωγή τ</a:t>
            </a:r>
            <a:r>
              <a:rPr lang="el-GR" i="1"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ου κειμένου </a:t>
            </a:r>
            <a:r>
              <a:rPr lang="el-GR"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μας.</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ΒΗΜΑ </a:t>
            </a:r>
            <a:r>
              <a:rPr lang="el-GR" b="1"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β) συγκεντρώνουμε τις</a:t>
            </a:r>
            <a:r>
              <a:rPr lang="el-GR"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πληροφορίες </a:t>
            </a:r>
            <a:r>
              <a:rPr lang="el-GR" b="1"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που παρέχει η πηγή</a:t>
            </a:r>
            <a:r>
              <a:rPr lang="el-GR"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l-GR"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Κατά την άντληση των πληροφοριών πρέπει να προσέξουμε:</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να διακρίνουμε τα γεγονότα στα οποία αναφέρεται η πηγή από τα σχόλια του δημιουργού της,</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να διακρίνουμε ποιες από τις πληροφορίες που παρέχει το κείμενο είναι σχετικές με το θέμα της </a:t>
            </a:r>
            <a:r>
              <a:rPr lang="el-GR"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ερώτησης.</a:t>
            </a:r>
            <a:endParaRPr lang="el-GR"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Βέλος: Δεξιό 3">
            <a:extLst>
              <a:ext uri="{FF2B5EF4-FFF2-40B4-BE49-F238E27FC236}">
                <a16:creationId xmlns:a16="http://schemas.microsoft.com/office/drawing/2014/main" id="{7CE007D8-D2B1-44B0-F107-E40603622509}"/>
              </a:ext>
            </a:extLst>
          </p:cNvPr>
          <p:cNvSpPr/>
          <p:nvPr/>
        </p:nvSpPr>
        <p:spPr>
          <a:xfrm>
            <a:off x="10303496" y="5929459"/>
            <a:ext cx="1093510" cy="2828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0516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05BBF752-B382-D1D9-C567-460DD198DD80}"/>
              </a:ext>
            </a:extLst>
          </p:cNvPr>
          <p:cNvPicPr>
            <a:picLocks noChangeAspect="1"/>
          </p:cNvPicPr>
          <p:nvPr/>
        </p:nvPicPr>
        <p:blipFill>
          <a:blip r:embed="rId2"/>
          <a:srcRect l="2242" t="4346" r="5593"/>
          <a:stretch/>
        </p:blipFill>
        <p:spPr>
          <a:xfrm>
            <a:off x="0" y="0"/>
            <a:ext cx="12192000" cy="6845772"/>
          </a:xfrm>
          <a:prstGeom prst="rect">
            <a:avLst/>
          </a:prstGeom>
        </p:spPr>
      </p:pic>
      <p:sp>
        <p:nvSpPr>
          <p:cNvPr id="3" name="TextBox 2">
            <a:extLst>
              <a:ext uri="{FF2B5EF4-FFF2-40B4-BE49-F238E27FC236}">
                <a16:creationId xmlns:a16="http://schemas.microsoft.com/office/drawing/2014/main" id="{0C52093E-2A4E-F14E-802F-4954EFA14A19}"/>
              </a:ext>
            </a:extLst>
          </p:cNvPr>
          <p:cNvSpPr txBox="1"/>
          <p:nvPr/>
        </p:nvSpPr>
        <p:spPr>
          <a:xfrm>
            <a:off x="2113174" y="273376"/>
            <a:ext cx="7965651" cy="6136488"/>
          </a:xfrm>
          <a:prstGeom prst="rect">
            <a:avLst/>
          </a:prstGeom>
          <a:solidFill>
            <a:schemeClr val="accent1">
              <a:lumMod val="40000"/>
              <a:lumOff val="60000"/>
            </a:schemeClr>
          </a:solidFill>
          <a:ln>
            <a:solidFill>
              <a:schemeClr val="accent5">
                <a:lumMod val="75000"/>
              </a:schemeClr>
            </a:solidFill>
          </a:ln>
        </p:spPr>
        <p:txBody>
          <a:bodyPr wrap="square">
            <a:spAutoFit/>
          </a:bodyPr>
          <a:lstStyle/>
          <a:p>
            <a:pPr marL="36195" marR="36195" algn="just">
              <a:lnSpc>
                <a:spcPct val="107000"/>
              </a:lnSpc>
              <a:spcAft>
                <a:spcPts val="800"/>
              </a:spcAft>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ΒΗΜΑ </a:t>
            </a:r>
            <a:r>
              <a:rPr lang="el-GR" b="1"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γ) Το επόμενο βήμα είναι να</a:t>
            </a:r>
            <a:r>
              <a:rPr lang="el-GR"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b="1"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συγκρίνουμε</a:t>
            </a:r>
            <a:r>
              <a:rPr lang="el-GR"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το περιεχόμενο </a:t>
            </a:r>
            <a:r>
              <a:rPr lang="el-GR" b="1"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της πηγής με την υπάρχουσα ιστορική γνώση</a:t>
            </a:r>
            <a:r>
              <a:rPr lang="el-GR"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l-GR"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Γενικά, οι σχέσεις μιας πηγής με «τις ιστορικές μας γνώσεις», δηλαδή με τις </a:t>
            </a:r>
            <a:r>
              <a:rPr lang="el-GR" u="sng"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πληροφορίες του σχολικού εγχειριδίου,</a:t>
            </a:r>
            <a:r>
              <a:rPr lang="el-GR"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μπορούν να κατηγοριοποιηθούν ως εξής:</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Η πηγή μπορεί:</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kern="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1) να</a:t>
            </a:r>
            <a:r>
              <a:rPr lang="en-US" kern="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l-GR" i="1" kern="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επιβεβαιώνει/τεκμηριώνει </a:t>
            </a:r>
            <a:r>
              <a:rPr lang="el-GR" kern="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τις πληροφορίες του </a:t>
            </a:r>
            <a:r>
              <a:rPr lang="el-GR" kern="0" spc="-75"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σχολικού εγχειριδίου,</a:t>
            </a:r>
            <a:endParaRPr lang="en-US"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n-US" kern="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l-GR" kern="0" spc="-75"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 να </a:t>
            </a:r>
            <a:r>
              <a:rPr lang="el-GR" i="1" kern="0" spc="-75"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διευκρινίζει/διασαφηνίζει </a:t>
            </a:r>
            <a:r>
              <a:rPr lang="el-GR" kern="0" spc="-75"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τα δεδομένα του σχολικού βιβλίου,</a:t>
            </a:r>
            <a:endParaRPr lang="en-US"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n-US" kern="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l-GR" kern="0" spc="-75"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3) να </a:t>
            </a:r>
            <a:r>
              <a:rPr lang="el-GR" i="1" kern="0" spc="-75"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συμπληρώνει </a:t>
            </a:r>
            <a:r>
              <a:rPr lang="el-GR" kern="0" spc="-75"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τις ιστορικές μας γνώσεις,</a:t>
            </a:r>
            <a:endParaRPr lang="en-US"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n-US" kern="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l-GR" kern="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4) να </a:t>
            </a:r>
            <a:r>
              <a:rPr lang="el-GR" i="1" kern="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καταθέτει μια αντίθετη άποψη </a:t>
            </a:r>
            <a:r>
              <a:rPr lang="el-GR" kern="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από αυτή που </a:t>
            </a:r>
            <a:r>
              <a:rPr lang="el-GR" kern="0" spc="-75"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υποστηρίζεται στο σχολικό εγχειρίδιο.</a:t>
            </a:r>
          </a:p>
          <a:p>
            <a:pPr marL="36195" marR="36195" algn="just">
              <a:lnSpc>
                <a:spcPct val="107000"/>
              </a:lnSpc>
              <a:spcAft>
                <a:spcPts val="800"/>
              </a:spcAft>
            </a:pPr>
            <a:r>
              <a:rPr lang="el-GR"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ΒΗΜΑ </a:t>
            </a:r>
            <a:r>
              <a:rPr lang="el-GR"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δ) Αφού προσδιορίσουμε</a:t>
            </a:r>
            <a:r>
              <a:rPr lang="en-US"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τη σχέση της πηγής με την υπάρχουσα ιστορική γνώση, προσπαθούμε να βρούμε τα </a:t>
            </a:r>
            <a:r>
              <a:rPr lang="el-GR"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σημεία σύνδεσης</a:t>
            </a:r>
            <a:r>
              <a:rPr lang="el-GR"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δηλαδή τα σημεία στα οποία τα δύο κείμενα (βιβλίο-</a:t>
            </a:r>
            <a:r>
              <a:rPr lang="el-GR" b="1"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πηγή) έχουν</a:t>
            </a:r>
            <a:r>
              <a:rPr lang="el-GR"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νοηματική συνάφεια</a:t>
            </a:r>
            <a:r>
              <a:rPr lang="el-GR"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l-GR"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Στο σημείο αυτό θα πρέπει να</a:t>
            </a: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προσέξουμε:</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να κατανοήσουμε σωστά τους </a:t>
            </a:r>
            <a:r>
              <a:rPr lang="el-GR"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ιστορικούς όρους </a:t>
            </a:r>
            <a:r>
              <a:rPr lang="el-GR"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που περιέχει η πηγή,</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να εντοπίσουμε τις </a:t>
            </a:r>
            <a:r>
              <a:rPr lang="el-GR"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ομοιότητες ή τις διαφορές </a:t>
            </a:r>
            <a:r>
              <a:rPr lang="el-GR"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στην οπτική </a:t>
            </a:r>
            <a:r>
              <a:rPr lang="el-GR"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του βιβλίου και της πηγής ή </a:t>
            </a:r>
            <a:r>
              <a:rPr lang="el-GR" u="sng"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δύο πηγών </a:t>
            </a:r>
            <a:r>
              <a:rPr lang="el-GR"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μεταξύ τους.</a:t>
            </a:r>
          </a:p>
        </p:txBody>
      </p:sp>
      <p:sp>
        <p:nvSpPr>
          <p:cNvPr id="4" name="Βέλος: Δεξιό 3">
            <a:extLst>
              <a:ext uri="{FF2B5EF4-FFF2-40B4-BE49-F238E27FC236}">
                <a16:creationId xmlns:a16="http://schemas.microsoft.com/office/drawing/2014/main" id="{C28802C3-6416-6631-F6CF-3369A335A607}"/>
              </a:ext>
            </a:extLst>
          </p:cNvPr>
          <p:cNvSpPr/>
          <p:nvPr/>
        </p:nvSpPr>
        <p:spPr>
          <a:xfrm>
            <a:off x="8587818" y="6019015"/>
            <a:ext cx="1093510" cy="2828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4648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6A832985-3124-8AA6-5D81-6D48F2E90AFD}"/>
              </a:ext>
            </a:extLst>
          </p:cNvPr>
          <p:cNvPicPr>
            <a:picLocks noChangeAspect="1"/>
          </p:cNvPicPr>
          <p:nvPr/>
        </p:nvPicPr>
        <p:blipFill>
          <a:blip r:embed="rId2"/>
          <a:stretch>
            <a:fillRect/>
          </a:stretch>
        </p:blipFill>
        <p:spPr>
          <a:xfrm>
            <a:off x="0" y="6729"/>
            <a:ext cx="12192000" cy="6858000"/>
          </a:xfrm>
          <a:prstGeom prst="rect">
            <a:avLst/>
          </a:prstGeom>
        </p:spPr>
      </p:pic>
      <p:sp>
        <p:nvSpPr>
          <p:cNvPr id="3" name="TextBox 2">
            <a:extLst>
              <a:ext uri="{FF2B5EF4-FFF2-40B4-BE49-F238E27FC236}">
                <a16:creationId xmlns:a16="http://schemas.microsoft.com/office/drawing/2014/main" id="{F00B1464-C29A-BD69-E6A9-1D59CA80905A}"/>
              </a:ext>
            </a:extLst>
          </p:cNvPr>
          <p:cNvSpPr txBox="1"/>
          <p:nvPr/>
        </p:nvSpPr>
        <p:spPr>
          <a:xfrm>
            <a:off x="764469" y="249129"/>
            <a:ext cx="5212125" cy="6524030"/>
          </a:xfrm>
          <a:prstGeom prst="rect">
            <a:avLst/>
          </a:prstGeom>
          <a:solidFill>
            <a:schemeClr val="accent5">
              <a:lumMod val="60000"/>
              <a:lumOff val="40000"/>
            </a:schemeClr>
          </a:solidFill>
        </p:spPr>
        <p:txBody>
          <a:bodyPr wrap="square">
            <a:spAutoFit/>
          </a:bodyPr>
          <a:lstStyle/>
          <a:p>
            <a:pPr marL="36195" marR="36195">
              <a:lnSpc>
                <a:spcPct val="107000"/>
              </a:lnSpc>
              <a:spcAft>
                <a:spcPts val="800"/>
              </a:spcAft>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nSpc>
                <a:spcPct val="107000"/>
              </a:lnSpc>
              <a:spcAft>
                <a:spcPts val="800"/>
              </a:spcAft>
            </a:pPr>
            <a:r>
              <a:rPr lang="el-GR"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ΒΗΜΑ </a:t>
            </a:r>
            <a:r>
              <a:rPr lang="el-GR" sz="1800" b="1"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ε) Το επόμενο βήμα είναι η</a:t>
            </a:r>
            <a:r>
              <a:rPr lang="el-GR"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σύνθεση της απάντησής μας</a:t>
            </a:r>
            <a:r>
              <a:rPr lang="el-G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nSpc>
                <a:spcPct val="107000"/>
              </a:lnSpc>
              <a:spcAft>
                <a:spcPts val="800"/>
              </a:spcAft>
            </a:pPr>
            <a:r>
              <a:rPr lang="el-G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Εδώ θα πρέπει να προσέξουμε τα εξής:</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nSpc>
                <a:spcPct val="107000"/>
              </a:lnSpc>
              <a:spcAft>
                <a:spcPts val="800"/>
              </a:spcAft>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l-GR" sz="1800"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το τελικό κείμενο να </a:t>
            </a:r>
            <a:r>
              <a:rPr lang="el-GR" sz="1800" u="sng"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μην αποτελεί συρραφή χωρίων</a:t>
            </a:r>
            <a:r>
              <a:rPr lang="el-GR" sz="1800"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του </a:t>
            </a:r>
            <a:r>
              <a:rPr lang="el-G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βιβλίου και της πηγής, αλλά να</a:t>
            </a: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αποτελεί ένα ομοιογενές </a:t>
            </a:r>
            <a:r>
              <a:rPr lang="el-GR" sz="1800"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κείμενο,</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nSpc>
                <a:spcPct val="107000"/>
              </a:lnSpc>
              <a:spcAft>
                <a:spcPts val="800"/>
              </a:spcAft>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να </a:t>
            </a:r>
            <a:r>
              <a:rPr lang="el-GR" sz="1800"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μην αναπαράγεται αυτούσιο </a:t>
            </a:r>
            <a:r>
              <a:rPr lang="el-G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το</a:t>
            </a: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κείμενο της πηγής, αλλά να διατυπώνονται οι πληροφορίες σε δικό μας αυτόνομο λόγο.</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nSpc>
                <a:spcPct val="107000"/>
              </a:lnSpc>
              <a:spcAft>
                <a:spcPts val="800"/>
              </a:spcAft>
            </a:pPr>
            <a:endParaRPr lang="el-GR"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95" marR="36195">
              <a:lnSpc>
                <a:spcPct val="107000"/>
              </a:lnSpc>
              <a:spcAft>
                <a:spcPts val="800"/>
              </a:spcAft>
            </a:pPr>
            <a:r>
              <a:rPr lang="el-GR"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ΒΗΜΑ </a:t>
            </a:r>
            <a:r>
              <a:rPr lang="el-GR"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στ</a:t>
            </a:r>
            <a:r>
              <a:rPr lang="el-GR"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Τέλος, πρέπει να</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ολοκληρώσουμε και να</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κλείσουμε το κείμενό μας συνθέτοντας έναν </a:t>
            </a:r>
            <a:r>
              <a:rPr lang="el-GR" sz="1800" b="1" u="sng" kern="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επίλογο</a:t>
            </a:r>
            <a:r>
              <a:rPr lang="el-G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που θα συνοψίζει όσα διαπραγματευτήκαμε παραπάνω ή, αν χρειάζεται, θα διατυπώνονται σ’ αυτόν τα συμπεράσματά μας από την ανάλυση της πηγής.</a:t>
            </a:r>
          </a:p>
          <a:p>
            <a:pPr marL="36195" marR="36195" algn="just">
              <a:lnSpc>
                <a:spcPct val="107000"/>
              </a:lnSpc>
              <a:spcAft>
                <a:spcPts val="800"/>
              </a:spcAft>
            </a:pPr>
            <a:endParaRPr lang="el-GR"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Γραφικό 5" descr="Σήμα &quot;Μου αρέσει&quot;">
            <a:extLst>
              <a:ext uri="{FF2B5EF4-FFF2-40B4-BE49-F238E27FC236}">
                <a16:creationId xmlns:a16="http://schemas.microsoft.com/office/drawing/2014/main" id="{E2672030-87A1-91F3-8B42-50A32FFA87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59930" y="5576622"/>
            <a:ext cx="914400" cy="914400"/>
          </a:xfrm>
          <a:prstGeom prst="rect">
            <a:avLst/>
          </a:prstGeom>
        </p:spPr>
      </p:pic>
    </p:spTree>
    <p:extLst>
      <p:ext uri="{BB962C8B-B14F-4D97-AF65-F5344CB8AC3E}">
        <p14:creationId xmlns:p14="http://schemas.microsoft.com/office/powerpoint/2010/main" val="1626177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66A7AC-C8C2-70F3-065A-23841B4FF7F3}"/>
              </a:ext>
            </a:extLst>
          </p:cNvPr>
          <p:cNvSpPr txBox="1"/>
          <p:nvPr/>
        </p:nvSpPr>
        <p:spPr>
          <a:xfrm>
            <a:off x="504370" y="1110064"/>
            <a:ext cx="11302481" cy="871008"/>
          </a:xfrm>
          <a:prstGeom prst="rect">
            <a:avLst/>
          </a:prstGeom>
          <a:solidFill>
            <a:schemeClr val="accent1">
              <a:lumMod val="40000"/>
              <a:lumOff val="60000"/>
            </a:schemeClr>
          </a:solidFill>
        </p:spPr>
        <p:txBody>
          <a:bodyPr wrap="square">
            <a:spAutoFit/>
          </a:bodyPr>
          <a:lstStyle/>
          <a:p>
            <a:pPr marL="36195" marR="36195" algn="just">
              <a:lnSpc>
                <a:spcPct val="107000"/>
              </a:lnSpc>
              <a:spcAft>
                <a:spcPts val="800"/>
              </a:spcAft>
            </a:pPr>
            <a:r>
              <a:rPr lang="el-GR" sz="1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Πρόλογος</a:t>
            </a:r>
            <a:r>
              <a:rPr lang="el-GR"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Σύντομη αναφορά στο </a:t>
            </a:r>
            <a:r>
              <a:rPr lang="el-GR" sz="16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είδος της πηγής </a:t>
            </a:r>
            <a:r>
              <a:rPr lang="el-GR"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(άρθρο, ιστοριογραφία, επίσημο έγγραφο). Στη συνέχεια </a:t>
            </a: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δίνουμε γενικές πληροφορίες -με βάση το σχολικό βιβλίο- </a:t>
            </a:r>
            <a:r>
              <a:rPr lang="el-GR" sz="16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για το θέμα που μας ζητά η ερώτηση</a:t>
            </a:r>
            <a:r>
              <a:rPr lang="el-GR"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προκειμένου να δώσουμε την αίσθηση της αλληλουχίας των γεγονότων.</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666B24F-D813-B19A-5AA3-1E3033E623F0}"/>
              </a:ext>
            </a:extLst>
          </p:cNvPr>
          <p:cNvSpPr txBox="1"/>
          <p:nvPr/>
        </p:nvSpPr>
        <p:spPr>
          <a:xfrm flipV="1">
            <a:off x="435429" y="3798332"/>
            <a:ext cx="4484914" cy="1840468"/>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1F554B07-1799-3003-C5BD-FB3DE461903E}"/>
              </a:ext>
            </a:extLst>
          </p:cNvPr>
          <p:cNvSpPr txBox="1"/>
          <p:nvPr/>
        </p:nvSpPr>
        <p:spPr>
          <a:xfrm>
            <a:off x="504370" y="2155061"/>
            <a:ext cx="11183257" cy="3286541"/>
          </a:xfrm>
          <a:prstGeom prst="rect">
            <a:avLst/>
          </a:prstGeom>
          <a:solidFill>
            <a:schemeClr val="accent5">
              <a:lumMod val="20000"/>
              <a:lumOff val="80000"/>
            </a:schemeClr>
          </a:solidFill>
        </p:spPr>
        <p:txBody>
          <a:bodyPr wrap="square">
            <a:spAutoFit/>
          </a:bodyPr>
          <a:lstStyle/>
          <a:p>
            <a:pPr marL="36195" marR="36195" algn="just">
              <a:lnSpc>
                <a:spcPct val="107000"/>
              </a:lnSpc>
              <a:spcAft>
                <a:spcPts val="800"/>
              </a:spcAft>
            </a:pPr>
            <a:r>
              <a:rPr lang="el-GR" sz="1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Κυρίως απάντηση:</a:t>
            </a: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Συνδυάζουμε δημιουργικά το </a:t>
            </a:r>
            <a:r>
              <a:rPr lang="el-GR" sz="16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σχολικό βιβλίο</a:t>
            </a:r>
            <a:r>
              <a:rPr lang="el-GR"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και την </a:t>
            </a:r>
            <a:r>
              <a:rPr lang="el-GR" sz="16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πηγή</a:t>
            </a:r>
            <a:r>
              <a:rPr lang="el-GR"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η οποία λειτουργεί </a:t>
            </a:r>
            <a:r>
              <a:rPr lang="el-GR" sz="16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συμπληρωματικά στην αφήγηση του βιβλίου</a:t>
            </a:r>
            <a:r>
              <a:rPr lang="el-GR"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για να τεκμηριώσει τα γεγονότα που αναφέρονται.</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l-GR" sz="16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Σύνθεση απάντησης:</a:t>
            </a:r>
            <a:r>
              <a:rPr lang="el-GR" sz="1600" kern="100" dirty="0">
                <a:latin typeface="Calibri" panose="020F0502020204030204" pitchFamily="34" charset="0"/>
                <a:ea typeface="Calibri" panose="020F0502020204030204" pitchFamily="34" charset="0"/>
                <a:cs typeface="Times New Roman" panose="02020603050405020304" pitchFamily="18" charset="0"/>
              </a:rPr>
              <a:t> </a:t>
            </a:r>
            <a:r>
              <a:rPr lang="el-GR"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Ανακαλούμε πληροφορίες από το σχολικό βιβλίο όσο πιο κοντά γίνεται στο σχολικό κείμενο και αντιπαραβάλλουμε την πηγή. Σε αυτό το στάδιο βοηθάει η </a:t>
            </a:r>
            <a:r>
              <a:rPr lang="el-GR" sz="16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δημιουργία σχεδιαγράμματος</a:t>
            </a:r>
            <a:r>
              <a:rPr lang="el-GR"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δύο στήλες (στη μια στήλη οι πληροφορίες του βιβλίου και στην άλλη οι πληροφορίες της πηγής/των πηγών).</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l-GR"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Γράφονται πρώτα οι σχετικές με το ζητούμενο ιστορικές γνώσεις, όπως προκύπτουν από το σχολικό βιβλίο. Γίνεται ο σχολιασμός του κείμενου της πηγής στα βασικά σημεία που εντοπίσαμε από την ανάγνωση, με στόχο να δοθεί επαρκής απάντηση στην ερώτηση.</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1600" kern="100" dirty="0">
                <a:effectLst/>
                <a:latin typeface="Calibri" panose="020F0502020204030204" pitchFamily="34" charset="0"/>
                <a:ea typeface="Times New Roman" panose="02020603050405020304" pitchFamily="18" charset="0"/>
                <a:cs typeface="Calibri" panose="020F0502020204030204" pitchFamily="34" charset="0"/>
              </a:rPr>
              <a:t>Το τελικό κείμενο </a:t>
            </a:r>
            <a:r>
              <a:rPr lang="el-GR" sz="1600" u="sng" kern="100" dirty="0">
                <a:effectLst/>
                <a:latin typeface="Calibri" panose="020F0502020204030204" pitchFamily="34" charset="0"/>
                <a:ea typeface="Times New Roman" panose="02020603050405020304" pitchFamily="18" charset="0"/>
                <a:cs typeface="Calibri" panose="020F0502020204030204" pitchFamily="34" charset="0"/>
              </a:rPr>
              <a:t>δεν</a:t>
            </a:r>
            <a:r>
              <a:rPr lang="el-GR" sz="1600" kern="100" dirty="0">
                <a:effectLst/>
                <a:latin typeface="Calibri" panose="020F0502020204030204" pitchFamily="34" charset="0"/>
                <a:ea typeface="Times New Roman" panose="02020603050405020304" pitchFamily="18" charset="0"/>
                <a:cs typeface="Calibri" panose="020F0502020204030204" pitchFamily="34" charset="0"/>
              </a:rPr>
              <a:t> πρέπει να αποτελεί συρραφή χωρίων του βιβλίου και της πηγής, αλλά να</a:t>
            </a:r>
            <a:r>
              <a:rPr lang="en-US" sz="1600" kern="100" dirty="0">
                <a:effectLst/>
                <a:latin typeface="Calibri" panose="020F0502020204030204" pitchFamily="34" charset="0"/>
                <a:ea typeface="Times New Roman" panose="02020603050405020304" pitchFamily="18" charset="0"/>
                <a:cs typeface="Calibri" panose="020F0502020204030204" pitchFamily="34" charset="0"/>
              </a:rPr>
              <a:t> </a:t>
            </a:r>
            <a:r>
              <a:rPr lang="el-GR" sz="1600" kern="100" dirty="0">
                <a:effectLst/>
                <a:latin typeface="Calibri" panose="020F0502020204030204" pitchFamily="34" charset="0"/>
                <a:ea typeface="Times New Roman" panose="02020603050405020304" pitchFamily="18" charset="0"/>
                <a:cs typeface="Calibri" panose="020F0502020204030204" pitchFamily="34" charset="0"/>
              </a:rPr>
              <a:t>αποτελεί ένα ομοιογενές κείμενο. </a:t>
            </a:r>
            <a:r>
              <a:rPr lang="el-GR" sz="1600" u="sng" kern="100" dirty="0">
                <a:effectLst/>
                <a:latin typeface="Calibri" panose="020F0502020204030204" pitchFamily="34" charset="0"/>
                <a:ea typeface="Times New Roman" panose="02020603050405020304" pitchFamily="18" charset="0"/>
                <a:cs typeface="Calibri" panose="020F0502020204030204" pitchFamily="34" charset="0"/>
              </a:rPr>
              <a:t>Δεν</a:t>
            </a:r>
            <a:r>
              <a:rPr lang="el-GR" sz="1600" kern="100" dirty="0">
                <a:effectLst/>
                <a:latin typeface="Calibri" panose="020F0502020204030204" pitchFamily="34" charset="0"/>
                <a:ea typeface="Times New Roman" panose="02020603050405020304" pitchFamily="18" charset="0"/>
                <a:cs typeface="Calibri" panose="020F0502020204030204" pitchFamily="34" charset="0"/>
              </a:rPr>
              <a:t> θα πρέπει να αναπαράγεται αυτούσιο το κείμενο της πηγής, αλλά να διατυπώνονται οι πληροφορίες σε δικό μας αυτόνομο λόγο.</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AEF40D1-AB11-B3A4-D38B-7101A9BD0C26}"/>
              </a:ext>
            </a:extLst>
          </p:cNvPr>
          <p:cNvSpPr txBox="1"/>
          <p:nvPr/>
        </p:nvSpPr>
        <p:spPr>
          <a:xfrm>
            <a:off x="495041" y="5638800"/>
            <a:ext cx="11183256" cy="830997"/>
          </a:xfrm>
          <a:prstGeom prst="rect">
            <a:avLst/>
          </a:prstGeom>
          <a:solidFill>
            <a:schemeClr val="accent3">
              <a:lumMod val="60000"/>
              <a:lumOff val="40000"/>
            </a:schemeClr>
          </a:solidFill>
        </p:spPr>
        <p:txBody>
          <a:bodyPr wrap="square" rtlCol="0">
            <a:spAutoFit/>
          </a:bodyPr>
          <a:lstStyle/>
          <a:p>
            <a:r>
              <a:rPr lang="el-GR" sz="1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Επίλογος:</a:t>
            </a:r>
            <a:r>
              <a:rPr lang="el-GR"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Ο</a:t>
            </a:r>
            <a:r>
              <a:rPr lang="el-GR" sz="16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λοκληρώνουμε και κλείνουμε το κείμενό μας συνθέτοντας έναν επίλογο που </a:t>
            </a:r>
            <a:r>
              <a:rPr lang="el-GR" sz="1600" u="sng"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θα συνοψίζει </a:t>
            </a:r>
            <a:r>
              <a:rPr lang="el-GR" sz="16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όσα διαπραγματευτήκαμε παραπάνω ή διατυπώνοντας τα </a:t>
            </a:r>
            <a:r>
              <a:rPr lang="el-GR" sz="1600" u="sng"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συμπεράσματά μας </a:t>
            </a:r>
            <a:r>
              <a:rPr lang="el-GR" sz="16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από την ανάλυση της πηγής (</a:t>
            </a:r>
            <a:r>
              <a:rPr lang="el-GR"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που προκύπτουν από τον συνδυασμό πηγής και βιβλίου).</a:t>
            </a:r>
            <a:endParaRPr lang="en-US" sz="1600" dirty="0"/>
          </a:p>
        </p:txBody>
      </p:sp>
      <p:sp>
        <p:nvSpPr>
          <p:cNvPr id="2" name="TextBox 1">
            <a:extLst>
              <a:ext uri="{FF2B5EF4-FFF2-40B4-BE49-F238E27FC236}">
                <a16:creationId xmlns:a16="http://schemas.microsoft.com/office/drawing/2014/main" id="{F28816D3-0E7B-18CE-8791-164F7D34778B}"/>
              </a:ext>
            </a:extLst>
          </p:cNvPr>
          <p:cNvSpPr txBox="1"/>
          <p:nvPr/>
        </p:nvSpPr>
        <p:spPr>
          <a:xfrm>
            <a:off x="2513910" y="537314"/>
            <a:ext cx="7145518" cy="375552"/>
          </a:xfrm>
          <a:prstGeom prst="rect">
            <a:avLst/>
          </a:prstGeom>
          <a:solidFill>
            <a:srgbClr val="FFC000"/>
          </a:solidFill>
        </p:spPr>
        <p:txBody>
          <a:bodyPr wrap="square" rtlCol="0">
            <a:spAutoFit/>
          </a:bodyPr>
          <a:lstStyle/>
          <a:p>
            <a:pPr marL="36195" marR="36195" algn="ctr">
              <a:lnSpc>
                <a:spcPct val="107000"/>
              </a:lnSpc>
              <a:spcAft>
                <a:spcPts val="800"/>
              </a:spcAft>
            </a:pPr>
            <a:r>
              <a:rPr lang="el-GR"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ΔΟΜΗ ΤΗΣ ΣΥΓΓΡΑΦΗΣ ΤΗΣ ΑΝΑΛΥΣΗΣ ΜΙΑΣ ΙΣΤΟΡΙΚΗΣ ΠΗΓΗΣ</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7330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0EF8956E-FD57-351D-523E-91EEDFEA282B}"/>
              </a:ext>
            </a:extLst>
          </p:cNvPr>
          <p:cNvPicPr>
            <a:picLocks noChangeAspect="1"/>
          </p:cNvPicPr>
          <p:nvPr/>
        </p:nvPicPr>
        <p:blipFill>
          <a:blip r:embed="rId2"/>
          <a:stretch>
            <a:fillRect/>
          </a:stretch>
        </p:blipFill>
        <p:spPr>
          <a:xfrm>
            <a:off x="1541575" y="582694"/>
            <a:ext cx="4477735" cy="3048001"/>
          </a:xfrm>
          <a:prstGeom prst="rect">
            <a:avLst/>
          </a:prstGeom>
          <a:scene3d>
            <a:camera prst="orthographicFront">
              <a:rot lat="1800000" lon="10200000" rev="19499999"/>
            </a:camera>
            <a:lightRig rig="threePt" dir="t"/>
          </a:scene3d>
        </p:spPr>
      </p:pic>
      <p:sp>
        <p:nvSpPr>
          <p:cNvPr id="6" name="TextBox 5">
            <a:extLst>
              <a:ext uri="{FF2B5EF4-FFF2-40B4-BE49-F238E27FC236}">
                <a16:creationId xmlns:a16="http://schemas.microsoft.com/office/drawing/2014/main" id="{985782BF-F070-C7DE-A7B6-5EFFDBB00C09}"/>
              </a:ext>
            </a:extLst>
          </p:cNvPr>
          <p:cNvSpPr txBox="1"/>
          <p:nvPr/>
        </p:nvSpPr>
        <p:spPr>
          <a:xfrm>
            <a:off x="7126665" y="763669"/>
            <a:ext cx="4477734" cy="5293757"/>
          </a:xfrm>
          <a:prstGeom prst="rect">
            <a:avLst/>
          </a:prstGeom>
          <a:solidFill>
            <a:srgbClr val="FFC000"/>
          </a:solidFill>
        </p:spPr>
        <p:txBody>
          <a:bodyPr wrap="square" rtlCol="0">
            <a:spAutoFit/>
          </a:bodyPr>
          <a:lstStyle/>
          <a:p>
            <a:pPr algn="ctr"/>
            <a:endParaRPr lang="el-GR" dirty="0"/>
          </a:p>
          <a:p>
            <a:pPr algn="ctr"/>
            <a:r>
              <a:rPr lang="el-GR" dirty="0"/>
              <a:t>ΣΥΝΟΨΗ ΣΤΑΔΙΩΝ ΑΝΑΛΥΣΗΣ ΠΗΓΗΣ</a:t>
            </a:r>
          </a:p>
          <a:p>
            <a:endParaRPr lang="el-GR" dirty="0"/>
          </a:p>
          <a:p>
            <a:pPr marL="342900" indent="-342900">
              <a:spcAft>
                <a:spcPts val="1200"/>
              </a:spcAft>
              <a:buAutoNum type="arabicPeriod"/>
            </a:pPr>
            <a:r>
              <a:rPr lang="el-GR" dirty="0"/>
              <a:t>Προσδιορισμός ταυτότητας πηγής (είδος, δημιουργός, θέμα, χρόνος κ.ά.)</a:t>
            </a:r>
          </a:p>
          <a:p>
            <a:pPr marL="342900" indent="-342900">
              <a:spcAft>
                <a:spcPts val="1200"/>
              </a:spcAft>
              <a:buAutoNum type="arabicPeriod"/>
            </a:pPr>
            <a:r>
              <a:rPr lang="el-GR" dirty="0"/>
              <a:t>Συγκέντρωση πληροφοριών πηγής.</a:t>
            </a:r>
          </a:p>
          <a:p>
            <a:pPr marL="342900" indent="-342900">
              <a:spcAft>
                <a:spcPts val="1200"/>
              </a:spcAft>
              <a:buAutoNum type="arabicPeriod"/>
            </a:pPr>
            <a:r>
              <a:rPr lang="el-GR" dirty="0"/>
              <a:t>Σύγκριση περιεχομένου πηγής με υπάρχουσα ιστορική γνώση (βιβλίο).</a:t>
            </a:r>
            <a:r>
              <a:rPr lang="el-G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Δ</a:t>
            </a:r>
            <a:r>
              <a:rPr lang="el-G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ημιουργία σχεδιαγράμματος </a:t>
            </a:r>
            <a:r>
              <a:rPr lang="el-GR"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μεδύο</a:t>
            </a:r>
            <a:r>
              <a:rPr lang="el-G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στήλες: α) οι πληροφορίες του βιβλίου και β) οι πληροφορίες της πηγής/των πηγών.</a:t>
            </a:r>
            <a:endParaRPr lang="el-GR" dirty="0"/>
          </a:p>
          <a:p>
            <a:pPr marL="342900" indent="-342900">
              <a:spcAft>
                <a:spcPts val="1200"/>
              </a:spcAft>
              <a:buAutoNum type="arabicPeriod"/>
            </a:pPr>
            <a:r>
              <a:rPr lang="el-GR" dirty="0"/>
              <a:t>Εντοπισμός σημείων σύνδεσης βιβλίου-πηγής.</a:t>
            </a:r>
          </a:p>
          <a:p>
            <a:pPr marL="342900" indent="-342900">
              <a:spcAft>
                <a:spcPts val="1200"/>
              </a:spcAft>
              <a:buAutoNum type="arabicPeriod"/>
            </a:pPr>
            <a:r>
              <a:rPr lang="el-GR" dirty="0"/>
              <a:t>Σύνθεση απάντησης.</a:t>
            </a:r>
          </a:p>
          <a:p>
            <a:pPr>
              <a:spcAft>
                <a:spcPts val="1200"/>
              </a:spcAft>
            </a:pPr>
            <a:endParaRPr lang="el-GR" dirty="0"/>
          </a:p>
        </p:txBody>
      </p:sp>
      <p:pic>
        <p:nvPicPr>
          <p:cNvPr id="3" name="Εικόνα 2">
            <a:extLst>
              <a:ext uri="{FF2B5EF4-FFF2-40B4-BE49-F238E27FC236}">
                <a16:creationId xmlns:a16="http://schemas.microsoft.com/office/drawing/2014/main" id="{CD08487E-5AA5-F322-939A-BBE0CC5CC93C}"/>
              </a:ext>
            </a:extLst>
          </p:cNvPr>
          <p:cNvPicPr>
            <a:picLocks noChangeAspect="1"/>
          </p:cNvPicPr>
          <p:nvPr/>
        </p:nvPicPr>
        <p:blipFill>
          <a:blip r:embed="rId3"/>
          <a:stretch>
            <a:fillRect/>
          </a:stretch>
        </p:blipFill>
        <p:spPr>
          <a:xfrm>
            <a:off x="587601" y="2590800"/>
            <a:ext cx="4119513" cy="3194901"/>
          </a:xfrm>
          <a:prstGeom prst="rect">
            <a:avLst/>
          </a:prstGeom>
          <a:scene3d>
            <a:camera prst="orthographicFront">
              <a:rot lat="1681458" lon="18568579" rev="19387101"/>
            </a:camera>
            <a:lightRig rig="threePt" dir="t"/>
          </a:scene3d>
        </p:spPr>
      </p:pic>
    </p:spTree>
    <p:extLst>
      <p:ext uri="{BB962C8B-B14F-4D97-AF65-F5344CB8AC3E}">
        <p14:creationId xmlns:p14="http://schemas.microsoft.com/office/powerpoint/2010/main" val="1623938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B98931-1DC9-9C52-D78C-0E0511F4E97B}"/>
              </a:ext>
            </a:extLst>
          </p:cNvPr>
          <p:cNvSpPr txBox="1"/>
          <p:nvPr/>
        </p:nvSpPr>
        <p:spPr>
          <a:xfrm>
            <a:off x="1" y="0"/>
            <a:ext cx="12191999" cy="6438507"/>
          </a:xfrm>
          <a:prstGeom prst="rect">
            <a:avLst/>
          </a:prstGeom>
          <a:solidFill>
            <a:srgbClr val="C00000"/>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A8782D00-2985-E17F-A8A3-B69FFAB89D9F}"/>
              </a:ext>
            </a:extLst>
          </p:cNvPr>
          <p:cNvSpPr txBox="1"/>
          <p:nvPr/>
        </p:nvSpPr>
        <p:spPr>
          <a:xfrm>
            <a:off x="1578990" y="419493"/>
            <a:ext cx="8804634" cy="523220"/>
          </a:xfrm>
          <a:prstGeom prst="rect">
            <a:avLst/>
          </a:prstGeom>
          <a:solidFill>
            <a:srgbClr val="C00000"/>
          </a:solidFill>
        </p:spPr>
        <p:txBody>
          <a:bodyPr wrap="square" rtlCol="0">
            <a:spAutoFit/>
          </a:bodyPr>
          <a:lstStyle/>
          <a:p>
            <a:pPr algn="ctr"/>
            <a:r>
              <a:rPr lang="el-GR" sz="2800" b="1" dirty="0">
                <a:solidFill>
                  <a:srgbClr val="FFFF00"/>
                </a:solidFill>
              </a:rPr>
              <a:t>ΚΕΦ. Α - Ενότητα Ι. - 1. Από τη Ρώμη στη Νέα Ρώμη</a:t>
            </a:r>
          </a:p>
        </p:txBody>
      </p:sp>
      <p:pic>
        <p:nvPicPr>
          <p:cNvPr id="4" name="Εικόνα 3">
            <a:extLst>
              <a:ext uri="{FF2B5EF4-FFF2-40B4-BE49-F238E27FC236}">
                <a16:creationId xmlns:a16="http://schemas.microsoft.com/office/drawing/2014/main" id="{FD6818C1-3C90-612A-1003-D5688FB11833}"/>
              </a:ext>
            </a:extLst>
          </p:cNvPr>
          <p:cNvPicPr>
            <a:picLocks noChangeAspect="1"/>
          </p:cNvPicPr>
          <p:nvPr/>
        </p:nvPicPr>
        <p:blipFill>
          <a:blip r:embed="rId2"/>
          <a:stretch>
            <a:fillRect/>
          </a:stretch>
        </p:blipFill>
        <p:spPr>
          <a:xfrm>
            <a:off x="2773051" y="1309089"/>
            <a:ext cx="6645897" cy="4908373"/>
          </a:xfrm>
          <a:prstGeom prst="rect">
            <a:avLst/>
          </a:prstGeom>
        </p:spPr>
      </p:pic>
      <p:sp>
        <p:nvSpPr>
          <p:cNvPr id="3" name="TextBox 2">
            <a:extLst>
              <a:ext uri="{FF2B5EF4-FFF2-40B4-BE49-F238E27FC236}">
                <a16:creationId xmlns:a16="http://schemas.microsoft.com/office/drawing/2014/main" id="{1F346CD6-B0C2-2F48-B8A8-A91F6D913E20}"/>
              </a:ext>
            </a:extLst>
          </p:cNvPr>
          <p:cNvSpPr txBox="1"/>
          <p:nvPr/>
        </p:nvSpPr>
        <p:spPr>
          <a:xfrm>
            <a:off x="4330045" y="3161145"/>
            <a:ext cx="3678024" cy="1200329"/>
          </a:xfrm>
          <a:prstGeom prst="rect">
            <a:avLst/>
          </a:prstGeom>
          <a:solidFill>
            <a:srgbClr val="FF0000"/>
          </a:solidFill>
        </p:spPr>
        <p:txBody>
          <a:bodyPr wrap="square" rtlCol="0">
            <a:spAutoFit/>
          </a:bodyPr>
          <a:lstStyle/>
          <a:p>
            <a:pPr algn="ctr"/>
            <a:endParaRPr lang="el-GR" b="1" dirty="0">
              <a:solidFill>
                <a:srgbClr val="FFFF00"/>
              </a:solidFill>
            </a:endParaRPr>
          </a:p>
          <a:p>
            <a:pPr algn="ctr"/>
            <a:r>
              <a:rPr lang="el-GR" b="1" dirty="0">
                <a:solidFill>
                  <a:srgbClr val="FFFF00"/>
                </a:solidFill>
              </a:rPr>
              <a:t>ΟΙ ΠΗΓΕΣ ΤΟΥ ΣΧΟΛΙΚΟΥ ΜΑΣ ΒΙΒΛΙΟΥ</a:t>
            </a:r>
          </a:p>
          <a:p>
            <a:pPr algn="ctr"/>
            <a:endParaRPr lang="en-US" b="1" dirty="0">
              <a:solidFill>
                <a:srgbClr val="FFFF00"/>
              </a:solidFill>
            </a:endParaRPr>
          </a:p>
        </p:txBody>
      </p:sp>
    </p:spTree>
    <p:extLst>
      <p:ext uri="{BB962C8B-B14F-4D97-AF65-F5344CB8AC3E}">
        <p14:creationId xmlns:p14="http://schemas.microsoft.com/office/powerpoint/2010/main" val="1638251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B081AADF-8DDB-CFFE-3383-803C480C2F26}"/>
              </a:ext>
            </a:extLst>
          </p:cNvPr>
          <p:cNvPicPr>
            <a:picLocks noChangeAspect="1"/>
          </p:cNvPicPr>
          <p:nvPr/>
        </p:nvPicPr>
        <p:blipFill>
          <a:blip r:embed="rId2"/>
          <a:srcRect l="10711" t="7408" r="9308" b="8994"/>
          <a:stretch/>
        </p:blipFill>
        <p:spPr>
          <a:xfrm>
            <a:off x="8465270" y="593221"/>
            <a:ext cx="2988297" cy="3582853"/>
          </a:xfrm>
          <a:prstGeom prst="rect">
            <a:avLst/>
          </a:prstGeom>
        </p:spPr>
      </p:pic>
      <p:sp>
        <p:nvSpPr>
          <p:cNvPr id="9" name="TextBox 8">
            <a:extLst>
              <a:ext uri="{FF2B5EF4-FFF2-40B4-BE49-F238E27FC236}">
                <a16:creationId xmlns:a16="http://schemas.microsoft.com/office/drawing/2014/main" id="{CB5AF061-D7BF-FEFB-A33E-6416A12B28A9}"/>
              </a:ext>
            </a:extLst>
          </p:cNvPr>
          <p:cNvSpPr txBox="1"/>
          <p:nvPr/>
        </p:nvSpPr>
        <p:spPr>
          <a:xfrm>
            <a:off x="7859785" y="4448897"/>
            <a:ext cx="3983873" cy="1815882"/>
          </a:xfrm>
          <a:prstGeom prst="rect">
            <a:avLst/>
          </a:prstGeom>
          <a:noFill/>
        </p:spPr>
        <p:txBody>
          <a:bodyPr wrap="square">
            <a:spAutoFit/>
          </a:bodyPr>
          <a:lstStyle/>
          <a:p>
            <a:r>
              <a:rPr lang="el-GR" sz="1400" b="0" i="0" dirty="0">
                <a:effectLst/>
                <a:latin typeface="Times New Roman" panose="02020603050405020304" pitchFamily="18" charset="0"/>
                <a:cs typeface="Times New Roman" panose="02020603050405020304" pitchFamily="18" charset="0"/>
              </a:rPr>
              <a:t>*Το </a:t>
            </a:r>
            <a:r>
              <a:rPr lang="el-GR" sz="1400" b="0" i="0" dirty="0" err="1">
                <a:effectLst/>
                <a:latin typeface="Times New Roman" panose="02020603050405020304" pitchFamily="18" charset="0"/>
                <a:cs typeface="Times New Roman" panose="02020603050405020304" pitchFamily="18" charset="0"/>
              </a:rPr>
              <a:t>παλαιορωσικό</a:t>
            </a:r>
            <a:r>
              <a:rPr lang="el-GR" sz="1400" b="0" i="0" dirty="0">
                <a:effectLst/>
                <a:latin typeface="Times New Roman" panose="02020603050405020304" pitchFamily="18" charset="0"/>
                <a:cs typeface="Times New Roman" panose="02020603050405020304" pitchFamily="18" charset="0"/>
              </a:rPr>
              <a:t> </a:t>
            </a:r>
            <a:r>
              <a:rPr lang="el-GR" sz="1400" b="1" i="1" dirty="0">
                <a:effectLst/>
                <a:latin typeface="Times New Roman" panose="02020603050405020304" pitchFamily="18" charset="0"/>
                <a:cs typeface="Times New Roman" panose="02020603050405020304" pitchFamily="18" charset="0"/>
              </a:rPr>
              <a:t>Χρονικό για την Πολιορκία και την Άλωση της Πόλης </a:t>
            </a:r>
            <a:r>
              <a:rPr lang="el-GR" sz="1400" b="0" i="0" dirty="0">
                <a:effectLst/>
                <a:latin typeface="Times New Roman" panose="02020603050405020304" pitchFamily="18" charset="0"/>
                <a:cs typeface="Times New Roman" panose="02020603050405020304" pitchFamily="18" charset="0"/>
              </a:rPr>
              <a:t>είναι έργο του </a:t>
            </a:r>
            <a:r>
              <a:rPr lang="el-GR" sz="1400" i="0" dirty="0">
                <a:effectLst/>
                <a:latin typeface="Times New Roman" panose="02020603050405020304" pitchFamily="18" charset="0"/>
                <a:cs typeface="Times New Roman" panose="02020603050405020304" pitchFamily="18" charset="0"/>
              </a:rPr>
              <a:t>15ου αιώνα. </a:t>
            </a:r>
          </a:p>
          <a:p>
            <a:r>
              <a:rPr lang="el-GR" sz="1400" i="0" dirty="0">
                <a:effectLst/>
                <a:latin typeface="Times New Roman" panose="02020603050405020304" pitchFamily="18" charset="0"/>
                <a:cs typeface="Times New Roman" panose="02020603050405020304" pitchFamily="18" charset="0"/>
              </a:rPr>
              <a:t>Γραμμένο από τον </a:t>
            </a:r>
            <a:r>
              <a:rPr lang="el-GR" sz="1400" i="0" dirty="0" err="1">
                <a:effectLst/>
                <a:latin typeface="Times New Roman" panose="02020603050405020304" pitchFamily="18" charset="0"/>
                <a:cs typeface="Times New Roman" panose="02020603050405020304" pitchFamily="18" charset="0"/>
              </a:rPr>
              <a:t>Νέστορα</a:t>
            </a:r>
            <a:r>
              <a:rPr lang="el-GR" sz="1400" i="0" dirty="0">
                <a:effectLst/>
                <a:latin typeface="Times New Roman" panose="02020603050405020304" pitchFamily="18" charset="0"/>
                <a:cs typeface="Times New Roman" panose="02020603050405020304" pitchFamily="18" charset="0"/>
              </a:rPr>
              <a:t> </a:t>
            </a:r>
            <a:r>
              <a:rPr lang="el-GR" sz="1400" i="0" dirty="0" err="1">
                <a:effectLst/>
                <a:latin typeface="Times New Roman" panose="02020603050405020304" pitchFamily="18" charset="0"/>
                <a:cs typeface="Times New Roman" panose="02020603050405020304" pitchFamily="18" charset="0"/>
              </a:rPr>
              <a:t>Ισκέντερη</a:t>
            </a:r>
            <a:r>
              <a:rPr lang="el-GR" sz="1400" i="0" dirty="0">
                <a:effectLst/>
                <a:latin typeface="Times New Roman" panose="02020603050405020304" pitchFamily="18" charset="0"/>
                <a:cs typeface="Times New Roman" panose="02020603050405020304" pitchFamily="18" charset="0"/>
              </a:rPr>
              <a:t>, χριστιανό που πολέμησε στις τάξεις του τουρκικού στρατού, συνιστά μια αποκαλυπτική μαρτυρία για </a:t>
            </a:r>
            <a:r>
              <a:rPr lang="el-GR" sz="1400" b="0" i="0" dirty="0">
                <a:effectLst/>
                <a:latin typeface="Times New Roman" panose="02020603050405020304" pitchFamily="18" charset="0"/>
                <a:cs typeface="Times New Roman" panose="02020603050405020304" pitchFamily="18" charset="0"/>
              </a:rPr>
              <a:t>την </a:t>
            </a:r>
            <a:r>
              <a:rPr lang="el-GR" sz="1400" b="0" i="0" dirty="0" err="1">
                <a:effectLst/>
                <a:latin typeface="Times New Roman" panose="02020603050405020304" pitchFamily="18" charset="0"/>
                <a:cs typeface="Times New Roman" panose="02020603050405020304" pitchFamily="18" charset="0"/>
              </a:rPr>
              <a:t>πολιορκημένη</a:t>
            </a:r>
            <a:r>
              <a:rPr lang="el-GR" sz="1400" b="0" i="0" dirty="0">
                <a:effectLst/>
                <a:latin typeface="Times New Roman" panose="02020603050405020304" pitchFamily="18" charset="0"/>
                <a:cs typeface="Times New Roman" panose="02020603050405020304" pitchFamily="18" charset="0"/>
              </a:rPr>
              <a:t> και μετέπειτα λεηλατημένη Κωνσταντινούπολη. </a:t>
            </a:r>
          </a:p>
          <a:p>
            <a:r>
              <a:rPr lang="el-GR" sz="1400" b="0" i="0" dirty="0">
                <a:effectLst/>
                <a:latin typeface="Times New Roman" panose="02020603050405020304" pitchFamily="18" charset="0"/>
                <a:cs typeface="Times New Roman" panose="02020603050405020304" pitchFamily="18" charset="0"/>
              </a:rPr>
              <a:t>Γλώσσα πρωτοτύπου: Ρωσική.</a:t>
            </a:r>
            <a:endParaRPr lang="en-US" sz="1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7AB2B4F-6114-965B-E683-03BBB7963598}"/>
              </a:ext>
            </a:extLst>
          </p:cNvPr>
          <p:cNvSpPr txBox="1"/>
          <p:nvPr/>
        </p:nvSpPr>
        <p:spPr>
          <a:xfrm>
            <a:off x="348342" y="730358"/>
            <a:ext cx="7070553" cy="5632311"/>
          </a:xfrm>
          <a:prstGeom prst="rect">
            <a:avLst/>
          </a:prstGeom>
          <a:solidFill>
            <a:schemeClr val="accent6">
              <a:lumMod val="20000"/>
              <a:lumOff val="80000"/>
            </a:schemeClr>
          </a:solidFill>
        </p:spPr>
        <p:txBody>
          <a:bodyPr wrap="square">
            <a:spAutoFit/>
          </a:bodyPr>
          <a:lstStyle/>
          <a:p>
            <a:endParaRPr lang="el-GR" b="1" i="0" dirty="0">
              <a:solidFill>
                <a:srgbClr val="000000"/>
              </a:solidFill>
              <a:effectLst/>
              <a:latin typeface="Times New Roman" panose="02020603050405020304" pitchFamily="18" charset="0"/>
              <a:cs typeface="Times New Roman" panose="02020603050405020304" pitchFamily="18" charset="0"/>
            </a:endParaRPr>
          </a:p>
          <a:p>
            <a:r>
              <a:rPr lang="el-GR" b="1" i="0" dirty="0">
                <a:solidFill>
                  <a:srgbClr val="000000"/>
                </a:solidFill>
                <a:effectLst/>
                <a:latin typeface="Times New Roman" panose="02020603050405020304" pitchFamily="18" charset="0"/>
                <a:cs typeface="Times New Roman" panose="02020603050405020304" pitchFamily="18" charset="0"/>
              </a:rPr>
              <a:t>ΠΗΓΗ 1. </a:t>
            </a:r>
          </a:p>
          <a:p>
            <a:endParaRPr lang="el-GR" b="1" dirty="0">
              <a:solidFill>
                <a:srgbClr val="000000"/>
              </a:solidFill>
              <a:latin typeface="Times New Roman" panose="02020603050405020304" pitchFamily="18" charset="0"/>
              <a:cs typeface="Times New Roman" panose="02020603050405020304" pitchFamily="18" charset="0"/>
            </a:endParaRPr>
          </a:p>
          <a:p>
            <a:r>
              <a:rPr lang="el-GR" b="1" i="0" dirty="0">
                <a:solidFill>
                  <a:srgbClr val="000000"/>
                </a:solidFill>
                <a:effectLst/>
                <a:latin typeface="Times New Roman" panose="02020603050405020304" pitchFamily="18" charset="0"/>
                <a:cs typeface="Times New Roman" panose="02020603050405020304" pitchFamily="18" charset="0"/>
              </a:rPr>
              <a:t>Η οικοδόμηση της Κωνσταντινούπολης</a:t>
            </a:r>
          </a:p>
          <a:p>
            <a:r>
              <a:rPr lang="el-GR" b="0" i="0" dirty="0">
                <a:solidFill>
                  <a:srgbClr val="000000"/>
                </a:solidFill>
                <a:effectLst/>
                <a:latin typeface="Times New Roman" panose="02020603050405020304" pitchFamily="18" charset="0"/>
                <a:cs typeface="Times New Roman" panose="02020603050405020304" pitchFamily="18" charset="0"/>
              </a:rPr>
              <a:t>Ο Κωνσταντίνος έχτισε ένα μεγάλο ανάκτορο και έναν θαυμάσιο Ιππόδρομο και έστησε δυο στοές, δηλαδή σκεπαστούς δρόμους, για το εμπόριο. </a:t>
            </a:r>
            <a:endParaRPr lang="el-GR" b="1" dirty="0">
              <a:solidFill>
                <a:srgbClr val="000000"/>
              </a:solidFill>
              <a:latin typeface="Times New Roman" panose="02020603050405020304" pitchFamily="18" charset="0"/>
              <a:cs typeface="Times New Roman" panose="02020603050405020304" pitchFamily="18" charset="0"/>
            </a:endParaRPr>
          </a:p>
          <a:p>
            <a:pPr algn="just"/>
            <a:r>
              <a:rPr lang="el-GR" b="0" i="0" dirty="0">
                <a:solidFill>
                  <a:srgbClr val="000000"/>
                </a:solidFill>
                <a:effectLst/>
                <a:latin typeface="Times New Roman" panose="02020603050405020304" pitchFamily="18" charset="0"/>
                <a:cs typeface="Times New Roman" panose="02020603050405020304" pitchFamily="18" charset="0"/>
              </a:rPr>
              <a:t>Ονόμασε την πόλη Νέα Ρώμη. Έπειτα πάλι έφτιαξε τις ένδοξες εκκλησίες: τη Μεγάλη Σοφία, τους Αγίους Αποστόλους και την Αγία Ειρήνη, τον Άγιο </a:t>
            </a:r>
            <a:r>
              <a:rPr lang="el-GR" b="0" i="0" dirty="0" err="1">
                <a:solidFill>
                  <a:srgbClr val="000000"/>
                </a:solidFill>
                <a:effectLst/>
                <a:latin typeface="Times New Roman" panose="02020603050405020304" pitchFamily="18" charset="0"/>
                <a:cs typeface="Times New Roman" panose="02020603050405020304" pitchFamily="18" charset="0"/>
              </a:rPr>
              <a:t>Μώκιο</a:t>
            </a:r>
            <a:r>
              <a:rPr lang="el-GR" b="0" i="0" dirty="0">
                <a:solidFill>
                  <a:srgbClr val="000000"/>
                </a:solidFill>
                <a:effectLst/>
                <a:latin typeface="Times New Roman" panose="02020603050405020304" pitchFamily="18" charset="0"/>
                <a:cs typeface="Times New Roman" panose="02020603050405020304" pitchFamily="18" charset="0"/>
              </a:rPr>
              <a:t> και τον Αρχάγγελο Μιχαήλ.</a:t>
            </a:r>
          </a:p>
          <a:p>
            <a:pPr algn="just"/>
            <a:r>
              <a:rPr lang="el-GR" b="0" i="0" dirty="0">
                <a:solidFill>
                  <a:srgbClr val="000000"/>
                </a:solidFill>
                <a:effectLst/>
                <a:latin typeface="Times New Roman" panose="02020603050405020304" pitchFamily="18" charset="0"/>
                <a:cs typeface="Times New Roman" panose="02020603050405020304" pitchFamily="18" charset="0"/>
              </a:rPr>
              <a:t>Έστησε και μια θαυμαστή πορφυρή κολόνα. Τρία χρόνια έκαναν τα πλοία να τη φέρουν από τη Ρώμη στη Βασιλεύουσα, γιατί ήταν πολύ μεγάλη και βαριά, και έναν ολόκληρο χρόνο έκαναν να την πάνε από την θάλασσα ως την πλατεία [...]. Στην κορφή της έστησε ένα άγαλμα που το έφεραν από την Ηλιούπολη της Φρυγίας και είχε γύρω στο κεφάλι εφτά ακτίνες. Επίσης έφερε κι άλλα υπέροχα πράγματα από πολλές χώρες και πόλεις.</a:t>
            </a:r>
          </a:p>
          <a:p>
            <a:endParaRPr lang="el-GR" dirty="0">
              <a:latin typeface="Times New Roman" panose="02020603050405020304" pitchFamily="18" charset="0"/>
              <a:cs typeface="Times New Roman" panose="02020603050405020304" pitchFamily="18" charset="0"/>
            </a:endParaRPr>
          </a:p>
          <a:p>
            <a:pPr algn="r"/>
            <a:r>
              <a:rPr lang="el-GR" sz="1800" i="1" dirty="0">
                <a:latin typeface="Times New Roman" panose="02020603050405020304" pitchFamily="18" charset="0"/>
                <a:cs typeface="Times New Roman" panose="02020603050405020304" pitchFamily="18" charset="0"/>
              </a:rPr>
              <a:t>Απόσπασμα από το ρωσικό χρονικό του </a:t>
            </a:r>
            <a:r>
              <a:rPr lang="el-GR" sz="1800" i="1" dirty="0" err="1">
                <a:latin typeface="Times New Roman" panose="02020603050405020304" pitchFamily="18" charset="0"/>
                <a:cs typeface="Times New Roman" panose="02020603050405020304" pitchFamily="18" charset="0"/>
              </a:rPr>
              <a:t>Νέστορα</a:t>
            </a:r>
            <a:r>
              <a:rPr lang="el-GR" sz="1800" i="1" dirty="0">
                <a:latin typeface="Times New Roman" panose="02020603050405020304" pitchFamily="18" charset="0"/>
                <a:cs typeface="Times New Roman" panose="02020603050405020304" pitchFamily="18" charset="0"/>
              </a:rPr>
              <a:t> </a:t>
            </a:r>
            <a:r>
              <a:rPr lang="el-GR" sz="1800" i="1" dirty="0" err="1">
                <a:latin typeface="Times New Roman" panose="02020603050405020304" pitchFamily="18" charset="0"/>
                <a:cs typeface="Times New Roman" panose="02020603050405020304" pitchFamily="18" charset="0"/>
              </a:rPr>
              <a:t>Ισκεντέρη</a:t>
            </a:r>
            <a:r>
              <a:rPr lang="el-GR" sz="1800" i="1" dirty="0">
                <a:latin typeface="Times New Roman" panose="02020603050405020304" pitchFamily="18" charset="0"/>
                <a:cs typeface="Times New Roman" panose="02020603050405020304" pitchFamily="18" charset="0"/>
              </a:rPr>
              <a:t>*, </a:t>
            </a:r>
          </a:p>
          <a:p>
            <a:pPr algn="r"/>
            <a:r>
              <a:rPr lang="el-GR" sz="1800" i="1" dirty="0">
                <a:latin typeface="Times New Roman" panose="02020603050405020304" pitchFamily="18" charset="0"/>
                <a:cs typeface="Times New Roman" panose="02020603050405020304" pitchFamily="18" charset="0"/>
              </a:rPr>
              <a:t>απόδοση Μ. </a:t>
            </a:r>
            <a:r>
              <a:rPr lang="el-GR" sz="1800" i="1" dirty="0" err="1">
                <a:latin typeface="Times New Roman" panose="02020603050405020304" pitchFamily="18" charset="0"/>
                <a:cs typeface="Times New Roman" panose="02020603050405020304" pitchFamily="18" charset="0"/>
              </a:rPr>
              <a:t>Αλεξανδρόπουλος</a:t>
            </a:r>
            <a:r>
              <a:rPr lang="el-GR" sz="1800" i="1" dirty="0">
                <a:latin typeface="Times New Roman" panose="02020603050405020304" pitchFamily="18" charset="0"/>
                <a:cs typeface="Times New Roman" panose="02020603050405020304" pitchFamily="18" charset="0"/>
              </a:rPr>
              <a:t>, Εκδ</a:t>
            </a:r>
            <a:r>
              <a:rPr lang="el-GR" i="1" dirty="0">
                <a:latin typeface="Times New Roman" panose="02020603050405020304" pitchFamily="18" charset="0"/>
                <a:cs typeface="Times New Roman" panose="02020603050405020304" pitchFamily="18" charset="0"/>
              </a:rPr>
              <a:t>όσεις</a:t>
            </a:r>
            <a:r>
              <a:rPr lang="el-GR" sz="1800" i="1" dirty="0">
                <a:latin typeface="Times New Roman" panose="02020603050405020304" pitchFamily="18" charset="0"/>
                <a:cs typeface="Times New Roman" panose="02020603050405020304" pitchFamily="18" charset="0"/>
              </a:rPr>
              <a:t> Κέδρος, Αθήνα 1978, σελ. 33-34. </a:t>
            </a:r>
          </a:p>
          <a:p>
            <a:pPr algn="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0099286"/>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2013 - 2022 Theme</Template>
  <TotalTime>921</TotalTime>
  <Words>2249</Words>
  <Application>Microsoft Office PowerPoint</Application>
  <PresentationFormat>Ευρεία οθόνη</PresentationFormat>
  <Paragraphs>132</Paragraphs>
  <Slides>16</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16</vt:i4>
      </vt:variant>
    </vt:vector>
  </HeadingPairs>
  <TitlesOfParts>
    <vt:vector size="22" baseType="lpstr">
      <vt:lpstr>Arial</vt:lpstr>
      <vt:lpstr>Calibri</vt:lpstr>
      <vt:lpstr>Calibri Light</vt:lpstr>
      <vt:lpstr>Times New Roman</vt:lpstr>
      <vt:lpstr>Trebuchet MS</vt:lpstr>
      <vt:lpstr>Θέμα του Office</vt:lpstr>
      <vt:lpstr> Η ΜΕΛΕΤΗ ΤΩΝ ΙΣΤΟΡΙΚΩΝ ΠΗΓΩΝ  (ΣΤΟ ΠΛΑΙΣΙΟ ΤΟΥ ΜΑΘΗΜΑΤΟΣ ΤΗΣ ΙΣΤΟΡΙΑΣ  ΣΤΟ ΓΥΜΝΑΣΙΟ)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nana dountsi</dc:creator>
  <cp:lastModifiedBy>nana dountsi</cp:lastModifiedBy>
  <cp:revision>44</cp:revision>
  <dcterms:created xsi:type="dcterms:W3CDTF">2024-09-09T17:33:01Z</dcterms:created>
  <dcterms:modified xsi:type="dcterms:W3CDTF">2024-09-29T12:16:22Z</dcterms:modified>
</cp:coreProperties>
</file>