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57" r:id="rId3"/>
    <p:sldId id="258" r:id="rId4"/>
    <p:sldId id="288" r:id="rId5"/>
    <p:sldId id="260" r:id="rId6"/>
    <p:sldId id="283" r:id="rId7"/>
    <p:sldId id="262" r:id="rId8"/>
    <p:sldId id="267" r:id="rId9"/>
    <p:sldId id="272" r:id="rId10"/>
    <p:sldId id="289" r:id="rId11"/>
    <p:sldId id="273" r:id="rId12"/>
    <p:sldId id="270" r:id="rId13"/>
    <p:sldId id="269" r:id="rId14"/>
    <p:sldId id="280" r:id="rId15"/>
    <p:sldId id="271" r:id="rId16"/>
    <p:sldId id="274" r:id="rId17"/>
    <p:sldId id="27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9966"/>
    <a:srgbClr val="EBB695"/>
    <a:srgbClr val="FF7C80"/>
    <a:srgbClr val="FFCCFF"/>
    <a:srgbClr val="CDC5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10" name="Rectangle 9"/>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bg1"/>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bg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E60E5BC9-5E70-42E7-96D7-ACF75D541058}" type="datetimeFigureOut">
              <a:rPr lang="en-US" smtClean="0"/>
              <a:t>2/18/2024</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bg2"/>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bg2"/>
                </a:solidFill>
              </a:defRPr>
            </a:lvl1pPr>
          </a:lstStyle>
          <a:p>
            <a:fld id="{AC9DC529-A1AD-478F-B2EC-9C88CDCAC26B}" type="slidenum">
              <a:rPr lang="en-US" smtClean="0"/>
              <a:t>‹#›</a:t>
            </a:fld>
            <a:endParaRPr lang="en-US"/>
          </a:p>
        </p:txBody>
      </p:sp>
    </p:spTree>
    <p:extLst>
      <p:ext uri="{BB962C8B-B14F-4D97-AF65-F5344CB8AC3E}">
        <p14:creationId xmlns:p14="http://schemas.microsoft.com/office/powerpoint/2010/main" val="178792975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60E5BC9-5E70-42E7-96D7-ACF75D541058}"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DC529-A1AD-478F-B2EC-9C88CDCAC26B}" type="slidenum">
              <a:rPr lang="en-US" smtClean="0"/>
              <a:t>‹#›</a:t>
            </a:fld>
            <a:endParaRPr lang="en-US"/>
          </a:p>
        </p:txBody>
      </p:sp>
    </p:spTree>
    <p:extLst>
      <p:ext uri="{BB962C8B-B14F-4D97-AF65-F5344CB8AC3E}">
        <p14:creationId xmlns:p14="http://schemas.microsoft.com/office/powerpoint/2010/main" val="3165164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60E5BC9-5E70-42E7-96D7-ACF75D541058}"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DC529-A1AD-478F-B2EC-9C88CDCAC26B}" type="slidenum">
              <a:rPr lang="en-US" smtClean="0"/>
              <a:t>‹#›</a:t>
            </a:fld>
            <a:endParaRPr lang="en-US"/>
          </a:p>
        </p:txBody>
      </p:sp>
    </p:spTree>
    <p:extLst>
      <p:ext uri="{BB962C8B-B14F-4D97-AF65-F5344CB8AC3E}">
        <p14:creationId xmlns:p14="http://schemas.microsoft.com/office/powerpoint/2010/main" val="2194607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60E5BC9-5E70-42E7-96D7-ACF75D541058}"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DC529-A1AD-478F-B2EC-9C88CDCAC26B}" type="slidenum">
              <a:rPr lang="en-US" smtClean="0"/>
              <a:t>‹#›</a:t>
            </a:fld>
            <a:endParaRPr lang="en-US"/>
          </a:p>
        </p:txBody>
      </p:sp>
    </p:spTree>
    <p:extLst>
      <p:ext uri="{BB962C8B-B14F-4D97-AF65-F5344CB8AC3E}">
        <p14:creationId xmlns:p14="http://schemas.microsoft.com/office/powerpoint/2010/main" val="372358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23" name="Rectangle 22"/>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bg1"/>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bg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60E5BC9-5E70-42E7-96D7-ACF75D541058}" type="datetimeFigureOut">
              <a:rPr lang="en-US" smtClean="0"/>
              <a:t>2/18/2024</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bg2"/>
                </a:solidFil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bg2"/>
                </a:solidFill>
              </a:defRPr>
            </a:lvl1pPr>
          </a:lstStyle>
          <a:p>
            <a:fld id="{AC9DC529-A1AD-478F-B2EC-9C88CDCAC26B}" type="slidenum">
              <a:rPr lang="en-US" smtClean="0"/>
              <a:t>‹#›</a:t>
            </a:fld>
            <a:endParaRPr lang="en-US"/>
          </a:p>
        </p:txBody>
      </p:sp>
    </p:spTree>
    <p:extLst>
      <p:ext uri="{BB962C8B-B14F-4D97-AF65-F5344CB8AC3E}">
        <p14:creationId xmlns:p14="http://schemas.microsoft.com/office/powerpoint/2010/main" val="70297501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E60E5BC9-5E70-42E7-96D7-ACF75D541058}"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9DC529-A1AD-478F-B2EC-9C88CDCAC26B}" type="slidenum">
              <a:rPr lang="en-US" smtClean="0"/>
              <a:t>‹#›</a:t>
            </a:fld>
            <a:endParaRPr lang="en-US"/>
          </a:p>
        </p:txBody>
      </p:sp>
    </p:spTree>
    <p:extLst>
      <p:ext uri="{BB962C8B-B14F-4D97-AF65-F5344CB8AC3E}">
        <p14:creationId xmlns:p14="http://schemas.microsoft.com/office/powerpoint/2010/main" val="2367153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E60E5BC9-5E70-42E7-96D7-ACF75D541058}" type="datetimeFigureOut">
              <a:rPr lang="en-US" smtClean="0"/>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9DC529-A1AD-478F-B2EC-9C88CDCAC26B}" type="slidenum">
              <a:rPr lang="en-US" smtClean="0"/>
              <a:t>‹#›</a:t>
            </a:fld>
            <a:endParaRPr lang="en-US"/>
          </a:p>
        </p:txBody>
      </p:sp>
    </p:spTree>
    <p:extLst>
      <p:ext uri="{BB962C8B-B14F-4D97-AF65-F5344CB8AC3E}">
        <p14:creationId xmlns:p14="http://schemas.microsoft.com/office/powerpoint/2010/main" val="182446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E60E5BC9-5E70-42E7-96D7-ACF75D541058}" type="datetimeFigureOut">
              <a:rPr lang="en-US" smtClean="0"/>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9DC529-A1AD-478F-B2EC-9C88CDCAC26B}" type="slidenum">
              <a:rPr lang="en-US" smtClean="0"/>
              <a:t>‹#›</a:t>
            </a:fld>
            <a:endParaRPr lang="en-US"/>
          </a:p>
        </p:txBody>
      </p:sp>
    </p:spTree>
    <p:extLst>
      <p:ext uri="{BB962C8B-B14F-4D97-AF65-F5344CB8AC3E}">
        <p14:creationId xmlns:p14="http://schemas.microsoft.com/office/powerpoint/2010/main" val="3099806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0E5BC9-5E70-42E7-96D7-ACF75D541058}" type="datetimeFigureOut">
              <a:rPr lang="en-US" smtClean="0"/>
              <a:t>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9DC529-A1AD-478F-B2EC-9C88CDCAC26B}" type="slidenum">
              <a:rPr lang="en-US" smtClean="0"/>
              <a:t>‹#›</a:t>
            </a:fld>
            <a:endParaRPr lang="en-US"/>
          </a:p>
        </p:txBody>
      </p:sp>
    </p:spTree>
    <p:extLst>
      <p:ext uri="{BB962C8B-B14F-4D97-AF65-F5344CB8AC3E}">
        <p14:creationId xmlns:p14="http://schemas.microsoft.com/office/powerpoint/2010/main" val="2937045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E60E5BC9-5E70-42E7-96D7-ACF75D541058}"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C9DC529-A1AD-478F-B2EC-9C88CDCAC26B}" type="slidenum">
              <a:rPr lang="en-US" smtClean="0"/>
              <a:t>‹#›</a:t>
            </a:fld>
            <a:endParaRPr lang="en-US"/>
          </a:p>
        </p:txBody>
      </p:sp>
    </p:spTree>
    <p:extLst>
      <p:ext uri="{BB962C8B-B14F-4D97-AF65-F5344CB8AC3E}">
        <p14:creationId xmlns:p14="http://schemas.microsoft.com/office/powerpoint/2010/main" val="382513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0" name="Rectangle 9"/>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28599" y="237744"/>
            <a:ext cx="8531352" cy="6382512"/>
          </a:xfrm>
          <a:solidFill>
            <a:srgbClr val="969696"/>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lvl1pPr>
              <a:defRPr>
                <a:effectLst>
                  <a:outerShdw blurRad="12700" dist="3810" dir="2700000" algn="tl" rotWithShape="0">
                    <a:prstClr val="black">
                      <a:alpha val="40000"/>
                    </a:prstClr>
                  </a:outerShdw>
                </a:effectLst>
              </a:defRPr>
            </a:lvl1pPr>
          </a:lstStyle>
          <a:p>
            <a:fld id="{E60E5BC9-5E70-42E7-96D7-ACF75D541058}" type="datetimeFigureOut">
              <a:rPr lang="en-US" smtClean="0"/>
              <a:t>2/18/2024</a:t>
            </a:fld>
            <a:endParaRPr lang="en-US"/>
          </a:p>
        </p:txBody>
      </p:sp>
      <p:sp>
        <p:nvSpPr>
          <p:cNvPr id="12" name="Footer Placeholder 11"/>
          <p:cNvSpPr>
            <a:spLocks noGrp="1"/>
          </p:cNvSpPr>
          <p:nvPr>
            <p:ph type="ftr" sz="quarter" idx="11"/>
          </p:nvPr>
        </p:nvSpPr>
        <p:spPr/>
        <p:txBody>
          <a:bodyPr/>
          <a:lstStyle>
            <a:lvl1pPr algn="r">
              <a:defRPr lang="en-US" sz="1000" kern="1200" dirty="0">
                <a:solidFill>
                  <a:schemeClr val="tx1">
                    <a:lumMod val="75000"/>
                    <a:lumOff val="25000"/>
                  </a:schemeClr>
                </a:solidFill>
                <a:effectLst>
                  <a:outerShdw blurRad="12700" dist="3810" dir="2700000" algn="tl" rotWithShape="0">
                    <a:prstClr val="black">
                      <a:alpha val="40000"/>
                    </a:prstClr>
                  </a:outerShdw>
                </a:effectLst>
                <a:latin typeface="+mn-lt"/>
                <a:ea typeface="+mn-ea"/>
                <a:cs typeface="+mn-cs"/>
              </a:defRPr>
            </a:lvl1pPr>
          </a:lstStyle>
          <a:p>
            <a:endParaRPr lang="en-US"/>
          </a:p>
        </p:txBody>
      </p:sp>
      <p:sp>
        <p:nvSpPr>
          <p:cNvPr id="13" name="Slide Number Placeholder 12"/>
          <p:cNvSpPr>
            <a:spLocks noGrp="1"/>
          </p:cNvSpPr>
          <p:nvPr>
            <p:ph type="sldNum" sz="quarter" idx="12"/>
          </p:nvPr>
        </p:nvSpPr>
        <p:spPr/>
        <p:txBody>
          <a:bodyPr/>
          <a:lstStyle>
            <a:lvl1pPr>
              <a:defRPr>
                <a:solidFill>
                  <a:srgbClr val="FFFFFF"/>
                </a:solidFill>
              </a:defRPr>
            </a:lvl1pPr>
          </a:lstStyle>
          <a:p>
            <a:fld id="{AC9DC529-A1AD-478F-B2EC-9C88CDCAC26B}" type="slidenum">
              <a:rPr lang="en-US" smtClean="0"/>
              <a:t>‹#›</a:t>
            </a:fld>
            <a:endParaRPr lang="en-US"/>
          </a:p>
        </p:txBody>
      </p:sp>
    </p:spTree>
    <p:extLst>
      <p:ext uri="{BB962C8B-B14F-4D97-AF65-F5344CB8AC3E}">
        <p14:creationId xmlns:p14="http://schemas.microsoft.com/office/powerpoint/2010/main" val="3643935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E60E5BC9-5E70-42E7-96D7-ACF75D541058}" type="datetimeFigureOut">
              <a:rPr lang="en-US" smtClean="0"/>
              <a:t>2/18/2024</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314667"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AC9DC529-A1AD-478F-B2EC-9C88CDCAC26B}" type="slidenum">
              <a:rPr lang="en-US" smtClean="0"/>
              <a:t>‹#›</a:t>
            </a:fld>
            <a:endParaRPr lang="en-US"/>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28310317"/>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l.wikipedia.org/wiki/%CE%95%CF%8D%CE%B6%CF%89%CE%BD%CE%B5%CF%82#%CE%97_%CE%B5%CF%85%CE%B6%CF%89%CE%BD%CE%B9%CE%BA%CE%AE_%CE%B5%CE%BD%CE%B4%CF%85%CE%BC%CE%B1%CF%83%CE%AF%CE%B1"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el.wikipedia.org/wiki/%CE%95%CF%8D%CE%B6%CF%89%CE%BD%CE%B5%CF%82#%CE%97_%CE%B5%CF%85%CE%B6%CF%89%CE%BD%CE%B9%CE%BA%CE%AE_%CE%B5%CE%BD%CE%B4%CF%85%CE%BC%CE%B1%CF%83%CE%AF%CE%B1"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www.youtube.com/watch?v=N00Z-VSMWZo"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kathimerini.gr/culture/200594/ypodechtheite-tin-kyria-tis-oxer/" TargetMode="External"/><Relationship Id="rId2" Type="http://schemas.openxmlformats.org/officeDocument/2006/relationships/hyperlink" Target="https://www.greek-language.gr/Resources/ancient_greek/history/art/page_026.html"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13A968-3E1E-4889-7520-CA489DAF83A7}"/>
              </a:ext>
            </a:extLst>
          </p:cNvPr>
          <p:cNvSpPr>
            <a:spLocks noGrp="1"/>
          </p:cNvSpPr>
          <p:nvPr>
            <p:ph type="ctrTitle"/>
          </p:nvPr>
        </p:nvSpPr>
        <p:spPr/>
        <p:txBody>
          <a:bodyPr/>
          <a:lstStyle/>
          <a:p>
            <a:pPr algn="ctr"/>
            <a:r>
              <a:rPr lang="el-GR" dirty="0" err="1">
                <a:latin typeface="Comic Sans MS" panose="030F0702030302020204" pitchFamily="66" charset="0"/>
              </a:rPr>
              <a:t>περιγραφη</a:t>
            </a:r>
            <a:endParaRPr lang="en-US" dirty="0">
              <a:latin typeface="Comic Sans MS" panose="030F0702030302020204" pitchFamily="66" charset="0"/>
            </a:endParaRPr>
          </a:p>
        </p:txBody>
      </p:sp>
      <p:sp>
        <p:nvSpPr>
          <p:cNvPr id="3" name="Υπότιτλος 2">
            <a:extLst>
              <a:ext uri="{FF2B5EF4-FFF2-40B4-BE49-F238E27FC236}">
                <a16:creationId xmlns:a16="http://schemas.microsoft.com/office/drawing/2014/main" id="{CB117A12-386E-BFB6-6FB4-1EA260C587B4}"/>
              </a:ext>
            </a:extLst>
          </p:cNvPr>
          <p:cNvSpPr>
            <a:spLocks noGrp="1"/>
          </p:cNvSpPr>
          <p:nvPr>
            <p:ph type="subTitle" idx="1"/>
          </p:nvPr>
        </p:nvSpPr>
        <p:spPr>
          <a:xfrm>
            <a:off x="1561706" y="4224862"/>
            <a:ext cx="9070848" cy="457201"/>
          </a:xfrm>
        </p:spPr>
        <p:txBody>
          <a:bodyPr>
            <a:noAutofit/>
          </a:bodyPr>
          <a:lstStyle/>
          <a:p>
            <a:pPr algn="ctr"/>
            <a:r>
              <a:rPr lang="el-GR" sz="3200" dirty="0">
                <a:latin typeface="Comic Sans MS" panose="030F0702030302020204" pitchFamily="66" charset="0"/>
              </a:rPr>
              <a:t>ΑΝΤΙΚΕΙΜΕΝΟΥ – ΠΡΟΣΩΠΟΥ </a:t>
            </a:r>
            <a:endParaRPr lang="en-US" sz="3200" dirty="0">
              <a:latin typeface="Comic Sans MS" panose="030F0702030302020204" pitchFamily="66" charset="0"/>
            </a:endParaRPr>
          </a:p>
        </p:txBody>
      </p:sp>
    </p:spTree>
    <p:extLst>
      <p:ext uri="{BB962C8B-B14F-4D97-AF65-F5344CB8AC3E}">
        <p14:creationId xmlns:p14="http://schemas.microsoft.com/office/powerpoint/2010/main" val="1015064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2">
            <a:extLst>
              <a:ext uri="{FF2B5EF4-FFF2-40B4-BE49-F238E27FC236}">
                <a16:creationId xmlns:a16="http://schemas.microsoft.com/office/drawing/2014/main" id="{40522D19-3A61-F0F4-CD8E-28BAC175E7E7}"/>
              </a:ext>
            </a:extLst>
          </p:cNvPr>
          <p:cNvSpPr txBox="1">
            <a:spLocks/>
          </p:cNvSpPr>
          <p:nvPr/>
        </p:nvSpPr>
        <p:spPr>
          <a:xfrm>
            <a:off x="436701" y="412745"/>
            <a:ext cx="5550213" cy="6109248"/>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a:lstStyle>
          <a:p>
            <a:pPr marL="0" marR="36195" indent="0">
              <a:lnSpc>
                <a:spcPct val="107000"/>
              </a:lnSpc>
              <a:spcAft>
                <a:spcPts val="800"/>
              </a:spcAft>
              <a:buFont typeface="Arial" pitchFamily="34" charset="0"/>
              <a:buNone/>
            </a:pPr>
            <a:r>
              <a:rPr lang="el-GR" b="1" kern="0" dirty="0">
                <a:solidFill>
                  <a:srgbClr val="CC6600"/>
                </a:solidFill>
                <a:latin typeface="Calibri" panose="020F0502020204030204" pitchFamily="34" charset="0"/>
                <a:ea typeface="Calibri" panose="020F0502020204030204" pitchFamily="34" charset="0"/>
                <a:cs typeface="Calibri" panose="020F0502020204030204" pitchFamily="34" charset="0"/>
              </a:rPr>
              <a:t>Τι είναι η περιγραφή</a:t>
            </a:r>
            <a:endParaRPr lang="en-US" kern="100" dirty="0">
              <a:solidFill>
                <a:srgbClr val="CC6600"/>
              </a:solidFill>
              <a:latin typeface="Calibri" panose="020F0502020204030204" pitchFamily="34" charset="0"/>
              <a:ea typeface="Calibri" panose="020F0502020204030204" pitchFamily="34" charset="0"/>
              <a:cs typeface="Times New Roman" panose="02020603050405020304" pitchFamily="18" charset="0"/>
            </a:endParaRPr>
          </a:p>
          <a:p>
            <a:pPr marL="0" marR="36195" indent="0">
              <a:lnSpc>
                <a:spcPct val="115000"/>
              </a:lnSpc>
              <a:spcAft>
                <a:spcPts val="1000"/>
              </a:spcAft>
              <a:buFont typeface="Arial" pitchFamily="34" charset="0"/>
              <a:buNone/>
            </a:pPr>
            <a:r>
              <a:rPr lang="el-GR" dirty="0">
                <a:latin typeface="Calibri" panose="020F0502020204030204" pitchFamily="34" charset="0"/>
                <a:ea typeface="Calibri" panose="020F0502020204030204" pitchFamily="34" charset="0"/>
                <a:cs typeface="Calibri" panose="020F0502020204030204" pitchFamily="34" charset="0"/>
              </a:rPr>
              <a:t>Περιγραφή είναι η αναπαράσταση μέσα από τον λόγο </a:t>
            </a:r>
          </a:p>
          <a:p>
            <a:pPr marR="36195">
              <a:lnSpc>
                <a:spcPct val="115000"/>
              </a:lnSpc>
              <a:spcAft>
                <a:spcPts val="1000"/>
              </a:spcAft>
              <a:buFont typeface="Wingdings" panose="05000000000000000000" pitchFamily="2" charset="2"/>
              <a:buChar char="v"/>
            </a:pPr>
            <a:r>
              <a:rPr lang="el-GR" dirty="0">
                <a:latin typeface="Calibri" panose="020F0502020204030204" pitchFamily="34" charset="0"/>
                <a:ea typeface="Calibri" panose="020F0502020204030204" pitchFamily="34" charset="0"/>
                <a:cs typeface="Calibri" panose="020F0502020204030204" pitchFamily="34" charset="0"/>
              </a:rPr>
              <a:t>χώρων </a:t>
            </a:r>
          </a:p>
          <a:p>
            <a:pPr marR="36195">
              <a:lnSpc>
                <a:spcPct val="115000"/>
              </a:lnSpc>
              <a:spcAft>
                <a:spcPts val="1000"/>
              </a:spcAft>
              <a:buFont typeface="Wingdings" panose="05000000000000000000" pitchFamily="2" charset="2"/>
              <a:buChar char="v"/>
            </a:pPr>
            <a:r>
              <a:rPr lang="el-GR" dirty="0">
                <a:latin typeface="Calibri" panose="020F0502020204030204" pitchFamily="34" charset="0"/>
                <a:ea typeface="Calibri" panose="020F0502020204030204" pitchFamily="34" charset="0"/>
                <a:cs typeface="Calibri" panose="020F0502020204030204" pitchFamily="34" charset="0"/>
              </a:rPr>
              <a:t>αντικειμένων </a:t>
            </a:r>
          </a:p>
          <a:p>
            <a:pPr marR="36195">
              <a:lnSpc>
                <a:spcPct val="115000"/>
              </a:lnSpc>
              <a:spcAft>
                <a:spcPts val="1000"/>
              </a:spcAft>
              <a:buFont typeface="Wingdings" panose="05000000000000000000" pitchFamily="2" charset="2"/>
              <a:buChar char="v"/>
            </a:pPr>
            <a:r>
              <a:rPr lang="el-GR" dirty="0">
                <a:latin typeface="Calibri" panose="020F0502020204030204" pitchFamily="34" charset="0"/>
                <a:ea typeface="Calibri" panose="020F0502020204030204" pitchFamily="34" charset="0"/>
                <a:cs typeface="Calibri" panose="020F0502020204030204" pitchFamily="34" charset="0"/>
              </a:rPr>
              <a:t>προσώπων </a:t>
            </a:r>
          </a:p>
          <a:p>
            <a:pPr marR="36195">
              <a:lnSpc>
                <a:spcPct val="115000"/>
              </a:lnSpc>
              <a:spcAft>
                <a:spcPts val="1000"/>
              </a:spcAft>
              <a:buFont typeface="Wingdings" panose="05000000000000000000" pitchFamily="2" charset="2"/>
              <a:buChar char="v"/>
            </a:pPr>
            <a:r>
              <a:rPr lang="el-GR" dirty="0">
                <a:latin typeface="Calibri" panose="020F0502020204030204" pitchFamily="34" charset="0"/>
                <a:ea typeface="Calibri" panose="020F0502020204030204" pitchFamily="34" charset="0"/>
                <a:cs typeface="Calibri" panose="020F0502020204030204" pitchFamily="34" charset="0"/>
              </a:rPr>
              <a:t>φαινομένων ή  καταστάσεων</a:t>
            </a:r>
          </a:p>
          <a:p>
            <a:pPr marL="0" marR="36195" indent="0">
              <a:lnSpc>
                <a:spcPct val="107000"/>
              </a:lnSpc>
              <a:spcAft>
                <a:spcPts val="800"/>
              </a:spcAft>
              <a:buFont typeface="Arial" pitchFamily="34" charset="0"/>
              <a:buNone/>
            </a:pPr>
            <a:r>
              <a:rPr lang="el-GR" b="1" kern="0" dirty="0">
                <a:solidFill>
                  <a:srgbClr val="CC6600"/>
                </a:solidFill>
                <a:latin typeface="Calibri" panose="020F0502020204030204" pitchFamily="34" charset="0"/>
                <a:ea typeface="Calibri" panose="020F0502020204030204" pitchFamily="34" charset="0"/>
                <a:cs typeface="Calibri" panose="020F0502020204030204" pitchFamily="34" charset="0"/>
              </a:rPr>
              <a:t>Οργάνωση περιγραφής</a:t>
            </a:r>
            <a:endParaRPr lang="en-US" kern="100" dirty="0">
              <a:solidFill>
                <a:srgbClr val="CC6600"/>
              </a:solidFill>
              <a:latin typeface="Calibri" panose="020F0502020204030204" pitchFamily="34" charset="0"/>
              <a:ea typeface="Calibri" panose="020F0502020204030204" pitchFamily="34" charset="0"/>
              <a:cs typeface="Times New Roman" panose="02020603050405020304" pitchFamily="18" charset="0"/>
            </a:endParaRPr>
          </a:p>
          <a:p>
            <a:pPr marR="36195">
              <a:lnSpc>
                <a:spcPct val="107000"/>
              </a:lnSpc>
            </a:pPr>
            <a:r>
              <a:rPr lang="el-GR" b="1" kern="0" dirty="0">
                <a:latin typeface="Calibri" panose="020F0502020204030204" pitchFamily="34" charset="0"/>
                <a:ea typeface="Calibri" panose="020F0502020204030204" pitchFamily="34" charset="0"/>
                <a:cs typeface="Calibri" panose="020F0502020204030204" pitchFamily="34" charset="0"/>
              </a:rPr>
              <a:t> </a:t>
            </a:r>
            <a:r>
              <a:rPr lang="el-GR" dirty="0">
                <a:latin typeface="Calibri" panose="020F0502020204030204" pitchFamily="34" charset="0"/>
                <a:ea typeface="Calibri" panose="020F0502020204030204" pitchFamily="34" charset="0"/>
                <a:cs typeface="Calibri" panose="020F0502020204030204" pitchFamily="34" charset="0"/>
              </a:rPr>
              <a:t>Γίνεται με άξονα τον χώρο.</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R="36195">
              <a:lnSpc>
                <a:spcPct val="115000"/>
              </a:lnSpc>
              <a:spcAft>
                <a:spcPts val="1000"/>
              </a:spcAft>
            </a:pPr>
            <a:r>
              <a:rPr lang="el-GR" dirty="0">
                <a:latin typeface="Calibri" panose="020F0502020204030204" pitchFamily="34" charset="0"/>
                <a:ea typeface="Calibri" panose="020F0502020204030204" pitchFamily="34" charset="0"/>
                <a:cs typeface="Calibri" panose="020F0502020204030204" pitchFamily="34" charset="0"/>
              </a:rPr>
              <a:t>Ακολουθεί πορεία </a:t>
            </a:r>
            <a:r>
              <a:rPr lang="el-GR" b="1" dirty="0">
                <a:latin typeface="Calibri" panose="020F0502020204030204" pitchFamily="34" charset="0"/>
                <a:ea typeface="Calibri" panose="020F0502020204030204" pitchFamily="34" charset="0"/>
                <a:cs typeface="Calibri" panose="020F0502020204030204" pitchFamily="34" charset="0"/>
              </a:rPr>
              <a:t>από το γενικό στο ειδικό</a:t>
            </a:r>
            <a:r>
              <a:rPr lang="el-GR" dirty="0">
                <a:latin typeface="Calibri" panose="020F0502020204030204" pitchFamily="34" charset="0"/>
                <a:ea typeface="Calibri" panose="020F0502020204030204" pitchFamily="34" charset="0"/>
                <a:cs typeface="Calibri" panose="020F0502020204030204" pitchFamily="34" charset="0"/>
              </a:rPr>
              <a:t> - από μία γενική εντύπωση στις λεπτομέρειες. </a:t>
            </a:r>
          </a:p>
          <a:p>
            <a:pPr marR="36195">
              <a:lnSpc>
                <a:spcPct val="115000"/>
              </a:lnSpc>
              <a:spcAft>
                <a:spcPts val="10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36195" indent="0">
              <a:lnSpc>
                <a:spcPct val="115000"/>
              </a:lnSpc>
              <a:spcAft>
                <a:spcPts val="1000"/>
              </a:spcAft>
              <a:buFont typeface="Arial" pitchFamily="34" charse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0" name="Εικόνα 9">
            <a:extLst>
              <a:ext uri="{FF2B5EF4-FFF2-40B4-BE49-F238E27FC236}">
                <a16:creationId xmlns:a16="http://schemas.microsoft.com/office/drawing/2014/main" id="{C75A9FBB-D8AE-9571-D2EA-842A3FAD3E9B}"/>
              </a:ext>
            </a:extLst>
          </p:cNvPr>
          <p:cNvPicPr>
            <a:picLocks noChangeAspect="1"/>
          </p:cNvPicPr>
          <p:nvPr/>
        </p:nvPicPr>
        <p:blipFill>
          <a:blip r:embed="rId2"/>
          <a:stretch>
            <a:fillRect/>
          </a:stretch>
        </p:blipFill>
        <p:spPr>
          <a:xfrm>
            <a:off x="6096000" y="1107232"/>
            <a:ext cx="4365114" cy="3267739"/>
          </a:xfrm>
          <a:prstGeom prst="rect">
            <a:avLst/>
          </a:prstGeom>
        </p:spPr>
      </p:pic>
      <p:pic>
        <p:nvPicPr>
          <p:cNvPr id="6" name="Θέση περιεχομένου 4">
            <a:extLst>
              <a:ext uri="{FF2B5EF4-FFF2-40B4-BE49-F238E27FC236}">
                <a16:creationId xmlns:a16="http://schemas.microsoft.com/office/drawing/2014/main" id="{BE1286FB-8EB4-E0FB-1856-B51C812F3BFA}"/>
              </a:ext>
            </a:extLst>
          </p:cNvPr>
          <p:cNvPicPr>
            <a:picLocks noGrp="1" noChangeAspect="1"/>
          </p:cNvPicPr>
          <p:nvPr>
            <p:ph idx="1"/>
          </p:nvPr>
        </p:nvPicPr>
        <p:blipFill>
          <a:blip r:embed="rId3"/>
          <a:stretch>
            <a:fillRect/>
          </a:stretch>
        </p:blipFill>
        <p:spPr>
          <a:xfrm>
            <a:off x="9663764" y="412744"/>
            <a:ext cx="1930878" cy="2599963"/>
          </a:xfrm>
          <a:prstGeom prst="rect">
            <a:avLst/>
          </a:prstGeom>
        </p:spPr>
      </p:pic>
      <p:pic>
        <p:nvPicPr>
          <p:cNvPr id="8" name="Εικόνα 7">
            <a:extLst>
              <a:ext uri="{FF2B5EF4-FFF2-40B4-BE49-F238E27FC236}">
                <a16:creationId xmlns:a16="http://schemas.microsoft.com/office/drawing/2014/main" id="{E6753A78-1A58-C769-ADE7-6709188515E2}"/>
              </a:ext>
            </a:extLst>
          </p:cNvPr>
          <p:cNvPicPr>
            <a:picLocks noChangeAspect="1"/>
          </p:cNvPicPr>
          <p:nvPr/>
        </p:nvPicPr>
        <p:blipFill>
          <a:blip r:embed="rId4"/>
          <a:stretch>
            <a:fillRect/>
          </a:stretch>
        </p:blipFill>
        <p:spPr>
          <a:xfrm>
            <a:off x="9461294" y="3845294"/>
            <a:ext cx="2332548" cy="2676699"/>
          </a:xfrm>
          <a:prstGeom prst="rect">
            <a:avLst/>
          </a:prstGeom>
        </p:spPr>
      </p:pic>
      <p:pic>
        <p:nvPicPr>
          <p:cNvPr id="7" name="Εικόνα 6">
            <a:extLst>
              <a:ext uri="{FF2B5EF4-FFF2-40B4-BE49-F238E27FC236}">
                <a16:creationId xmlns:a16="http://schemas.microsoft.com/office/drawing/2014/main" id="{ACB01D7F-2314-C544-0713-DC73573CCF7C}"/>
              </a:ext>
            </a:extLst>
          </p:cNvPr>
          <p:cNvPicPr>
            <a:picLocks noChangeAspect="1"/>
          </p:cNvPicPr>
          <p:nvPr/>
        </p:nvPicPr>
        <p:blipFill>
          <a:blip r:embed="rId5"/>
          <a:stretch>
            <a:fillRect/>
          </a:stretch>
        </p:blipFill>
        <p:spPr>
          <a:xfrm>
            <a:off x="6592571" y="4536951"/>
            <a:ext cx="2725079" cy="1805506"/>
          </a:xfrm>
          <a:prstGeom prst="rect">
            <a:avLst/>
          </a:prstGeom>
        </p:spPr>
      </p:pic>
      <p:pic>
        <p:nvPicPr>
          <p:cNvPr id="9" name="Εικόνα 8">
            <a:extLst>
              <a:ext uri="{FF2B5EF4-FFF2-40B4-BE49-F238E27FC236}">
                <a16:creationId xmlns:a16="http://schemas.microsoft.com/office/drawing/2014/main" id="{07568F14-BC17-9F52-5A2C-06671A14A491}"/>
              </a:ext>
            </a:extLst>
          </p:cNvPr>
          <p:cNvPicPr>
            <a:picLocks noChangeAspect="1"/>
          </p:cNvPicPr>
          <p:nvPr/>
        </p:nvPicPr>
        <p:blipFill>
          <a:blip r:embed="rId6"/>
          <a:stretch>
            <a:fillRect/>
          </a:stretch>
        </p:blipFill>
        <p:spPr>
          <a:xfrm>
            <a:off x="6782577" y="412744"/>
            <a:ext cx="2678717" cy="1805507"/>
          </a:xfrm>
          <a:prstGeom prst="rect">
            <a:avLst/>
          </a:prstGeom>
        </p:spPr>
      </p:pic>
    </p:spTree>
    <p:extLst>
      <p:ext uri="{BB962C8B-B14F-4D97-AF65-F5344CB8AC3E}">
        <p14:creationId xmlns:p14="http://schemas.microsoft.com/office/powerpoint/2010/main" val="2033964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E4042E8F-A3EA-BF4C-57FC-F33CB80DAB60}"/>
              </a:ext>
            </a:extLst>
          </p:cNvPr>
          <p:cNvPicPr>
            <a:picLocks noChangeAspect="1"/>
          </p:cNvPicPr>
          <p:nvPr/>
        </p:nvPicPr>
        <p:blipFill>
          <a:blip r:embed="rId2"/>
          <a:stretch>
            <a:fillRect/>
          </a:stretch>
        </p:blipFill>
        <p:spPr>
          <a:xfrm>
            <a:off x="8643486" y="3768291"/>
            <a:ext cx="3057626" cy="2468879"/>
          </a:xfrm>
          <a:prstGeom prst="rect">
            <a:avLst/>
          </a:prstGeom>
        </p:spPr>
      </p:pic>
      <p:pic>
        <p:nvPicPr>
          <p:cNvPr id="2" name="Εικόνα 1">
            <a:extLst>
              <a:ext uri="{FF2B5EF4-FFF2-40B4-BE49-F238E27FC236}">
                <a16:creationId xmlns:a16="http://schemas.microsoft.com/office/drawing/2014/main" id="{E794D678-AEB7-C0C7-0FF2-AE0A3F2BBB70}"/>
              </a:ext>
            </a:extLst>
          </p:cNvPr>
          <p:cNvPicPr>
            <a:picLocks noChangeAspect="1"/>
          </p:cNvPicPr>
          <p:nvPr/>
        </p:nvPicPr>
        <p:blipFill>
          <a:blip r:embed="rId3"/>
          <a:stretch>
            <a:fillRect/>
          </a:stretch>
        </p:blipFill>
        <p:spPr>
          <a:xfrm>
            <a:off x="8643486" y="688207"/>
            <a:ext cx="3057626" cy="2468879"/>
          </a:xfrm>
          <a:prstGeom prst="rect">
            <a:avLst/>
          </a:prstGeom>
        </p:spPr>
      </p:pic>
      <p:sp>
        <p:nvSpPr>
          <p:cNvPr id="3" name="Θέση περιεχομένου 2">
            <a:extLst>
              <a:ext uri="{FF2B5EF4-FFF2-40B4-BE49-F238E27FC236}">
                <a16:creationId xmlns:a16="http://schemas.microsoft.com/office/drawing/2014/main" id="{D1E3A62B-F46E-93AC-439B-9A07549AE6C4}"/>
              </a:ext>
            </a:extLst>
          </p:cNvPr>
          <p:cNvSpPr>
            <a:spLocks noGrp="1"/>
          </p:cNvSpPr>
          <p:nvPr>
            <p:ph idx="1"/>
          </p:nvPr>
        </p:nvSpPr>
        <p:spPr>
          <a:xfrm>
            <a:off x="490888" y="375385"/>
            <a:ext cx="7911967" cy="6140917"/>
          </a:xfrm>
          <a:ln>
            <a:solidFill>
              <a:srgbClr val="FF9966"/>
            </a:solidFill>
          </a:ln>
        </p:spPr>
        <p:txBody>
          <a:bodyPr>
            <a:normAutofit fontScale="92500" lnSpcReduction="10000"/>
          </a:bodyPr>
          <a:lstStyle/>
          <a:p>
            <a:pPr marL="0" marR="36195" indent="0" algn="ctr">
              <a:lnSpc>
                <a:spcPct val="107000"/>
              </a:lnSpc>
              <a:spcBef>
                <a:spcPts val="0"/>
              </a:spcBef>
              <a:buNone/>
            </a:pPr>
            <a:r>
              <a:rPr lang="el-GR" sz="2400" b="1" kern="0"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ΤΥΠΟΙ ΠΕΡΙΓΡΑΦΗΣ</a:t>
            </a:r>
          </a:p>
          <a:p>
            <a:pPr marL="0" marR="36195" indent="0" algn="ctr">
              <a:lnSpc>
                <a:spcPct val="107000"/>
              </a:lnSpc>
              <a:spcBef>
                <a:spcPts val="0"/>
              </a:spcBef>
              <a:buNone/>
            </a:pPr>
            <a:r>
              <a:rPr lang="el-GR" sz="1800" kern="0"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(ανάλογα με τον βαθμό εμπλοκής σε αυτήν του συγγραφέα/ομιλητή):</a:t>
            </a:r>
          </a:p>
          <a:p>
            <a:pPr marL="0" marR="36195" indent="0">
              <a:lnSpc>
                <a:spcPct val="107000"/>
              </a:lnSpc>
              <a:spcBef>
                <a:spcPts val="0"/>
              </a:spcBef>
              <a:buNone/>
            </a:pPr>
            <a:endParaRPr lang="en-US" sz="1800" kern="100" dirty="0">
              <a:solidFill>
                <a:srgbClr val="CC6600"/>
              </a:solidFill>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nSpc>
                <a:spcPct val="107000"/>
              </a:lnSpc>
              <a:spcAft>
                <a:spcPts val="800"/>
              </a:spcAft>
              <a:buNone/>
            </a:pPr>
            <a:r>
              <a:rPr lang="el-GR" sz="1800" b="1" kern="0" dirty="0">
                <a:effectLst/>
                <a:latin typeface="Calibri" panose="020F0502020204030204" pitchFamily="34" charset="0"/>
                <a:ea typeface="Calibri" panose="020F0502020204030204" pitchFamily="34" charset="0"/>
                <a:cs typeface="Calibri" panose="020F0502020204030204" pitchFamily="34" charset="0"/>
              </a:rPr>
              <a:t> </a:t>
            </a:r>
            <a:r>
              <a:rPr lang="el-GR" sz="2200" b="1" kern="0" dirty="0">
                <a:solidFill>
                  <a:schemeClr val="accent1">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α) </a:t>
            </a:r>
            <a:r>
              <a:rPr lang="el-GR" sz="2200" b="1" u="sng" kern="0" dirty="0">
                <a:solidFill>
                  <a:schemeClr val="accent1">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Αντικειμενική περιγραφή</a:t>
            </a:r>
            <a:r>
              <a:rPr lang="el-GR" sz="1800" kern="0" dirty="0">
                <a:solidFill>
                  <a:schemeClr val="accent1">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 </a:t>
            </a:r>
          </a:p>
          <a:p>
            <a:pPr marL="0" marR="36195" indent="0">
              <a:lnSpc>
                <a:spcPct val="107000"/>
              </a:lnSpc>
              <a:spcAft>
                <a:spcPts val="800"/>
              </a:spcAft>
              <a:buNone/>
            </a:pPr>
            <a:r>
              <a:rPr lang="el-GR" sz="1800" kern="0" dirty="0">
                <a:effectLst/>
                <a:latin typeface="Calibri" panose="020F0502020204030204" pitchFamily="34" charset="0"/>
                <a:ea typeface="Calibri" panose="020F0502020204030204" pitchFamily="34" charset="0"/>
                <a:cs typeface="Calibri" panose="020F0502020204030204" pitchFamily="34" charset="0"/>
              </a:rPr>
              <a:t>Η αντικειμενική περιγραφή χρησιμοποιείται σε </a:t>
            </a:r>
            <a:r>
              <a:rPr lang="el-GR" sz="1800" b="1" kern="0" dirty="0">
                <a:effectLst/>
                <a:latin typeface="Calibri" panose="020F0502020204030204" pitchFamily="34" charset="0"/>
                <a:ea typeface="Calibri" panose="020F0502020204030204" pitchFamily="34" charset="0"/>
                <a:cs typeface="Calibri" panose="020F0502020204030204" pitchFamily="34" charset="0"/>
              </a:rPr>
              <a:t>πληροφοριακά και επιστημονικά </a:t>
            </a:r>
            <a:r>
              <a:rPr lang="el-GR" sz="1800" kern="0" dirty="0">
                <a:effectLst/>
                <a:latin typeface="Calibri" panose="020F0502020204030204" pitchFamily="34" charset="0"/>
                <a:ea typeface="Calibri" panose="020F0502020204030204" pitchFamily="34" charset="0"/>
                <a:cs typeface="Calibri" panose="020F0502020204030204" pitchFamily="34" charset="0"/>
              </a:rPr>
              <a:t>κείμενα (π.χ. δελτίο καιρού, ιστορία, αρχαιολογία, ...).</a:t>
            </a:r>
          </a:p>
          <a:p>
            <a:pPr marL="0" marR="36195" indent="0">
              <a:lnSpc>
                <a:spcPct val="107000"/>
              </a:lnSpc>
              <a:spcAft>
                <a:spcPts val="800"/>
              </a:spcAft>
              <a:buNone/>
            </a:pPr>
            <a:r>
              <a:rPr lang="el-GR" sz="1800" kern="0" dirty="0">
                <a:effectLst/>
                <a:latin typeface="Calibri" panose="020F0502020204030204" pitchFamily="34" charset="0"/>
                <a:ea typeface="Calibri" panose="020F0502020204030204" pitchFamily="34" charset="0"/>
                <a:cs typeface="Calibri" panose="020F0502020204030204" pitchFamily="34" charset="0"/>
              </a:rPr>
              <a:t>Τυπική παρουσίαση, </a:t>
            </a:r>
            <a:r>
              <a:rPr lang="el-GR" sz="1800" b="1" kern="0" dirty="0">
                <a:solidFill>
                  <a:srgbClr val="FF9966"/>
                </a:solidFill>
                <a:effectLst/>
                <a:latin typeface="Calibri" panose="020F0502020204030204" pitchFamily="34" charset="0"/>
                <a:ea typeface="Calibri" panose="020F0502020204030204" pitchFamily="34" charset="0"/>
                <a:cs typeface="Calibri" panose="020F0502020204030204" pitchFamily="34" charset="0"/>
              </a:rPr>
              <a:t>χωρίς προσωπικά σχόλια</a:t>
            </a:r>
            <a:r>
              <a:rPr lang="el-GR" sz="1800" kern="0" dirty="0">
                <a:effectLst/>
                <a:latin typeface="Calibri" panose="020F0502020204030204" pitchFamily="34" charset="0"/>
                <a:ea typeface="Calibri" panose="020F0502020204030204" pitchFamily="34" charset="0"/>
                <a:cs typeface="Calibri" panose="020F0502020204030204" pitchFamily="34" charset="0"/>
              </a:rPr>
              <a:t>, ούτε έκφραση συναισθημάτων.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nSpc>
                <a:spcPct val="107000"/>
              </a:lnSpc>
              <a:spcAft>
                <a:spcPts val="800"/>
              </a:spcAft>
              <a:buNone/>
            </a:pPr>
            <a:r>
              <a:rPr lang="el-GR" sz="1800" kern="0" dirty="0">
                <a:solidFill>
                  <a:srgbClr val="FF9966"/>
                </a:solidFill>
                <a:effectLst/>
                <a:latin typeface="Calibri" panose="020F0502020204030204" pitchFamily="34" charset="0"/>
                <a:ea typeface="Calibri" panose="020F0502020204030204" pitchFamily="34" charset="0"/>
                <a:cs typeface="Calibri" panose="020F0502020204030204" pitchFamily="34" charset="0"/>
              </a:rPr>
              <a:t>Κυριαρχεί το </a:t>
            </a:r>
            <a:r>
              <a:rPr lang="el-GR" sz="1800" b="1" kern="0" dirty="0">
                <a:solidFill>
                  <a:srgbClr val="FF9966"/>
                </a:solidFill>
                <a:effectLst/>
                <a:latin typeface="Calibri" panose="020F0502020204030204" pitchFamily="34" charset="0"/>
                <a:ea typeface="Calibri" panose="020F0502020204030204" pitchFamily="34" charset="0"/>
                <a:cs typeface="Calibri" panose="020F0502020204030204" pitchFamily="34" charset="0"/>
              </a:rPr>
              <a:t>γ' πρόσωπο</a:t>
            </a:r>
            <a:r>
              <a:rPr lang="el-GR" sz="1800" kern="0" dirty="0">
                <a:effectLst/>
                <a:latin typeface="Calibri" panose="020F0502020204030204" pitchFamily="34" charset="0"/>
                <a:ea typeface="Calibri" panose="020F0502020204030204" pitchFamily="34" charset="0"/>
                <a:cs typeface="Calibri" panose="020F0502020204030204" pitchFamily="34" charset="0"/>
              </a:rPr>
              <a:t>, η χρήση επιστημονικών όρων, απουσιάζει η μεταφορική γλώσσα, </a:t>
            </a:r>
            <a:r>
              <a:rPr lang="el-GR" kern="0" dirty="0">
                <a:latin typeface="Calibri" panose="020F0502020204030204" pitchFamily="34" charset="0"/>
                <a:ea typeface="Calibri" panose="020F0502020204030204" pitchFamily="34" charset="0"/>
                <a:cs typeface="Calibri" panose="020F0502020204030204" pitchFamily="34" charset="0"/>
              </a:rPr>
              <a:t>κυριαρχεί </a:t>
            </a:r>
            <a:r>
              <a:rPr lang="el-GR" sz="1800" kern="0" dirty="0">
                <a:effectLst/>
                <a:latin typeface="Calibri" panose="020F0502020204030204" pitchFamily="34" charset="0"/>
                <a:ea typeface="Calibri" panose="020F0502020204030204" pitchFamily="34" charset="0"/>
                <a:cs typeface="Calibri" panose="020F0502020204030204" pitchFamily="34" charset="0"/>
              </a:rPr>
              <a:t>η  αναφορική λειτουργία της γλώσσας (λέξεις ή φράσεις με την</a:t>
            </a:r>
            <a:r>
              <a:rPr lang="en-US" sz="1800" kern="0" dirty="0">
                <a:effectLst/>
                <a:latin typeface="Calibri" panose="020F0502020204030204" pitchFamily="34" charset="0"/>
                <a:ea typeface="Calibri" panose="020F0502020204030204" pitchFamily="34" charset="0"/>
                <a:cs typeface="Calibri" panose="020F0502020204030204" pitchFamily="34" charset="0"/>
              </a:rPr>
              <a:t> </a:t>
            </a:r>
            <a:r>
              <a:rPr lang="el-GR" sz="1800" b="1" kern="0" dirty="0">
                <a:effectLst/>
                <a:latin typeface="Calibri" panose="020F0502020204030204" pitchFamily="34" charset="0"/>
                <a:ea typeface="Calibri" panose="020F0502020204030204" pitchFamily="34" charset="0"/>
                <a:cs typeface="Calibri" panose="020F0502020204030204" pitchFamily="34" charset="0"/>
              </a:rPr>
              <a:t>κυριολεκτική</a:t>
            </a:r>
            <a:r>
              <a:rPr lang="en-US" sz="1800" kern="0" dirty="0">
                <a:effectLst/>
                <a:latin typeface="Calibri" panose="020F0502020204030204" pitchFamily="34" charset="0"/>
                <a:ea typeface="Calibri" panose="020F0502020204030204" pitchFamily="34" charset="0"/>
                <a:cs typeface="Calibri" panose="020F0502020204030204" pitchFamily="34" charset="0"/>
              </a:rPr>
              <a:t> </a:t>
            </a:r>
            <a:r>
              <a:rPr lang="el-GR" sz="1800" kern="0" dirty="0">
                <a:effectLst/>
                <a:latin typeface="Calibri" panose="020F0502020204030204" pitchFamily="34" charset="0"/>
                <a:ea typeface="Calibri" panose="020F0502020204030204" pitchFamily="34" charset="0"/>
                <a:cs typeface="Calibri" panose="020F0502020204030204" pitchFamily="34" charset="0"/>
              </a:rPr>
              <a:t>τους σημασία).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nSpc>
                <a:spcPct val="107000"/>
              </a:lnSpc>
              <a:spcAft>
                <a:spcPts val="800"/>
              </a:spcAft>
              <a:buNone/>
            </a:pPr>
            <a:r>
              <a:rPr lang="el-GR" sz="2200" b="1" kern="0" dirty="0">
                <a:solidFill>
                  <a:srgbClr val="FF7C80"/>
                </a:solidFill>
                <a:effectLst/>
                <a:latin typeface="Calibri" panose="020F0502020204030204" pitchFamily="34" charset="0"/>
                <a:ea typeface="Calibri" panose="020F0502020204030204" pitchFamily="34" charset="0"/>
                <a:cs typeface="Calibri" panose="020F0502020204030204" pitchFamily="34" charset="0"/>
              </a:rPr>
              <a:t>β) </a:t>
            </a:r>
            <a:r>
              <a:rPr lang="el-GR" sz="2200" b="1" u="sng" kern="0" dirty="0">
                <a:solidFill>
                  <a:srgbClr val="FF7C80"/>
                </a:solidFill>
                <a:effectLst/>
                <a:latin typeface="Calibri" panose="020F0502020204030204" pitchFamily="34" charset="0"/>
                <a:ea typeface="Calibri" panose="020F0502020204030204" pitchFamily="34" charset="0"/>
                <a:cs typeface="Calibri" panose="020F0502020204030204" pitchFamily="34" charset="0"/>
              </a:rPr>
              <a:t>Υποκειμενική περιγραφή</a:t>
            </a:r>
            <a:r>
              <a:rPr lang="el-GR" sz="2200" b="1" kern="0" dirty="0">
                <a:solidFill>
                  <a:srgbClr val="FF7C80"/>
                </a:solidFill>
                <a:effectLst/>
                <a:latin typeface="Calibri" panose="020F0502020204030204" pitchFamily="34" charset="0"/>
                <a:ea typeface="Calibri" panose="020F0502020204030204" pitchFamily="34" charset="0"/>
                <a:cs typeface="Calibri" panose="020F0502020204030204" pitchFamily="34" charset="0"/>
              </a:rPr>
              <a:t>: </a:t>
            </a:r>
          </a:p>
          <a:p>
            <a:pPr marL="0" marR="36195" indent="0">
              <a:lnSpc>
                <a:spcPct val="107000"/>
              </a:lnSpc>
              <a:spcAft>
                <a:spcPts val="800"/>
              </a:spcAft>
              <a:buNone/>
            </a:pPr>
            <a:r>
              <a:rPr lang="el-GR" sz="1800" kern="0" dirty="0">
                <a:effectLst/>
                <a:latin typeface="Calibri" panose="020F0502020204030204" pitchFamily="34" charset="0"/>
                <a:ea typeface="Calibri" panose="020F0502020204030204" pitchFamily="34" charset="0"/>
                <a:cs typeface="Calibri" panose="020F0502020204030204" pitchFamily="34" charset="0"/>
              </a:rPr>
              <a:t>Αυτό το είδος περιγραφής συναντάται συνήθως </a:t>
            </a:r>
            <a:r>
              <a:rPr lang="el-GR" sz="1800" b="1" kern="0" dirty="0">
                <a:effectLst/>
                <a:latin typeface="Calibri" panose="020F0502020204030204" pitchFamily="34" charset="0"/>
                <a:ea typeface="Calibri" panose="020F0502020204030204" pitchFamily="34" charset="0"/>
                <a:cs typeface="Calibri" panose="020F0502020204030204" pitchFamily="34" charset="0"/>
              </a:rPr>
              <a:t>στη λογοτεχνία</a:t>
            </a:r>
            <a:r>
              <a:rPr lang="el-GR" sz="1800" kern="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nSpc>
                <a:spcPct val="107000"/>
              </a:lnSpc>
              <a:spcAft>
                <a:spcPts val="800"/>
              </a:spcAft>
              <a:buNone/>
            </a:pPr>
            <a:r>
              <a:rPr lang="el-GR" sz="1800" kern="0" dirty="0">
                <a:effectLst/>
                <a:latin typeface="Calibri" panose="020F0502020204030204" pitchFamily="34" charset="0"/>
                <a:ea typeface="Calibri" panose="020F0502020204030204" pitchFamily="34" charset="0"/>
                <a:cs typeface="Calibri" panose="020F0502020204030204" pitchFamily="34" charset="0"/>
              </a:rPr>
              <a:t>Έντονο το προσωπικό-βιωματικό στοιχείο, </a:t>
            </a:r>
            <a:r>
              <a:rPr lang="el-GR" sz="1800" b="1" kern="0" dirty="0">
                <a:solidFill>
                  <a:srgbClr val="FF9966"/>
                </a:solidFill>
                <a:effectLst/>
                <a:latin typeface="Calibri" panose="020F0502020204030204" pitchFamily="34" charset="0"/>
                <a:ea typeface="Calibri" panose="020F0502020204030204" pitchFamily="34" charset="0"/>
                <a:cs typeface="Calibri" panose="020F0502020204030204" pitchFamily="34" charset="0"/>
              </a:rPr>
              <a:t>προσωπικά σχόλια </a:t>
            </a:r>
            <a:r>
              <a:rPr lang="el-GR" sz="1800" kern="0" dirty="0">
                <a:effectLst/>
                <a:latin typeface="Calibri" panose="020F0502020204030204" pitchFamily="34" charset="0"/>
                <a:ea typeface="Calibri" panose="020F0502020204030204" pitchFamily="34" charset="0"/>
                <a:cs typeface="Calibri" panose="020F0502020204030204" pitchFamily="34" charset="0"/>
              </a:rPr>
              <a:t>και έκφραση συναισθημάτων.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nSpc>
                <a:spcPct val="107000"/>
              </a:lnSpc>
              <a:spcAft>
                <a:spcPts val="800"/>
              </a:spcAft>
              <a:buNone/>
            </a:pPr>
            <a:r>
              <a:rPr lang="el-GR" sz="1800" b="1" kern="0" dirty="0">
                <a:solidFill>
                  <a:srgbClr val="FF9966"/>
                </a:solidFill>
                <a:effectLst/>
                <a:latin typeface="Calibri" panose="020F0502020204030204" pitchFamily="34" charset="0"/>
                <a:ea typeface="Calibri" panose="020F0502020204030204" pitchFamily="34" charset="0"/>
                <a:cs typeface="Calibri" panose="020F0502020204030204" pitchFamily="34" charset="0"/>
              </a:rPr>
              <a:t>Κυριαρχεί το α' πρόσωπο </a:t>
            </a:r>
            <a:r>
              <a:rPr lang="el-GR" sz="1800" kern="0" dirty="0">
                <a:effectLst/>
                <a:latin typeface="Calibri" panose="020F0502020204030204" pitchFamily="34" charset="0"/>
                <a:ea typeface="Calibri" panose="020F0502020204030204" pitchFamily="34" charset="0"/>
                <a:cs typeface="Calibri" panose="020F0502020204030204" pitchFamily="34" charset="0"/>
              </a:rPr>
              <a:t>και η ποιητική λειτουργία της γλώσσας (μεταφορές, εικόνες, παρομοιώσεις </a:t>
            </a:r>
            <a:r>
              <a:rPr lang="el-GR" sz="1800" kern="0" dirty="0" err="1">
                <a:effectLst/>
                <a:latin typeface="Calibri" panose="020F0502020204030204" pitchFamily="34" charset="0"/>
                <a:ea typeface="Calibri" panose="020F0502020204030204" pitchFamily="34" charset="0"/>
                <a:cs typeface="Calibri" panose="020F0502020204030204" pitchFamily="34" charset="0"/>
              </a:rPr>
              <a:t>κ.ά</a:t>
            </a:r>
            <a:r>
              <a:rPr lang="el-GR" sz="1800" kern="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nSpc>
                <a:spcPct val="107000"/>
              </a:lnSpc>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5766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536EEBE-AE97-B21D-85A9-DC642C35C30F}"/>
              </a:ext>
            </a:extLst>
          </p:cNvPr>
          <p:cNvSpPr>
            <a:spLocks noGrp="1"/>
          </p:cNvSpPr>
          <p:nvPr>
            <p:ph idx="1"/>
          </p:nvPr>
        </p:nvSpPr>
        <p:spPr>
          <a:xfrm>
            <a:off x="823134" y="1757969"/>
            <a:ext cx="6174014" cy="4363697"/>
          </a:xfrm>
          <a:noFill/>
        </p:spPr>
        <p:txBody>
          <a:bodyPr>
            <a:normAutofit lnSpcReduction="10000"/>
          </a:bodyPr>
          <a:lstStyle/>
          <a:p>
            <a:pPr marL="0" indent="0" algn="ctr">
              <a:buNone/>
            </a:pPr>
            <a:endParaRPr lang="el-GR" sz="1400" b="1" dirty="0">
              <a:latin typeface="Arial" panose="020B0604020202020204" pitchFamily="34" charset="0"/>
              <a:cs typeface="Arial" panose="020B0604020202020204" pitchFamily="34" charset="0"/>
            </a:endParaRPr>
          </a:p>
          <a:p>
            <a:pPr marL="0" marR="36195" indent="0" algn="just">
              <a:lnSpc>
                <a:spcPct val="107000"/>
              </a:lnSpc>
              <a:spcAft>
                <a:spcPts val="800"/>
              </a:spcAft>
              <a:buNone/>
            </a:pPr>
            <a:r>
              <a:rPr lang="el-GR" b="1" kern="100" dirty="0">
                <a:solidFill>
                  <a:srgbClr val="FFC000"/>
                </a:solidFill>
                <a:effectLst/>
                <a:latin typeface="Arial" panose="020B0604020202020204" pitchFamily="34" charset="0"/>
                <a:ea typeface="Calibri" panose="020F0502020204030204" pitchFamily="34" charset="0"/>
                <a:cs typeface="Arial" panose="020B0604020202020204" pitchFamily="34" charset="0"/>
              </a:rPr>
              <a:t>Γενικά χαρακτηριστικά → Ιδιαίτερα χαρακτηριστικά → Λεπτομέρειες</a:t>
            </a:r>
            <a:r>
              <a:rPr lang="el-GR" kern="100" dirty="0">
                <a:effectLst/>
                <a:latin typeface="Arial" panose="020B0604020202020204" pitchFamily="34" charset="0"/>
                <a:ea typeface="Calibri" panose="020F0502020204030204" pitchFamily="34" charset="0"/>
                <a:cs typeface="Arial" panose="020B0604020202020204" pitchFamily="34" charset="0"/>
              </a:rPr>
              <a:t>. </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36195" indent="0" algn="just">
              <a:lnSpc>
                <a:spcPct val="107000"/>
              </a:lnSpc>
              <a:spcAft>
                <a:spcPts val="800"/>
              </a:spcAft>
              <a:buNone/>
            </a:pPr>
            <a:r>
              <a:rPr lang="el-GR" kern="100" dirty="0">
                <a:effectLst/>
                <a:latin typeface="Arial" panose="020B0604020202020204" pitchFamily="34" charset="0"/>
                <a:ea typeface="Calibri" panose="020F0502020204030204" pitchFamily="34" charset="0"/>
                <a:cs typeface="Arial" panose="020B0604020202020204" pitchFamily="34" charset="0"/>
              </a:rPr>
              <a:t>Οι λεπτομέρειες οργανώνονται με μία συγκεκριμένη </a:t>
            </a:r>
            <a:r>
              <a:rPr lang="el-GR" b="1" kern="100" dirty="0">
                <a:solidFill>
                  <a:srgbClr val="FF9966"/>
                </a:solidFill>
                <a:effectLst/>
                <a:latin typeface="Arial" panose="020B0604020202020204" pitchFamily="34" charset="0"/>
                <a:ea typeface="Calibri" panose="020F0502020204030204" pitchFamily="34" charset="0"/>
                <a:cs typeface="Arial" panose="020B0604020202020204" pitchFamily="34" charset="0"/>
              </a:rPr>
              <a:t>λογική σειρά</a:t>
            </a:r>
            <a:r>
              <a:rPr lang="el-GR" kern="100" dirty="0">
                <a:solidFill>
                  <a:srgbClr val="FF9966"/>
                </a:solidFill>
                <a:effectLst/>
                <a:latin typeface="Arial" panose="020B0604020202020204" pitchFamily="34" charset="0"/>
                <a:ea typeface="Calibri" panose="020F0502020204030204" pitchFamily="34" charset="0"/>
                <a:cs typeface="Arial" panose="020B0604020202020204" pitchFamily="34" charset="0"/>
              </a:rPr>
              <a:t> </a:t>
            </a:r>
            <a:r>
              <a:rPr lang="el-GR" kern="100" dirty="0">
                <a:effectLst/>
                <a:latin typeface="Arial" panose="020B0604020202020204" pitchFamily="34" charset="0"/>
                <a:ea typeface="Calibri" panose="020F0502020204030204" pitchFamily="34" charset="0"/>
                <a:cs typeface="Arial" panose="020B0604020202020204" pitchFamily="34" charset="0"/>
              </a:rPr>
              <a:t>(ανάλογα με το αντικείμενο). </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36195" indent="0">
              <a:lnSpc>
                <a:spcPct val="107000"/>
              </a:lnSpc>
              <a:spcAft>
                <a:spcPts val="800"/>
              </a:spcAft>
              <a:buNone/>
            </a:pPr>
            <a:r>
              <a:rPr lang="el-GR" kern="100" dirty="0">
                <a:effectLst/>
                <a:latin typeface="Arial" panose="020B0604020202020204" pitchFamily="34" charset="0"/>
                <a:ea typeface="Calibri" panose="020F0502020204030204" pitchFamily="34" charset="0"/>
                <a:cs typeface="Arial" panose="020B0604020202020204" pitchFamily="34" charset="0"/>
              </a:rPr>
              <a:t>Συνήθως οργανώνουμε τις λεπτομέρειες: </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36195" indent="0" algn="just">
              <a:lnSpc>
                <a:spcPct val="107000"/>
              </a:lnSpc>
              <a:spcAft>
                <a:spcPts val="800"/>
              </a:spcAft>
              <a:buNone/>
            </a:pPr>
            <a:r>
              <a:rPr lang="el-GR" kern="100" dirty="0">
                <a:effectLst/>
                <a:latin typeface="Arial" panose="020B0604020202020204" pitchFamily="34" charset="0"/>
                <a:ea typeface="Calibri" panose="020F0502020204030204" pitchFamily="34" charset="0"/>
                <a:cs typeface="Arial" panose="020B0604020202020204" pitchFamily="34" charset="0"/>
              </a:rPr>
              <a:t>α) με βάση τη </a:t>
            </a:r>
            <a:r>
              <a:rPr lang="el-GR" u="sng" kern="100" dirty="0">
                <a:solidFill>
                  <a:srgbClr val="FFC000"/>
                </a:solidFill>
                <a:effectLst/>
                <a:latin typeface="Arial" panose="020B0604020202020204" pitchFamily="34" charset="0"/>
                <a:ea typeface="Calibri" panose="020F0502020204030204" pitchFamily="34" charset="0"/>
                <a:cs typeface="Arial" panose="020B0604020202020204" pitchFamily="34" charset="0"/>
              </a:rPr>
              <a:t>χωρική</a:t>
            </a:r>
            <a:r>
              <a:rPr lang="el-GR" kern="100" dirty="0">
                <a:solidFill>
                  <a:srgbClr val="FFC000"/>
                </a:solidFill>
                <a:effectLst/>
                <a:latin typeface="Arial" panose="020B0604020202020204" pitchFamily="34" charset="0"/>
                <a:ea typeface="Calibri" panose="020F0502020204030204" pitchFamily="34" charset="0"/>
                <a:cs typeface="Arial" panose="020B0604020202020204" pitchFamily="34" charset="0"/>
              </a:rPr>
              <a:t> ακολουθία</a:t>
            </a:r>
            <a:r>
              <a:rPr lang="el-GR" kern="100" dirty="0">
                <a:effectLst/>
                <a:latin typeface="Arial" panose="020B0604020202020204" pitchFamily="34" charset="0"/>
                <a:ea typeface="Calibri" panose="020F0502020204030204" pitchFamily="34" charset="0"/>
                <a:cs typeface="Arial" panose="020B0604020202020204" pitchFamily="34" charset="0"/>
              </a:rPr>
              <a:t> (από έξω προς τα μέσα, από πάνω προς τα κάτω, από αριστερά προς τα δεξιά ή αντίστροφα) </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36195" indent="0" algn="just">
              <a:lnSpc>
                <a:spcPct val="107000"/>
              </a:lnSpc>
              <a:spcAft>
                <a:spcPts val="800"/>
              </a:spcAft>
              <a:buNone/>
            </a:pPr>
            <a:r>
              <a:rPr lang="el-GR" kern="100" dirty="0">
                <a:effectLst/>
                <a:latin typeface="Arial" panose="020B0604020202020204" pitchFamily="34" charset="0"/>
                <a:ea typeface="Calibri" panose="020F0502020204030204" pitchFamily="34" charset="0"/>
                <a:cs typeface="Arial" panose="020B0604020202020204" pitchFamily="34" charset="0"/>
              </a:rPr>
              <a:t>β) με βάση  τη </a:t>
            </a:r>
            <a:r>
              <a:rPr lang="el-GR" u="sng" kern="100" dirty="0">
                <a:solidFill>
                  <a:srgbClr val="FFC000"/>
                </a:solidFill>
                <a:effectLst/>
                <a:latin typeface="Arial" panose="020B0604020202020204" pitchFamily="34" charset="0"/>
                <a:ea typeface="Calibri" panose="020F0502020204030204" pitchFamily="34" charset="0"/>
                <a:cs typeface="Arial" panose="020B0604020202020204" pitchFamily="34" charset="0"/>
              </a:rPr>
              <a:t>λογική</a:t>
            </a:r>
            <a:r>
              <a:rPr lang="el-GR" kern="100" dirty="0">
                <a:solidFill>
                  <a:srgbClr val="FFC000"/>
                </a:solidFill>
                <a:effectLst/>
                <a:latin typeface="Arial" panose="020B0604020202020204" pitchFamily="34" charset="0"/>
                <a:ea typeface="Calibri" panose="020F0502020204030204" pitchFamily="34" charset="0"/>
                <a:cs typeface="Arial" panose="020B0604020202020204" pitchFamily="34" charset="0"/>
              </a:rPr>
              <a:t> ακολουθία </a:t>
            </a:r>
            <a:r>
              <a:rPr lang="el-GR" kern="100" dirty="0">
                <a:effectLst/>
                <a:latin typeface="Arial" panose="020B0604020202020204" pitchFamily="34" charset="0"/>
                <a:ea typeface="Calibri" panose="020F0502020204030204" pitchFamily="34" charset="0"/>
                <a:cs typeface="Arial" panose="020B0604020202020204" pitchFamily="34" charset="0"/>
              </a:rPr>
              <a:t>(από τα απλά στα σύνθετα, από τα λιγότερο στα περισσότερο σημαντικά κ.λπ.)</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36195" indent="0" algn="just">
              <a:lnSpc>
                <a:spcPct val="107000"/>
              </a:lnSpc>
              <a:spcAft>
                <a:spcPts val="800"/>
              </a:spcAft>
              <a:buNone/>
            </a:pP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l-GR"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8" name="Τίτλος 1">
            <a:extLst>
              <a:ext uri="{FF2B5EF4-FFF2-40B4-BE49-F238E27FC236}">
                <a16:creationId xmlns:a16="http://schemas.microsoft.com/office/drawing/2014/main" id="{3EBC7EBA-5318-6CDD-04C8-DCDC50F7B15A}"/>
              </a:ext>
            </a:extLst>
          </p:cNvPr>
          <p:cNvSpPr>
            <a:spLocks noGrp="1"/>
          </p:cNvSpPr>
          <p:nvPr>
            <p:ph type="title"/>
          </p:nvPr>
        </p:nvSpPr>
        <p:spPr>
          <a:xfrm>
            <a:off x="428323" y="433978"/>
            <a:ext cx="4461729" cy="1076769"/>
          </a:xfrm>
          <a:solidFill>
            <a:srgbClr val="FFC000"/>
          </a:solidFill>
        </p:spPr>
        <p:txBody>
          <a:bodyPr>
            <a:normAutofit fontScale="90000"/>
          </a:bodyPr>
          <a:lstStyle/>
          <a:p>
            <a:pPr algn="ctr"/>
            <a:br>
              <a:rPr lang="el-GR" sz="2200" b="1" dirty="0">
                <a:solidFill>
                  <a:srgbClr val="C00000"/>
                </a:solidFill>
              </a:rPr>
            </a:br>
            <a:r>
              <a:rPr lang="el-GR" sz="2200" b="1" dirty="0">
                <a:solidFill>
                  <a:srgbClr val="C00000"/>
                </a:solidFill>
              </a:rPr>
              <a:t>ΟΡΓΑΝΩΣΗ ΠΕΡΙΓΡΑΦΗΣ: </a:t>
            </a:r>
            <a:br>
              <a:rPr lang="el-GR" sz="2200" b="1" dirty="0">
                <a:solidFill>
                  <a:srgbClr val="C00000"/>
                </a:solidFill>
              </a:rPr>
            </a:br>
            <a:r>
              <a:rPr lang="el-GR" sz="2200" b="1" dirty="0">
                <a:solidFill>
                  <a:srgbClr val="C00000"/>
                </a:solidFill>
              </a:rPr>
              <a:t>1. ΠΕΡΙΓΡΑΦΗ ΑΝΤΙΚΕΙΜΕΝΟΥ</a:t>
            </a:r>
            <a:br>
              <a:rPr lang="el-GR" sz="2200" b="1" dirty="0">
                <a:solidFill>
                  <a:srgbClr val="C00000"/>
                </a:solidFill>
              </a:rPr>
            </a:br>
            <a:endParaRPr lang="en-US" sz="2400" b="1" dirty="0">
              <a:solidFill>
                <a:srgbClr val="CC6600"/>
              </a:solidFill>
            </a:endParaRPr>
          </a:p>
        </p:txBody>
      </p:sp>
      <p:pic>
        <p:nvPicPr>
          <p:cNvPr id="5" name="Εικόνα 4">
            <a:extLst>
              <a:ext uri="{FF2B5EF4-FFF2-40B4-BE49-F238E27FC236}">
                <a16:creationId xmlns:a16="http://schemas.microsoft.com/office/drawing/2014/main" id="{96BBA522-9013-2E7B-D632-5F72CF3D3774}"/>
              </a:ext>
            </a:extLst>
          </p:cNvPr>
          <p:cNvPicPr>
            <a:picLocks noChangeAspect="1"/>
          </p:cNvPicPr>
          <p:nvPr/>
        </p:nvPicPr>
        <p:blipFill rotWithShape="1">
          <a:blip r:embed="rId2"/>
          <a:srcRect r="50915" b="7766"/>
          <a:stretch/>
        </p:blipFill>
        <p:spPr>
          <a:xfrm>
            <a:off x="7503068" y="907704"/>
            <a:ext cx="3741019" cy="5042592"/>
          </a:xfrm>
          <a:prstGeom prst="rect">
            <a:avLst/>
          </a:prstGeom>
        </p:spPr>
      </p:pic>
    </p:spTree>
    <p:extLst>
      <p:ext uri="{BB962C8B-B14F-4D97-AF65-F5344CB8AC3E}">
        <p14:creationId xmlns:p14="http://schemas.microsoft.com/office/powerpoint/2010/main" val="4189860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4DDB989D-9A46-027C-975E-8EB816EC08F7}"/>
              </a:ext>
            </a:extLst>
          </p:cNvPr>
          <p:cNvSpPr>
            <a:spLocks noGrp="1"/>
          </p:cNvSpPr>
          <p:nvPr>
            <p:ph idx="1"/>
          </p:nvPr>
        </p:nvSpPr>
        <p:spPr>
          <a:xfrm>
            <a:off x="442760" y="2002055"/>
            <a:ext cx="5467151" cy="4119612"/>
          </a:xfrm>
        </p:spPr>
        <p:txBody>
          <a:bodyPr>
            <a:normAutofit/>
          </a:bodyPr>
          <a:lstStyle/>
          <a:p>
            <a:pPr marL="0" indent="0">
              <a:buNone/>
            </a:pPr>
            <a:endParaRPr lang="el-GR" dirty="0"/>
          </a:p>
          <a:p>
            <a:pPr marL="342900" lvl="0" indent="-342900">
              <a:lnSpc>
                <a:spcPct val="115000"/>
              </a:lnSpc>
              <a:buFont typeface="Wingdings" panose="05000000000000000000" pitchFamily="2" charset="2"/>
              <a:buChar char=""/>
            </a:pPr>
            <a:r>
              <a:rPr lang="el-GR" b="1" dirty="0">
                <a:solidFill>
                  <a:srgbClr val="FFC000"/>
                </a:solidFill>
                <a:effectLst/>
                <a:latin typeface="Arial" panose="020B0604020202020204" pitchFamily="34" charset="0"/>
                <a:ea typeface="Calibri" panose="020F0502020204030204" pitchFamily="34" charset="0"/>
                <a:cs typeface="Arial" panose="020B0604020202020204" pitchFamily="34" charset="0"/>
              </a:rPr>
              <a:t>Εξωτερική εμφάνιση → χαρακτήρας/συμπεριφορά/ συνήθειες.</a:t>
            </a:r>
            <a:endParaRPr lang="en-US" b="1"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000"/>
              </a:spcAft>
              <a:buFont typeface="Wingdings" panose="05000000000000000000" pitchFamily="2" charset="2"/>
              <a:buChar char=""/>
            </a:pPr>
            <a:r>
              <a:rPr lang="el-GR" dirty="0">
                <a:effectLst/>
                <a:latin typeface="Arial" panose="020B0604020202020204" pitchFamily="34" charset="0"/>
                <a:ea typeface="Calibri" panose="020F0502020204030204" pitchFamily="34" charset="0"/>
                <a:cs typeface="Arial" panose="020B0604020202020204" pitchFamily="34" charset="0"/>
              </a:rPr>
              <a:t>Η περιγραφή της εξωτερικής εμφάνισης μπορεί να ξεκινά από </a:t>
            </a:r>
            <a:r>
              <a:rPr lang="el-GR" b="1" dirty="0">
                <a:effectLst/>
                <a:latin typeface="Arial" panose="020B0604020202020204" pitchFamily="34" charset="0"/>
                <a:ea typeface="Calibri" panose="020F0502020204030204" pitchFamily="34" charset="0"/>
                <a:cs typeface="Arial" panose="020B0604020202020204" pitchFamily="34" charset="0"/>
              </a:rPr>
              <a:t>μία </a:t>
            </a:r>
            <a:r>
              <a:rPr lang="el-GR" b="1" dirty="0">
                <a:solidFill>
                  <a:srgbClr val="FFC000"/>
                </a:solidFill>
                <a:effectLst/>
                <a:latin typeface="Arial" panose="020B0604020202020204" pitchFamily="34" charset="0"/>
                <a:ea typeface="Calibri" panose="020F0502020204030204" pitchFamily="34" charset="0"/>
                <a:cs typeface="Arial" panose="020B0604020202020204" pitchFamily="34" charset="0"/>
              </a:rPr>
              <a:t>γενική εντύπωση</a:t>
            </a:r>
            <a:r>
              <a:rPr lang="el-GR"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l-GR" dirty="0">
                <a:effectLst/>
                <a:latin typeface="Arial" panose="020B0604020202020204" pitchFamily="34" charset="0"/>
                <a:ea typeface="Calibri" panose="020F0502020204030204" pitchFamily="34" charset="0"/>
                <a:cs typeface="Arial" panose="020B0604020202020204" pitchFamily="34" charset="0"/>
              </a:rPr>
              <a:t>και να προχωρά στη συνέχεια στα </a:t>
            </a:r>
            <a:r>
              <a:rPr lang="el-GR" b="1" dirty="0">
                <a:solidFill>
                  <a:srgbClr val="FFC000"/>
                </a:solidFill>
                <a:effectLst/>
                <a:latin typeface="Arial" panose="020B0604020202020204" pitchFamily="34" charset="0"/>
                <a:ea typeface="Calibri" panose="020F0502020204030204" pitchFamily="34" charset="0"/>
                <a:cs typeface="Arial" panose="020B0604020202020204" pitchFamily="34" charset="0"/>
              </a:rPr>
              <a:t>ιδιαίτερα χαρακτηριστικά</a:t>
            </a:r>
            <a:r>
              <a:rPr lang="el-GR" b="1" dirty="0">
                <a:solidFill>
                  <a:srgbClr val="FFC000"/>
                </a:solidFill>
                <a:latin typeface="Arial" panose="020B0604020202020204" pitchFamily="34" charset="0"/>
                <a:ea typeface="Calibri" panose="020F0502020204030204" pitchFamily="34" charset="0"/>
                <a:cs typeface="Arial" panose="020B0604020202020204" pitchFamily="34" charset="0"/>
              </a:rPr>
              <a:t>.</a:t>
            </a:r>
            <a:endParaRPr lang="el-GR"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15000"/>
              </a:lnSpc>
              <a:spcAft>
                <a:spcPts val="1000"/>
              </a:spcAft>
              <a:buNone/>
            </a:pPr>
            <a:r>
              <a:rPr lang="el-GR" dirty="0">
                <a:effectLst/>
                <a:latin typeface="Arial" panose="020B0604020202020204" pitchFamily="34" charset="0"/>
                <a:ea typeface="Calibri" panose="020F0502020204030204" pitchFamily="34" charset="0"/>
                <a:cs typeface="Arial" panose="020B0604020202020204" pitchFamily="34" charset="0"/>
              </a:rPr>
              <a:t>(π.χ. </a:t>
            </a:r>
            <a:r>
              <a:rPr lang="el-GR" i="1" dirty="0">
                <a:effectLst/>
                <a:latin typeface="Arial" panose="020B0604020202020204" pitchFamily="34" charset="0"/>
                <a:ea typeface="Calibri" panose="020F0502020204030204" pitchFamily="34" charset="0"/>
                <a:cs typeface="Arial" panose="020B0604020202020204" pitchFamily="34" charset="0"/>
              </a:rPr>
              <a:t>Είναι μία νέα, όμορφη γυναίκα. Αρκετά ψηλή, με ανοιχτόχρωμη επιδερμίδα, ..</a:t>
            </a:r>
            <a:r>
              <a:rPr lang="el-GR" dirty="0">
                <a:effectLst/>
                <a:latin typeface="Arial" panose="020B0604020202020204" pitchFamily="34" charset="0"/>
                <a:ea typeface="Calibri" panose="020F050202020403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l-GR" dirty="0"/>
          </a:p>
          <a:p>
            <a:endParaRPr lang="el-GR" dirty="0"/>
          </a:p>
          <a:p>
            <a:endParaRPr lang="el-GR" dirty="0"/>
          </a:p>
          <a:p>
            <a:endParaRPr lang="en-US" dirty="0"/>
          </a:p>
        </p:txBody>
      </p:sp>
      <p:pic>
        <p:nvPicPr>
          <p:cNvPr id="7" name="Εικόνα 6">
            <a:extLst>
              <a:ext uri="{FF2B5EF4-FFF2-40B4-BE49-F238E27FC236}">
                <a16:creationId xmlns:a16="http://schemas.microsoft.com/office/drawing/2014/main" id="{88C6468E-3A5B-A372-01C0-2C223F1A11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8089" y="269106"/>
            <a:ext cx="5391150" cy="6319787"/>
          </a:xfrm>
          <a:prstGeom prst="rect">
            <a:avLst/>
          </a:prstGeom>
          <a:noFill/>
        </p:spPr>
      </p:pic>
      <p:sp>
        <p:nvSpPr>
          <p:cNvPr id="8" name="Τίτλος 1">
            <a:extLst>
              <a:ext uri="{FF2B5EF4-FFF2-40B4-BE49-F238E27FC236}">
                <a16:creationId xmlns:a16="http://schemas.microsoft.com/office/drawing/2014/main" id="{3B9D92F6-21FC-3B54-15A8-95D219197D6A}"/>
              </a:ext>
            </a:extLst>
          </p:cNvPr>
          <p:cNvSpPr>
            <a:spLocks noGrp="1"/>
          </p:cNvSpPr>
          <p:nvPr>
            <p:ph type="title"/>
          </p:nvPr>
        </p:nvSpPr>
        <p:spPr>
          <a:xfrm>
            <a:off x="542774" y="427520"/>
            <a:ext cx="3716956" cy="1148215"/>
          </a:xfrm>
          <a:solidFill>
            <a:srgbClr val="FFC000"/>
          </a:solidFill>
        </p:spPr>
        <p:txBody>
          <a:bodyPr>
            <a:noAutofit/>
          </a:bodyPr>
          <a:lstStyle/>
          <a:p>
            <a:pPr algn="ctr"/>
            <a:r>
              <a:rPr lang="el-GR" sz="2000" b="1" dirty="0">
                <a:solidFill>
                  <a:srgbClr val="C00000"/>
                </a:solidFill>
              </a:rPr>
              <a:t>ΟΡΓΑΝΩΣΗ ΠΕΡΙΓΡΑΦΗΣ: </a:t>
            </a:r>
            <a:br>
              <a:rPr lang="el-GR" sz="2000" b="1" dirty="0">
                <a:solidFill>
                  <a:srgbClr val="C00000"/>
                </a:solidFill>
              </a:rPr>
            </a:br>
            <a:r>
              <a:rPr lang="el-GR" sz="2000" b="1" dirty="0">
                <a:solidFill>
                  <a:srgbClr val="C00000"/>
                </a:solidFill>
              </a:rPr>
              <a:t>2. ΠΕΡΙΓΡΑΦΗ ΠΡΟΣΩΠΟΥ</a:t>
            </a:r>
            <a:br>
              <a:rPr lang="el-GR" sz="2000" b="1" dirty="0">
                <a:solidFill>
                  <a:srgbClr val="C00000"/>
                </a:solidFill>
              </a:rPr>
            </a:br>
            <a:endParaRPr lang="en-US" sz="2000" b="1" dirty="0">
              <a:solidFill>
                <a:srgbClr val="C00000"/>
              </a:solidFill>
            </a:endParaRPr>
          </a:p>
        </p:txBody>
      </p:sp>
    </p:spTree>
    <p:extLst>
      <p:ext uri="{BB962C8B-B14F-4D97-AF65-F5344CB8AC3E}">
        <p14:creationId xmlns:p14="http://schemas.microsoft.com/office/powerpoint/2010/main" val="3419071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B55B5D-2CC2-378F-A53C-CE97EEC015C9}"/>
              </a:ext>
            </a:extLst>
          </p:cNvPr>
          <p:cNvSpPr>
            <a:spLocks noGrp="1"/>
          </p:cNvSpPr>
          <p:nvPr>
            <p:ph type="title"/>
          </p:nvPr>
        </p:nvSpPr>
        <p:spPr>
          <a:xfrm>
            <a:off x="1490312" y="671590"/>
            <a:ext cx="3197192" cy="479828"/>
          </a:xfrm>
          <a:solidFill>
            <a:srgbClr val="FFC000"/>
          </a:solidFill>
          <a:ln>
            <a:noFill/>
          </a:ln>
        </p:spPr>
        <p:txBody>
          <a:bodyPr>
            <a:normAutofit/>
          </a:bodyPr>
          <a:lstStyle/>
          <a:p>
            <a:pPr algn="ctr"/>
            <a:r>
              <a:rPr lang="el-GR" sz="2400" b="1" dirty="0">
                <a:solidFill>
                  <a:srgbClr val="CC6600"/>
                </a:solidFill>
              </a:rPr>
              <a:t>ΓΛΩΣΣΑ ΠΕΡΙΓΡΑΦΗΣ</a:t>
            </a:r>
            <a:endParaRPr lang="en-US" sz="2400" b="1" dirty="0">
              <a:solidFill>
                <a:srgbClr val="CC6600"/>
              </a:solidFill>
            </a:endParaRPr>
          </a:p>
        </p:txBody>
      </p:sp>
      <p:sp>
        <p:nvSpPr>
          <p:cNvPr id="6" name="TextBox 5">
            <a:extLst>
              <a:ext uri="{FF2B5EF4-FFF2-40B4-BE49-F238E27FC236}">
                <a16:creationId xmlns:a16="http://schemas.microsoft.com/office/drawing/2014/main" id="{03E2363F-18CE-F0CF-80A3-A3D41C5FE6AF}"/>
              </a:ext>
            </a:extLst>
          </p:cNvPr>
          <p:cNvSpPr txBox="1"/>
          <p:nvPr/>
        </p:nvSpPr>
        <p:spPr>
          <a:xfrm>
            <a:off x="604520" y="1492753"/>
            <a:ext cx="7018688" cy="4708981"/>
          </a:xfrm>
          <a:prstGeom prst="rect">
            <a:avLst/>
          </a:prstGeom>
          <a:noFill/>
        </p:spPr>
        <p:txBody>
          <a:bodyPr wrap="square">
            <a:spAutoFit/>
          </a:bodyPr>
          <a:lstStyle/>
          <a:p>
            <a:pPr marR="36195" lvl="0" indent="-285750">
              <a:spcBef>
                <a:spcPts val="600"/>
              </a:spcBef>
              <a:spcAft>
                <a:spcPts val="600"/>
              </a:spcAft>
              <a:buFont typeface="Wingdings" panose="05000000000000000000" pitchFamily="2" charset="2"/>
              <a:buChar char="v"/>
            </a:pPr>
            <a:r>
              <a:rPr lang="el-GR" dirty="0">
                <a:effectLst/>
                <a:latin typeface="Arial" panose="020B0604020202020204" pitchFamily="34" charset="0"/>
                <a:ea typeface="Calibri" panose="020F0502020204030204" pitchFamily="34" charset="0"/>
                <a:cs typeface="Arial" panose="020B0604020202020204" pitchFamily="34" charset="0"/>
              </a:rPr>
              <a:t>Ρήματα σε χρόνο </a:t>
            </a:r>
            <a:r>
              <a:rPr lang="el-GR" b="1" dirty="0">
                <a:solidFill>
                  <a:srgbClr val="FFC000"/>
                </a:solidFill>
                <a:effectLst/>
                <a:latin typeface="Arial" panose="020B0604020202020204" pitchFamily="34" charset="0"/>
                <a:ea typeface="Calibri" panose="020F0502020204030204" pitchFamily="34" charset="0"/>
                <a:cs typeface="Arial" panose="020B0604020202020204" pitchFamily="34" charset="0"/>
              </a:rPr>
              <a:t>ενεστώτα</a:t>
            </a:r>
            <a:r>
              <a:rPr lang="el-GR" dirty="0">
                <a:effectLst/>
                <a:latin typeface="Arial" panose="020B0604020202020204" pitchFamily="34" charset="0"/>
                <a:ea typeface="Calibri" panose="020F0502020204030204" pitchFamily="34" charset="0"/>
                <a:cs typeface="Arial" panose="020B0604020202020204" pitchFamily="34" charset="0"/>
              </a:rPr>
              <a:t> (εκτός αν αυτό που περιγράφουμε δεν υπάρχει πια - τότε χρησιμοποιείται κυρίως ο </a:t>
            </a:r>
            <a:r>
              <a:rPr lang="el-GR" b="1" dirty="0">
                <a:solidFill>
                  <a:srgbClr val="FFC000"/>
                </a:solidFill>
                <a:effectLst/>
                <a:latin typeface="Arial" panose="020B0604020202020204" pitchFamily="34" charset="0"/>
                <a:ea typeface="Calibri" panose="020F0502020204030204" pitchFamily="34" charset="0"/>
                <a:cs typeface="Arial" panose="020B0604020202020204" pitchFamily="34" charset="0"/>
              </a:rPr>
              <a:t>παρατατικός</a:t>
            </a:r>
            <a:r>
              <a:rPr lang="el-GR" dirty="0">
                <a:effectLst/>
                <a:latin typeface="Arial" panose="020B0604020202020204" pitchFamily="34" charset="0"/>
                <a:ea typeface="Calibri" panose="020F0502020204030204" pitchFamily="34" charset="0"/>
                <a:cs typeface="Arial" panose="020B0604020202020204" pitchFamily="34" charset="0"/>
              </a:rPr>
              <a:t>). Χρησιμοποιούμε ρήματα που δηλώνουν κατάσταση, το συνδετικό ρήμα </a:t>
            </a:r>
            <a:r>
              <a:rPr lang="el-GR" b="1" dirty="0">
                <a:solidFill>
                  <a:srgbClr val="FF9966"/>
                </a:solidFill>
                <a:effectLst/>
                <a:latin typeface="Arial" panose="020B0604020202020204" pitchFamily="34" charset="0"/>
                <a:ea typeface="Calibri" panose="020F0502020204030204" pitchFamily="34" charset="0"/>
                <a:cs typeface="Arial" panose="020B0604020202020204" pitchFamily="34" charset="0"/>
              </a:rPr>
              <a:t>είμαι</a:t>
            </a:r>
            <a:r>
              <a:rPr lang="el-GR" dirty="0">
                <a:effectLst/>
                <a:latin typeface="Arial" panose="020B0604020202020204" pitchFamily="34" charset="0"/>
                <a:ea typeface="Calibri" panose="020F0502020204030204" pitchFamily="34" charset="0"/>
                <a:cs typeface="Arial" panose="020B0604020202020204" pitchFamily="34" charset="0"/>
              </a:rPr>
              <a:t> και το βοηθητικό ρήμα </a:t>
            </a:r>
            <a:r>
              <a:rPr lang="el-GR" b="1" dirty="0">
                <a:solidFill>
                  <a:srgbClr val="FF9966"/>
                </a:solidFill>
                <a:effectLst/>
                <a:latin typeface="Arial" panose="020B0604020202020204" pitchFamily="34" charset="0"/>
                <a:ea typeface="Calibri" panose="020F0502020204030204" pitchFamily="34" charset="0"/>
                <a:cs typeface="Arial" panose="020B0604020202020204" pitchFamily="34" charset="0"/>
              </a:rPr>
              <a:t>έχω</a:t>
            </a:r>
            <a:r>
              <a:rPr lang="el-GR" dirty="0">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R="36195" lvl="0" indent="-342900">
              <a:spcBef>
                <a:spcPts val="600"/>
              </a:spcBef>
              <a:spcAft>
                <a:spcPts val="600"/>
              </a:spcAft>
              <a:buFont typeface="Wingdings" panose="05000000000000000000" pitchFamily="2" charset="2"/>
              <a:buChar char="v"/>
            </a:pPr>
            <a:r>
              <a:rPr lang="el-GR" b="1" dirty="0">
                <a:solidFill>
                  <a:srgbClr val="FFC000"/>
                </a:solidFill>
                <a:effectLst/>
                <a:latin typeface="Arial" panose="020B0604020202020204" pitchFamily="34" charset="0"/>
                <a:ea typeface="Calibri" panose="020F0502020204030204" pitchFamily="34" charset="0"/>
                <a:cs typeface="Arial" panose="020B0604020202020204" pitchFamily="34" charset="0"/>
              </a:rPr>
              <a:t>Τοπικοί προσδιορισμοί</a:t>
            </a:r>
            <a:r>
              <a:rPr lang="el-GR"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l-GR" dirty="0">
                <a:effectLst/>
                <a:latin typeface="Arial" panose="020B0604020202020204" pitchFamily="34" charset="0"/>
                <a:ea typeface="Calibri" panose="020F0502020204030204" pitchFamily="34" charset="0"/>
                <a:cs typeface="Arial" panose="020B0604020202020204" pitchFamily="34" charset="0"/>
              </a:rPr>
              <a:t>(π.χ. πάνω, κάτω, μέσα, έξω, στην άκρη κ.ά.)</a:t>
            </a:r>
          </a:p>
          <a:p>
            <a:pPr marR="36195" lvl="0" indent="-285750">
              <a:spcBef>
                <a:spcPts val="600"/>
              </a:spcBef>
              <a:spcAft>
                <a:spcPts val="600"/>
              </a:spcAft>
              <a:buFont typeface="Wingdings" panose="05000000000000000000" pitchFamily="2" charset="2"/>
              <a:buChar char="v"/>
            </a:pPr>
            <a:r>
              <a:rPr lang="el-GR" b="1" dirty="0">
                <a:solidFill>
                  <a:srgbClr val="FFC000"/>
                </a:solidFill>
                <a:effectLst/>
                <a:latin typeface="Arial" panose="020B0604020202020204" pitchFamily="34" charset="0"/>
                <a:ea typeface="Calibri" panose="020F0502020204030204" pitchFamily="34" charset="0"/>
                <a:cs typeface="Arial" panose="020B0604020202020204" pitchFamily="34" charset="0"/>
              </a:rPr>
              <a:t>Τα επίθετα </a:t>
            </a:r>
            <a:r>
              <a:rPr lang="el-GR" dirty="0">
                <a:effectLst/>
                <a:latin typeface="Arial" panose="020B0604020202020204" pitchFamily="34" charset="0"/>
                <a:ea typeface="Calibri" panose="020F0502020204030204" pitchFamily="34" charset="0"/>
                <a:cs typeface="Arial" panose="020B0604020202020204" pitchFamily="34" charset="0"/>
              </a:rPr>
              <a:t>σε μία περιγραφή έχουν </a:t>
            </a:r>
            <a:r>
              <a:rPr lang="el-GR" u="sng" dirty="0">
                <a:latin typeface="Arial" panose="020B0604020202020204" pitchFamily="34" charset="0"/>
                <a:ea typeface="Calibri" panose="020F0502020204030204" pitchFamily="34" charset="0"/>
                <a:cs typeface="Arial" panose="020B0604020202020204" pitchFamily="34" charset="0"/>
              </a:rPr>
              <a:t>πολύ </a:t>
            </a:r>
            <a:r>
              <a:rPr lang="el-GR" u="sng" dirty="0">
                <a:effectLst/>
                <a:latin typeface="Arial" panose="020B0604020202020204" pitchFamily="34" charset="0"/>
                <a:ea typeface="Calibri" panose="020F0502020204030204" pitchFamily="34" charset="0"/>
                <a:cs typeface="Arial" panose="020B0604020202020204" pitchFamily="34" charset="0"/>
              </a:rPr>
              <a:t>σημαντικό ρόλο</a:t>
            </a:r>
            <a:r>
              <a:rPr lang="el-GR" dirty="0">
                <a:effectLst/>
                <a:latin typeface="Arial" panose="020B0604020202020204" pitchFamily="34" charset="0"/>
                <a:ea typeface="Calibri" panose="020F0502020204030204" pitchFamily="34" charset="0"/>
                <a:cs typeface="Arial" panose="020B0604020202020204" pitchFamily="34" charset="0"/>
              </a:rPr>
              <a:t>, γιατί δίνουν ουσιαστικές πληροφορίες στον δέκτη, εκφράζουν μία προσωπική ματιά και τα συναισθήματα εκείνου ο οποίος περιγράφει. Προσδίδουν ακρίβεια, σαφήνεια, ζωντάνια και παραστατικότητα στην περιγραφή. </a:t>
            </a:r>
          </a:p>
          <a:p>
            <a:pPr marR="36195" lvl="0" indent="-342900">
              <a:spcBef>
                <a:spcPts val="600"/>
              </a:spcBef>
              <a:spcAft>
                <a:spcPts val="600"/>
              </a:spcAft>
              <a:buFont typeface="Wingdings" panose="05000000000000000000" pitchFamily="2" charset="2"/>
              <a:buChar char="v"/>
            </a:pPr>
            <a:r>
              <a:rPr lang="el-GR" b="1" dirty="0">
                <a:solidFill>
                  <a:srgbClr val="FFC000"/>
                </a:solidFill>
                <a:effectLst/>
                <a:latin typeface="Arial" panose="020B0604020202020204" pitchFamily="34" charset="0"/>
                <a:ea typeface="Calibri" panose="020F0502020204030204" pitchFamily="34" charset="0"/>
                <a:cs typeface="Arial" panose="020B0604020202020204" pitchFamily="34" charset="0"/>
              </a:rPr>
              <a:t>Ειδικοί όροι</a:t>
            </a:r>
            <a:r>
              <a:rPr lang="el-GR"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l-GR" dirty="0">
                <a:effectLst/>
                <a:latin typeface="Arial" panose="020B0604020202020204" pitchFamily="34" charset="0"/>
                <a:ea typeface="Calibri" panose="020F0502020204030204" pitchFamily="34" charset="0"/>
                <a:cs typeface="Arial" panose="020B0604020202020204" pitchFamily="34" charset="0"/>
              </a:rPr>
              <a:t>(εξειδικευμένο λεξιλόγιο ενός επιστημονικού ή επαγγελματικού κλάδου). Χρησιμοποιούνται π.χ. στην περιγραφή ενός έργου τέχνης, ενός αρχαιολογικού ευρήματος ή ενός μηχανήματος. </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Εικόνα 2">
            <a:extLst>
              <a:ext uri="{FF2B5EF4-FFF2-40B4-BE49-F238E27FC236}">
                <a16:creationId xmlns:a16="http://schemas.microsoft.com/office/drawing/2014/main" id="{819BB20E-7ABB-1E03-D96A-03B15D138D7C}"/>
              </a:ext>
            </a:extLst>
          </p:cNvPr>
          <p:cNvPicPr>
            <a:picLocks noChangeAspect="1"/>
          </p:cNvPicPr>
          <p:nvPr/>
        </p:nvPicPr>
        <p:blipFill>
          <a:blip r:embed="rId2"/>
          <a:stretch>
            <a:fillRect/>
          </a:stretch>
        </p:blipFill>
        <p:spPr>
          <a:xfrm>
            <a:off x="7834963" y="500514"/>
            <a:ext cx="3947160" cy="3134222"/>
          </a:xfrm>
          <a:prstGeom prst="rect">
            <a:avLst/>
          </a:prstGeom>
        </p:spPr>
      </p:pic>
    </p:spTree>
    <p:extLst>
      <p:ext uri="{BB962C8B-B14F-4D97-AF65-F5344CB8AC3E}">
        <p14:creationId xmlns:p14="http://schemas.microsoft.com/office/powerpoint/2010/main" val="3280651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E076724C-2FC7-2CC2-C948-20B00D166DC1}"/>
              </a:ext>
            </a:extLst>
          </p:cNvPr>
          <p:cNvPicPr>
            <a:picLocks noChangeAspect="1"/>
          </p:cNvPicPr>
          <p:nvPr/>
        </p:nvPicPr>
        <p:blipFill rotWithShape="1">
          <a:blip r:embed="rId2">
            <a:extLst>
              <a:ext uri="{28A0092B-C50C-407E-A947-70E740481C1C}">
                <a14:useLocalDpi xmlns:a14="http://schemas.microsoft.com/office/drawing/2010/main" val="0"/>
              </a:ext>
            </a:extLst>
          </a:blip>
          <a:srcRect b="4084"/>
          <a:stretch/>
        </p:blipFill>
        <p:spPr bwMode="auto">
          <a:xfrm>
            <a:off x="718687" y="551046"/>
            <a:ext cx="5566609" cy="5840129"/>
          </a:xfrm>
          <a:prstGeom prst="rect">
            <a:avLst/>
          </a:prstGeom>
          <a:noFill/>
        </p:spPr>
      </p:pic>
      <p:sp>
        <p:nvSpPr>
          <p:cNvPr id="2" name="TextBox 1">
            <a:extLst>
              <a:ext uri="{FF2B5EF4-FFF2-40B4-BE49-F238E27FC236}">
                <a16:creationId xmlns:a16="http://schemas.microsoft.com/office/drawing/2014/main" id="{8B4F1409-EA18-A581-57E6-34BF7A4D7602}"/>
              </a:ext>
            </a:extLst>
          </p:cNvPr>
          <p:cNvSpPr txBox="1"/>
          <p:nvPr/>
        </p:nvSpPr>
        <p:spPr>
          <a:xfrm>
            <a:off x="7007192" y="1386037"/>
            <a:ext cx="4177364" cy="1785104"/>
          </a:xfrm>
          <a:prstGeom prst="rect">
            <a:avLst/>
          </a:prstGeom>
          <a:noFill/>
        </p:spPr>
        <p:txBody>
          <a:bodyPr wrap="square" rtlCol="0">
            <a:spAutoFit/>
          </a:bodyPr>
          <a:lstStyle/>
          <a:p>
            <a:pPr algn="ctr"/>
            <a:r>
              <a:rPr lang="el-GR" sz="2800" b="1" dirty="0">
                <a:solidFill>
                  <a:srgbClr val="FFC000"/>
                </a:solidFill>
              </a:rPr>
              <a:t>ΤΑ ΕΠΙΘΕΤΑ ΣΤΗΝ ΠΕΡΙΓΡΑΦΗ</a:t>
            </a:r>
          </a:p>
          <a:p>
            <a:pPr algn="ctr"/>
            <a:endParaRPr lang="el-GR" b="1" dirty="0">
              <a:solidFill>
                <a:srgbClr val="FFC000"/>
              </a:solidFill>
            </a:endParaRPr>
          </a:p>
          <a:p>
            <a:pPr algn="ctr"/>
            <a:r>
              <a:rPr lang="el-GR" b="1" dirty="0">
                <a:solidFill>
                  <a:srgbClr val="FFC000"/>
                </a:solidFill>
              </a:rPr>
              <a:t> </a:t>
            </a:r>
          </a:p>
          <a:p>
            <a:pPr algn="ctr"/>
            <a:r>
              <a:rPr lang="el-GR" b="1" dirty="0">
                <a:solidFill>
                  <a:srgbClr val="FFC000"/>
                </a:solidFill>
              </a:rPr>
              <a:t>1. ΠΕΡΙΓΡΑΦΗ ΑΝΤΙΚΕΙΜΕΝΟΥ</a:t>
            </a:r>
            <a:endParaRPr lang="en-US" b="1" dirty="0">
              <a:solidFill>
                <a:srgbClr val="FFC000"/>
              </a:solidFill>
            </a:endParaRPr>
          </a:p>
        </p:txBody>
      </p:sp>
    </p:spTree>
    <p:extLst>
      <p:ext uri="{BB962C8B-B14F-4D97-AF65-F5344CB8AC3E}">
        <p14:creationId xmlns:p14="http://schemas.microsoft.com/office/powerpoint/2010/main" val="1081709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6600"/>
        </a:solidFill>
        <a:effectLst/>
      </p:bgPr>
    </p:bg>
    <p:spTree>
      <p:nvGrpSpPr>
        <p:cNvPr id="1" name=""/>
        <p:cNvGrpSpPr/>
        <p:nvPr/>
      </p:nvGrpSpPr>
      <p:grpSpPr>
        <a:xfrm>
          <a:off x="0" y="0"/>
          <a:ext cx="0" cy="0"/>
          <a:chOff x="0" y="0"/>
          <a:chExt cx="0" cy="0"/>
        </a:xfrm>
      </p:grpSpPr>
      <p:pic>
        <p:nvPicPr>
          <p:cNvPr id="4" name="Εικόνα 3" descr="Περιγραφή Προσώπου">
            <a:extLst>
              <a:ext uri="{FF2B5EF4-FFF2-40B4-BE49-F238E27FC236}">
                <a16:creationId xmlns:a16="http://schemas.microsoft.com/office/drawing/2014/main" id="{6AC9F10B-8798-E7C4-6528-1D7EA87FFE3A}"/>
              </a:ext>
            </a:extLst>
          </p:cNvPr>
          <p:cNvPicPr>
            <a:picLocks noChangeAspect="1"/>
          </p:cNvPicPr>
          <p:nvPr/>
        </p:nvPicPr>
        <p:blipFill rotWithShape="1">
          <a:blip r:embed="rId2">
            <a:extLst>
              <a:ext uri="{28A0092B-C50C-407E-A947-70E740481C1C}">
                <a14:useLocalDpi xmlns:a14="http://schemas.microsoft.com/office/drawing/2010/main" val="0"/>
              </a:ext>
            </a:extLst>
          </a:blip>
          <a:srcRect b="4239"/>
          <a:stretch/>
        </p:blipFill>
        <p:spPr bwMode="auto">
          <a:xfrm>
            <a:off x="1244557" y="1193530"/>
            <a:ext cx="5045553" cy="5149515"/>
          </a:xfrm>
          <a:prstGeom prst="rect">
            <a:avLst/>
          </a:prstGeom>
          <a:noFill/>
          <a:ln>
            <a:noFill/>
          </a:ln>
        </p:spPr>
      </p:pic>
      <p:pic>
        <p:nvPicPr>
          <p:cNvPr id="5" name="Εικόνα 4">
            <a:extLst>
              <a:ext uri="{FF2B5EF4-FFF2-40B4-BE49-F238E27FC236}">
                <a16:creationId xmlns:a16="http://schemas.microsoft.com/office/drawing/2014/main" id="{92C9FD56-7B48-1B71-4467-1FFF1171FA8D}"/>
              </a:ext>
            </a:extLst>
          </p:cNvPr>
          <p:cNvPicPr>
            <a:picLocks noChangeAspect="1"/>
          </p:cNvPicPr>
          <p:nvPr/>
        </p:nvPicPr>
        <p:blipFill rotWithShape="1">
          <a:blip r:embed="rId3"/>
          <a:srcRect b="6110"/>
          <a:stretch/>
        </p:blipFill>
        <p:spPr>
          <a:xfrm>
            <a:off x="6477802" y="1193530"/>
            <a:ext cx="4727920" cy="5149515"/>
          </a:xfrm>
          <a:prstGeom prst="rect">
            <a:avLst/>
          </a:prstGeom>
        </p:spPr>
      </p:pic>
      <p:sp>
        <p:nvSpPr>
          <p:cNvPr id="6" name="TextBox 5">
            <a:extLst>
              <a:ext uri="{FF2B5EF4-FFF2-40B4-BE49-F238E27FC236}">
                <a16:creationId xmlns:a16="http://schemas.microsoft.com/office/drawing/2014/main" id="{F85711EF-8BEA-4984-BAF1-AD0351B3DD40}"/>
              </a:ext>
            </a:extLst>
          </p:cNvPr>
          <p:cNvSpPr txBox="1"/>
          <p:nvPr/>
        </p:nvSpPr>
        <p:spPr>
          <a:xfrm>
            <a:off x="4697129" y="654517"/>
            <a:ext cx="3185963" cy="369332"/>
          </a:xfrm>
          <a:prstGeom prst="rect">
            <a:avLst/>
          </a:prstGeom>
          <a:noFill/>
        </p:spPr>
        <p:txBody>
          <a:bodyPr wrap="square" rtlCol="0">
            <a:spAutoFit/>
          </a:bodyPr>
          <a:lstStyle/>
          <a:p>
            <a:r>
              <a:rPr lang="el-GR" b="1" dirty="0">
                <a:solidFill>
                  <a:srgbClr val="FFC000"/>
                </a:solidFill>
              </a:rPr>
              <a:t>2. ΠΕΡΙΓΡΑΦΗ ΠΡΟΣΩΠΟΥ</a:t>
            </a:r>
            <a:endParaRPr lang="en-US" b="1" dirty="0">
              <a:solidFill>
                <a:srgbClr val="FFC000"/>
              </a:solidFill>
            </a:endParaRPr>
          </a:p>
        </p:txBody>
      </p:sp>
    </p:spTree>
    <p:extLst>
      <p:ext uri="{BB962C8B-B14F-4D97-AF65-F5344CB8AC3E}">
        <p14:creationId xmlns:p14="http://schemas.microsoft.com/office/powerpoint/2010/main" val="386298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6600"/>
        </a:solidFill>
        <a:effectLst/>
      </p:bgPr>
    </p:bg>
    <p:spTree>
      <p:nvGrpSpPr>
        <p:cNvPr id="1" name=""/>
        <p:cNvGrpSpPr/>
        <p:nvPr/>
      </p:nvGrpSpPr>
      <p:grpSpPr>
        <a:xfrm>
          <a:off x="0" y="0"/>
          <a:ext cx="0" cy="0"/>
          <a:chOff x="0" y="0"/>
          <a:chExt cx="0" cy="0"/>
        </a:xfrm>
      </p:grpSpPr>
      <p:sp>
        <p:nvSpPr>
          <p:cNvPr id="4" name="Πλαίσιο κειμένου 2">
            <a:extLst>
              <a:ext uri="{FF2B5EF4-FFF2-40B4-BE49-F238E27FC236}">
                <a16:creationId xmlns:a16="http://schemas.microsoft.com/office/drawing/2014/main" id="{6BFE2791-0E8A-3B29-7A0D-191DEE335ED1}"/>
              </a:ext>
            </a:extLst>
          </p:cNvPr>
          <p:cNvSpPr txBox="1">
            <a:spLocks noGrp="1" noChangeArrowheads="1"/>
          </p:cNvSpPr>
          <p:nvPr>
            <p:ph idx="1"/>
          </p:nvPr>
        </p:nvSpPr>
        <p:spPr bwMode="auto">
          <a:xfrm>
            <a:off x="1509562" y="406145"/>
            <a:ext cx="6450532" cy="5429692"/>
          </a:xfrm>
          <a:prstGeom prst="rect">
            <a:avLst/>
          </a:prstGeom>
          <a:solidFill>
            <a:schemeClr val="accent1">
              <a:lumMod val="20000"/>
              <a:lumOff val="80000"/>
            </a:schemeClr>
          </a:solid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rot="0" vert="horz" wrap="square" lIns="91440" tIns="45720" rIns="91440" bIns="45720" anchor="t" anchorCtr="0">
            <a:spAutoFit/>
          </a:bodyPr>
          <a:lstStyle/>
          <a:p>
            <a:pPr marL="0" marR="36195" indent="0" algn="just">
              <a:lnSpc>
                <a:spcPct val="107000"/>
              </a:lnSpc>
              <a:spcAft>
                <a:spcPts val="800"/>
              </a:spcAft>
              <a:buNone/>
            </a:pPr>
            <a:r>
              <a:rPr lang="el-GR"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Για την ΠΕΡΙΓΡΑΦΗ βλ. και </a:t>
            </a:r>
            <a:r>
              <a:rPr lang="el-GR" sz="1400"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Διδακτικές Ενότητες σχολικού βιβλίου</a:t>
            </a:r>
            <a:r>
              <a:rPr lang="el-GR"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gn="just">
              <a:lnSpc>
                <a:spcPct val="107000"/>
              </a:lnSpc>
              <a:spcAft>
                <a:spcPts val="800"/>
              </a:spcAft>
              <a:buNone/>
            </a:pPr>
            <a:r>
              <a:rPr lang="el-GR"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14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Ενότητα 3 - ΕΙΔΗ ΠΕΡΙΓΡΑΦΗΣ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gn="just">
              <a:lnSpc>
                <a:spcPct val="107000"/>
              </a:lnSpc>
              <a:spcAft>
                <a:spcPts val="800"/>
              </a:spcAft>
              <a:buNone/>
            </a:pPr>
            <a:r>
              <a:rPr lang="el-GR"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Α (σελ. 40) - Κείμενο 1: περιγραφή τόπου.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gn="just">
              <a:lnSpc>
                <a:spcPct val="107000"/>
              </a:lnSpc>
              <a:spcAft>
                <a:spcPts val="800"/>
              </a:spcAft>
              <a:buNone/>
            </a:pPr>
            <a:r>
              <a:rPr lang="el-GR"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Β (σελ. 43-44) - Στοιχεία περιγραφής.</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gn="just">
              <a:lnSpc>
                <a:spcPct val="107000"/>
              </a:lnSpc>
              <a:spcAft>
                <a:spcPts val="800"/>
              </a:spcAft>
              <a:buNone/>
            </a:pPr>
            <a:r>
              <a:rPr lang="el-GR"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Β2 (σελ. 44-45) - Κείμενα 4-5-6: Είδη περιγραφής.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gn="just">
              <a:lnSpc>
                <a:spcPct val="107000"/>
              </a:lnSpc>
              <a:spcAft>
                <a:spcPts val="800"/>
              </a:spcAft>
              <a:buNone/>
            </a:pPr>
            <a:r>
              <a:rPr lang="el-GR"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Β3 (σελ. 46) - Λεξιλόγιο περιγραφής.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gn="just">
              <a:lnSpc>
                <a:spcPct val="107000"/>
              </a:lnSpc>
              <a:spcAft>
                <a:spcPts val="800"/>
              </a:spcAft>
              <a:buNone/>
            </a:pPr>
            <a:r>
              <a:rPr lang="el-GR"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14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Ενότητα 7 - ΟΡΓΑΝΩΣΗ ΠΕΡΙΓΡΑΦΗΣ</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gn="just">
              <a:lnSpc>
                <a:spcPct val="107000"/>
              </a:lnSpc>
              <a:spcAft>
                <a:spcPts val="800"/>
              </a:spcAft>
              <a:buNone/>
            </a:pPr>
            <a:r>
              <a:rPr lang="el-GR"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Α (σελ. 113) - Κείμενο 2: περιγραφή αρχαιολογικού χώρου (εξωτερικό τοπίο).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gn="just">
              <a:lnSpc>
                <a:spcPct val="107000"/>
              </a:lnSpc>
              <a:spcAft>
                <a:spcPts val="800"/>
              </a:spcAft>
              <a:buNone/>
            </a:pPr>
            <a:r>
              <a:rPr lang="el-GR"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Δ (σελ. 118-120) - περιγραφή φωτογραφίας, αντικειμένου, προσώπου</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gn="just">
              <a:lnSpc>
                <a:spcPct val="107000"/>
              </a:lnSpc>
              <a:spcAft>
                <a:spcPts val="800"/>
              </a:spcAft>
              <a:buNone/>
            </a:pPr>
            <a:r>
              <a:rPr lang="el-GR"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 (σελ. 120) - Λεξιλόγιο περιγραφής α) χώρου ή κτηρίου β) προσώπου/σώματος ανθρώπου</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36195" indent="0" algn="just">
              <a:lnSpc>
                <a:spcPct val="107000"/>
              </a:lnSpc>
              <a:spcAft>
                <a:spcPts val="800"/>
              </a:spcAft>
              <a:buNone/>
            </a:pPr>
            <a:r>
              <a:rPr lang="el-GR"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ΣΤ (σελ. 121) - περιγραφή προσώπου, πινάκων ζωγραφικής. </a:t>
            </a:r>
          </a:p>
          <a:p>
            <a:pPr marL="0" indent="0">
              <a:lnSpc>
                <a:spcPct val="107000"/>
              </a:lnSpc>
              <a:spcAft>
                <a:spcPts val="800"/>
              </a:spcAft>
              <a:buNone/>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Εικόνα 5">
            <a:extLst>
              <a:ext uri="{FF2B5EF4-FFF2-40B4-BE49-F238E27FC236}">
                <a16:creationId xmlns:a16="http://schemas.microsoft.com/office/drawing/2014/main" id="{C337104A-9FC6-2500-D70C-A7DABAD62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9869" y="1314811"/>
            <a:ext cx="2743200" cy="3785616"/>
          </a:xfrm>
          <a:prstGeom prst="rect">
            <a:avLst/>
          </a:prstGeom>
        </p:spPr>
      </p:pic>
    </p:spTree>
    <p:extLst>
      <p:ext uri="{BB962C8B-B14F-4D97-AF65-F5344CB8AC3E}">
        <p14:creationId xmlns:p14="http://schemas.microsoft.com/office/powerpoint/2010/main" val="426252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1A4A2F69-AC0C-BE22-5657-E2CAA35D713B}"/>
              </a:ext>
            </a:extLst>
          </p:cNvPr>
          <p:cNvPicPr>
            <a:picLocks noChangeAspect="1"/>
          </p:cNvPicPr>
          <p:nvPr/>
        </p:nvPicPr>
        <p:blipFill>
          <a:blip r:embed="rId2"/>
          <a:stretch>
            <a:fillRect/>
          </a:stretch>
        </p:blipFill>
        <p:spPr>
          <a:xfrm>
            <a:off x="3734603" y="642594"/>
            <a:ext cx="7988968" cy="5572811"/>
          </a:xfrm>
          <a:prstGeom prst="rect">
            <a:avLst/>
          </a:prstGeom>
        </p:spPr>
      </p:pic>
      <p:sp>
        <p:nvSpPr>
          <p:cNvPr id="2" name="Τίτλος 1">
            <a:extLst>
              <a:ext uri="{FF2B5EF4-FFF2-40B4-BE49-F238E27FC236}">
                <a16:creationId xmlns:a16="http://schemas.microsoft.com/office/drawing/2014/main" id="{8E95D143-AC07-5DF5-6CF9-B6914CE0411A}"/>
              </a:ext>
            </a:extLst>
          </p:cNvPr>
          <p:cNvSpPr>
            <a:spLocks noGrp="1"/>
          </p:cNvSpPr>
          <p:nvPr>
            <p:ph type="title"/>
          </p:nvPr>
        </p:nvSpPr>
        <p:spPr>
          <a:xfrm>
            <a:off x="1066800" y="642594"/>
            <a:ext cx="4381099" cy="1051452"/>
          </a:xfrm>
        </p:spPr>
        <p:txBody>
          <a:bodyPr>
            <a:normAutofit/>
          </a:bodyPr>
          <a:lstStyle/>
          <a:p>
            <a:r>
              <a:rPr lang="el-GR" sz="3200" dirty="0">
                <a:latin typeface="Comic Sans MS" panose="030F0702030302020204" pitchFamily="66" charset="0"/>
              </a:rPr>
              <a:t>Επιμέρους θεματικές:</a:t>
            </a:r>
            <a:endParaRPr lang="en-US" sz="3200" dirty="0">
              <a:latin typeface="Comic Sans MS" panose="030F0702030302020204" pitchFamily="66" charset="0"/>
            </a:endParaRPr>
          </a:p>
        </p:txBody>
      </p:sp>
      <p:sp>
        <p:nvSpPr>
          <p:cNvPr id="3" name="Θέση περιεχομένου 2">
            <a:extLst>
              <a:ext uri="{FF2B5EF4-FFF2-40B4-BE49-F238E27FC236}">
                <a16:creationId xmlns:a16="http://schemas.microsoft.com/office/drawing/2014/main" id="{1B90D8E8-11A2-8724-579A-58CBCC9A3E83}"/>
              </a:ext>
            </a:extLst>
          </p:cNvPr>
          <p:cNvSpPr>
            <a:spLocks noGrp="1"/>
          </p:cNvSpPr>
          <p:nvPr>
            <p:ph idx="1"/>
          </p:nvPr>
        </p:nvSpPr>
        <p:spPr>
          <a:xfrm>
            <a:off x="840606" y="1783347"/>
            <a:ext cx="4833486" cy="3931920"/>
          </a:xfrm>
          <a:solidFill>
            <a:schemeClr val="accent2">
              <a:lumMod val="60000"/>
              <a:lumOff val="40000"/>
            </a:schemeClr>
          </a:solidFill>
        </p:spPr>
        <p:txBody>
          <a:bodyPr>
            <a:normAutofit fontScale="70000" lnSpcReduction="20000"/>
          </a:bodyPr>
          <a:lstStyle/>
          <a:p>
            <a:pPr marL="0" marR="36195" indent="0" algn="ctr">
              <a:lnSpc>
                <a:spcPct val="107000"/>
              </a:lnSpc>
              <a:spcAft>
                <a:spcPts val="800"/>
              </a:spcAft>
              <a:buNone/>
            </a:pPr>
            <a:r>
              <a:rPr lang="el-GR" sz="1800" b="1" kern="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96215" marR="36195" indent="-342900">
              <a:lnSpc>
                <a:spcPct val="107000"/>
              </a:lnSpc>
              <a:spcAft>
                <a:spcPts val="800"/>
              </a:spcAft>
              <a:buFont typeface="Wingdings" panose="05000000000000000000" pitchFamily="2" charset="2"/>
              <a:buChar char="v"/>
            </a:pPr>
            <a:r>
              <a:rPr lang="el-GR" sz="24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1. </a:t>
            </a:r>
            <a:r>
              <a:rPr lang="el-GR" sz="2400" b="1" kern="100" dirty="0">
                <a:solidFill>
                  <a:srgbClr val="CC6600"/>
                </a:solidFill>
                <a:effectLst/>
                <a:latin typeface="Comic Sans MS" panose="030F0702030302020204" pitchFamily="66" charset="0"/>
                <a:ea typeface="Calibri" panose="020F0502020204030204" pitchFamily="34" charset="0"/>
                <a:cs typeface="Times New Roman" panose="02020603050405020304" pitchFamily="18" charset="0"/>
              </a:rPr>
              <a:t>Πορεία περιγραφής </a:t>
            </a:r>
            <a:r>
              <a:rPr lang="el-GR" sz="24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(χωρική ακολουθία, λογική ακολουθία) – οργάνωση λεπτομερειών</a:t>
            </a:r>
            <a:endParaRPr lang="en-US" sz="24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marR="36195">
              <a:lnSpc>
                <a:spcPct val="107000"/>
              </a:lnSpc>
              <a:spcAft>
                <a:spcPts val="800"/>
              </a:spcAft>
              <a:buFont typeface="Wingdings" panose="05000000000000000000" pitchFamily="2" charset="2"/>
              <a:buChar char="v"/>
            </a:pPr>
            <a:r>
              <a:rPr lang="el-GR" sz="24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a:t>
            </a:r>
            <a:endParaRPr lang="en-US" sz="24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marL="196215" marR="36195" indent="-342900">
              <a:lnSpc>
                <a:spcPct val="107000"/>
              </a:lnSpc>
              <a:spcAft>
                <a:spcPts val="800"/>
              </a:spcAft>
              <a:buFont typeface="Wingdings" panose="05000000000000000000" pitchFamily="2" charset="2"/>
              <a:buChar char="v"/>
            </a:pPr>
            <a:r>
              <a:rPr lang="el-GR" sz="24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2. </a:t>
            </a:r>
            <a:r>
              <a:rPr lang="el-GR" sz="2400" b="1" kern="100" dirty="0">
                <a:solidFill>
                  <a:srgbClr val="CC6600"/>
                </a:solidFill>
                <a:effectLst/>
                <a:latin typeface="Comic Sans MS" panose="030F0702030302020204" pitchFamily="66" charset="0"/>
                <a:ea typeface="Calibri" panose="020F0502020204030204" pitchFamily="34" charset="0"/>
                <a:cs typeface="Times New Roman" panose="02020603050405020304" pitchFamily="18" charset="0"/>
              </a:rPr>
              <a:t>Γλώσσα περιγραφής</a:t>
            </a:r>
            <a:r>
              <a:rPr lang="el-GR" sz="24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διαφοροποίηση ανάλογα με το είδος του κειμένου (επιστημονικό, δημοσιογραφικό, λογοτεχνικό)</a:t>
            </a:r>
            <a:endParaRPr lang="en-US" sz="24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marR="36195">
              <a:lnSpc>
                <a:spcPct val="107000"/>
              </a:lnSpc>
              <a:spcAft>
                <a:spcPts val="800"/>
              </a:spcAft>
              <a:buFont typeface="Wingdings" panose="05000000000000000000" pitchFamily="2" charset="2"/>
              <a:buChar char="v"/>
            </a:pPr>
            <a:r>
              <a:rPr lang="el-GR" sz="24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a:t>
            </a:r>
            <a:endParaRPr lang="en-US" sz="24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marL="196215" marR="36195" indent="-342900">
              <a:lnSpc>
                <a:spcPct val="107000"/>
              </a:lnSpc>
              <a:spcAft>
                <a:spcPts val="800"/>
              </a:spcAft>
              <a:buFont typeface="Wingdings" panose="05000000000000000000" pitchFamily="2" charset="2"/>
              <a:buChar char="v"/>
            </a:pPr>
            <a:r>
              <a:rPr lang="el-GR" sz="24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3. </a:t>
            </a:r>
            <a:r>
              <a:rPr lang="el-GR" sz="2400" b="1" kern="100" dirty="0">
                <a:solidFill>
                  <a:srgbClr val="CC6600"/>
                </a:solidFill>
                <a:effectLst/>
                <a:latin typeface="Comic Sans MS" panose="030F0702030302020204" pitchFamily="66" charset="0"/>
                <a:ea typeface="Calibri" panose="020F0502020204030204" pitchFamily="34" charset="0"/>
                <a:cs typeface="Times New Roman" panose="02020603050405020304" pitchFamily="18" charset="0"/>
              </a:rPr>
              <a:t>Αντικειμενική-υποκειμενική</a:t>
            </a:r>
            <a:r>
              <a:rPr lang="el-GR" sz="24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περιγραφή - Σχόλιο,  Οπτική γωνία περιγραφής. </a:t>
            </a:r>
            <a:endParaRPr lang="en-US" sz="24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4021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DB66FD-3E1A-E81E-0939-2B2CF821FA48}"/>
              </a:ext>
            </a:extLst>
          </p:cNvPr>
          <p:cNvSpPr>
            <a:spLocks noGrp="1"/>
          </p:cNvSpPr>
          <p:nvPr>
            <p:ph type="title"/>
          </p:nvPr>
        </p:nvSpPr>
        <p:spPr>
          <a:xfrm>
            <a:off x="603183" y="578040"/>
            <a:ext cx="5056471" cy="533716"/>
          </a:xfrm>
          <a:solidFill>
            <a:schemeClr val="accent2"/>
          </a:solidFill>
        </p:spPr>
        <p:txBody>
          <a:bodyPr>
            <a:normAutofit fontScale="90000"/>
          </a:bodyPr>
          <a:lstStyle/>
          <a:p>
            <a:pPr marR="36195" algn="ctr">
              <a:lnSpc>
                <a:spcPct val="107000"/>
              </a:lnSpc>
              <a:spcAft>
                <a:spcPts val="800"/>
              </a:spcAft>
            </a:pPr>
            <a:br>
              <a:rPr lang="el-GR" sz="4800" b="1" kern="0" dirty="0">
                <a:effectLst/>
                <a:latin typeface="Calibri" panose="020F0502020204030204" pitchFamily="34" charset="0"/>
                <a:ea typeface="Calibri" panose="020F0502020204030204" pitchFamily="34" charset="0"/>
                <a:cs typeface="Calibri" panose="020F0502020204030204" pitchFamily="34" charset="0"/>
              </a:rPr>
            </a:br>
            <a:r>
              <a:rPr lang="el-GR" sz="2700" b="1" kern="0" dirty="0">
                <a:effectLst/>
                <a:latin typeface="Comic Sans MS" panose="030F0702030302020204" pitchFamily="66" charset="0"/>
                <a:ea typeface="Calibri" panose="020F0502020204030204" pitchFamily="34" charset="0"/>
                <a:cs typeface="Calibri" panose="020F0502020204030204" pitchFamily="34" charset="0"/>
              </a:rPr>
              <a:t>1. ΟΡΓΑΝΩΣΗ ΠΕΡΙΓΡΑΦΗΣ</a:t>
            </a: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Θέση περιεχομένου 3">
            <a:extLst>
              <a:ext uri="{FF2B5EF4-FFF2-40B4-BE49-F238E27FC236}">
                <a16:creationId xmlns:a16="http://schemas.microsoft.com/office/drawing/2014/main" id="{DD9A288C-A125-918C-AD06-2F186A53C095}"/>
              </a:ext>
            </a:extLst>
          </p:cNvPr>
          <p:cNvPicPr>
            <a:picLocks noGrp="1" noChangeAspect="1"/>
          </p:cNvPicPr>
          <p:nvPr>
            <p:ph idx="1"/>
          </p:nvPr>
        </p:nvPicPr>
        <p:blipFill>
          <a:blip r:embed="rId2" cstate="print"/>
          <a:srcRect/>
          <a:stretch>
            <a:fillRect/>
          </a:stretch>
        </p:blipFill>
        <p:spPr bwMode="auto">
          <a:xfrm>
            <a:off x="603184" y="1424496"/>
            <a:ext cx="4842510" cy="4009007"/>
          </a:xfrm>
          <a:prstGeom prst="rect">
            <a:avLst/>
          </a:prstGeom>
          <a:noFill/>
          <a:ln w="9525">
            <a:noFill/>
            <a:miter lim="800000"/>
            <a:headEnd/>
            <a:tailEnd/>
          </a:ln>
        </p:spPr>
      </p:pic>
      <p:sp>
        <p:nvSpPr>
          <p:cNvPr id="9" name="TextBox 8">
            <a:extLst>
              <a:ext uri="{FF2B5EF4-FFF2-40B4-BE49-F238E27FC236}">
                <a16:creationId xmlns:a16="http://schemas.microsoft.com/office/drawing/2014/main" id="{AF4CDD96-DD9B-5D9E-DC9A-DC488B40910E}"/>
              </a:ext>
            </a:extLst>
          </p:cNvPr>
          <p:cNvSpPr txBox="1"/>
          <p:nvPr/>
        </p:nvSpPr>
        <p:spPr>
          <a:xfrm>
            <a:off x="603184" y="5746243"/>
            <a:ext cx="4766644" cy="523220"/>
          </a:xfrm>
          <a:prstGeom prst="rect">
            <a:avLst/>
          </a:prstGeom>
          <a:noFill/>
        </p:spPr>
        <p:txBody>
          <a:bodyPr wrap="square">
            <a:spAutoFit/>
          </a:bodyPr>
          <a:lstStyle/>
          <a:p>
            <a:r>
              <a:rPr lang="el-GR" sz="1400" kern="0" dirty="0">
                <a:effectLst/>
                <a:latin typeface="Arial" panose="020B0604020202020204" pitchFamily="34" charset="0"/>
                <a:ea typeface="Calibri" panose="020F0502020204030204" pitchFamily="34" charset="0"/>
                <a:cs typeface="Arial" panose="020B0604020202020204" pitchFamily="34" charset="0"/>
              </a:rPr>
              <a:t>"</a:t>
            </a:r>
            <a:r>
              <a:rPr lang="el-GR" sz="1400" u="sng" kern="0" dirty="0">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Εύζωνες</a:t>
            </a:r>
            <a:r>
              <a:rPr lang="el-GR" sz="1400" kern="0" dirty="0">
                <a:effectLst/>
                <a:latin typeface="Arial" panose="020B0604020202020204" pitchFamily="34" charset="0"/>
                <a:ea typeface="Calibri" panose="020F0502020204030204" pitchFamily="34" charset="0"/>
                <a:cs typeface="Arial" panose="020B0604020202020204" pitchFamily="34" charset="0"/>
              </a:rPr>
              <a:t>" </a:t>
            </a:r>
            <a:r>
              <a:rPr lang="el-GR" sz="1400" dirty="0">
                <a:latin typeface="Arial" panose="020B0604020202020204" pitchFamily="34" charset="0"/>
              </a:rPr>
              <a:t>μπροστά από το </a:t>
            </a:r>
            <a:r>
              <a:rPr lang="el-GR" sz="1400" b="0" i="0" dirty="0">
                <a:effectLst/>
                <a:latin typeface="Arial" panose="020B0604020202020204" pitchFamily="34" charset="0"/>
              </a:rPr>
              <a:t>Μνημείο του Άγνωστου Στρατιώτη.</a:t>
            </a:r>
            <a:endParaRPr lang="en-US" sz="1400" dirty="0">
              <a:latin typeface="Arial" panose="020B0604020202020204" pitchFamily="34" charset="0"/>
              <a:ea typeface="Calibri" panose="020F0502020204030204" pitchFamily="34" charset="0"/>
              <a:cs typeface="Arial" panose="020B0604020202020204" pitchFamily="34" charset="0"/>
            </a:endParaRPr>
          </a:p>
        </p:txBody>
      </p:sp>
      <p:pic>
        <p:nvPicPr>
          <p:cNvPr id="3" name="Εικόνα 2">
            <a:extLst>
              <a:ext uri="{FF2B5EF4-FFF2-40B4-BE49-F238E27FC236}">
                <a16:creationId xmlns:a16="http://schemas.microsoft.com/office/drawing/2014/main" id="{1613144A-7F4A-4358-C0C6-6193F66685B8}"/>
              </a:ext>
            </a:extLst>
          </p:cNvPr>
          <p:cNvPicPr>
            <a:picLocks noChangeAspect="1"/>
          </p:cNvPicPr>
          <p:nvPr/>
        </p:nvPicPr>
        <p:blipFill>
          <a:blip r:embed="rId4"/>
          <a:stretch>
            <a:fillRect/>
          </a:stretch>
        </p:blipFill>
        <p:spPr>
          <a:xfrm>
            <a:off x="5791763" y="1147644"/>
            <a:ext cx="5517358" cy="4285859"/>
          </a:xfrm>
          <a:prstGeom prst="rect">
            <a:avLst/>
          </a:prstGeom>
        </p:spPr>
      </p:pic>
      <p:sp>
        <p:nvSpPr>
          <p:cNvPr id="7" name="TextBox 6">
            <a:extLst>
              <a:ext uri="{FF2B5EF4-FFF2-40B4-BE49-F238E27FC236}">
                <a16:creationId xmlns:a16="http://schemas.microsoft.com/office/drawing/2014/main" id="{5042ADE4-A655-DB5D-B44F-0C5E317FD444}"/>
              </a:ext>
            </a:extLst>
          </p:cNvPr>
          <p:cNvSpPr txBox="1"/>
          <p:nvPr/>
        </p:nvSpPr>
        <p:spPr>
          <a:xfrm>
            <a:off x="6149980" y="5638521"/>
            <a:ext cx="5159141" cy="307777"/>
          </a:xfrm>
          <a:prstGeom prst="rect">
            <a:avLst/>
          </a:prstGeom>
          <a:noFill/>
        </p:spPr>
        <p:txBody>
          <a:bodyPr wrap="square">
            <a:spAutoFit/>
          </a:bodyPr>
          <a:lstStyle/>
          <a:p>
            <a:r>
              <a:rPr lang="el-GR" sz="1400" b="0" i="0" dirty="0">
                <a:effectLst/>
                <a:latin typeface="Arial" panose="020B0604020202020204" pitchFamily="34" charset="0"/>
              </a:rPr>
              <a:t>Αλλαγή φρουράς Ευζώνων</a:t>
            </a:r>
            <a:endParaRPr lang="en-US" sz="1400" dirty="0"/>
          </a:p>
        </p:txBody>
      </p:sp>
    </p:spTree>
    <p:extLst>
      <p:ext uri="{BB962C8B-B14F-4D97-AF65-F5344CB8AC3E}">
        <p14:creationId xmlns:p14="http://schemas.microsoft.com/office/powerpoint/2010/main" val="274150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AD45B91D-D0D9-16B4-1A97-2544E4C00AA2}"/>
              </a:ext>
            </a:extLst>
          </p:cNvPr>
          <p:cNvPicPr>
            <a:picLocks noGrp="1" noChangeAspect="1"/>
          </p:cNvPicPr>
          <p:nvPr>
            <p:ph idx="1"/>
          </p:nvPr>
        </p:nvPicPr>
        <p:blipFill rotWithShape="1">
          <a:blip r:embed="rId2"/>
          <a:srcRect l="15900" t="7198" r="16121"/>
          <a:stretch/>
        </p:blipFill>
        <p:spPr>
          <a:xfrm>
            <a:off x="394823" y="385011"/>
            <a:ext cx="2993270" cy="6102416"/>
          </a:xfrm>
          <a:prstGeom prst="rect">
            <a:avLst/>
          </a:prstGeom>
        </p:spPr>
      </p:pic>
      <p:sp>
        <p:nvSpPr>
          <p:cNvPr id="6" name="TextBox 5">
            <a:extLst>
              <a:ext uri="{FF2B5EF4-FFF2-40B4-BE49-F238E27FC236}">
                <a16:creationId xmlns:a16="http://schemas.microsoft.com/office/drawing/2014/main" id="{613984DF-BF16-E47B-E2CF-04C3E30487DA}"/>
              </a:ext>
            </a:extLst>
          </p:cNvPr>
          <p:cNvSpPr txBox="1"/>
          <p:nvPr/>
        </p:nvSpPr>
        <p:spPr>
          <a:xfrm>
            <a:off x="3647975" y="474345"/>
            <a:ext cx="8075595" cy="5909310"/>
          </a:xfrm>
          <a:prstGeom prst="rect">
            <a:avLst/>
          </a:prstGeom>
          <a:solidFill>
            <a:schemeClr val="accent1">
              <a:lumMod val="75000"/>
            </a:schemeClr>
          </a:solidFill>
          <a:ln>
            <a:solidFill>
              <a:srgbClr val="CC6600"/>
            </a:solidFill>
          </a:ln>
        </p:spPr>
        <p:txBody>
          <a:bodyPr wrap="square">
            <a:spAutoFit/>
          </a:bodyPr>
          <a:lstStyle/>
          <a:p>
            <a:pPr algn="just"/>
            <a:r>
              <a:rPr lang="el-GR" sz="1800" b="1" i="0" dirty="0">
                <a:solidFill>
                  <a:srgbClr val="FF9966"/>
                </a:solidFill>
                <a:effectLst/>
                <a:latin typeface="Arial Narrow" panose="020B0606020202030204" pitchFamily="34" charset="0"/>
                <a:hlinkClick r:id="rId3">
                  <a:extLst>
                    <a:ext uri="{A12FA001-AC4F-418D-AE19-62706E023703}">
                      <ahyp:hlinkClr xmlns:ahyp="http://schemas.microsoft.com/office/drawing/2018/hyperlinkcolor" val="tx"/>
                    </a:ext>
                  </a:extLst>
                </a:hlinkClick>
              </a:rPr>
              <a:t>Η ευζωνική ενδυμασία </a:t>
            </a:r>
            <a:r>
              <a:rPr lang="el-GR" b="0" i="0" dirty="0">
                <a:effectLst/>
                <a:latin typeface="Arial Narrow" panose="020B0606020202030204" pitchFamily="34" charset="0"/>
              </a:rPr>
              <a:t>Οι Εύζωνοι είναι παγκοσμίως γνωστοί για την ενδυμασία που φέρουν. Η </a:t>
            </a:r>
            <a:r>
              <a:rPr lang="el-GR" b="1" i="0" dirty="0">
                <a:effectLst/>
                <a:latin typeface="Arial Narrow" panose="020B0606020202030204" pitchFamily="34" charset="0"/>
              </a:rPr>
              <a:t>φουστανέλα</a:t>
            </a:r>
            <a:r>
              <a:rPr lang="el-GR" b="0" i="0" dirty="0">
                <a:effectLst/>
                <a:latin typeface="Arial Narrow" panose="020B0606020202030204" pitchFamily="34" charset="0"/>
              </a:rPr>
              <a:t> είναι το βασικό της κομμάτι και φημολογείται ότι οι δίπλες της </a:t>
            </a:r>
            <a:r>
              <a:rPr lang="el-GR" dirty="0">
                <a:latin typeface="Arial Narrow" panose="020B0606020202030204" pitchFamily="34" charset="0"/>
              </a:rPr>
              <a:t>αντιστοιχούν </a:t>
            </a:r>
            <a:r>
              <a:rPr lang="el-GR" b="0" i="0" dirty="0">
                <a:effectLst/>
                <a:latin typeface="Arial Narrow" panose="020B0606020202030204" pitchFamily="34" charset="0"/>
              </a:rPr>
              <a:t>στη διάρκεια (σε έτη) της περιόδου της Τουρκοκρατίας, δηλαδή 400. Τα υπόλοιπα μέρη που συγκροτούν την ευζωνική στολή είναι:</a:t>
            </a:r>
          </a:p>
          <a:p>
            <a:pPr algn="just"/>
            <a:r>
              <a:rPr lang="el-GR" b="1" i="0" dirty="0">
                <a:effectLst/>
                <a:latin typeface="Arial Narrow" panose="020B0606020202030204" pitchFamily="34" charset="0"/>
              </a:rPr>
              <a:t>Το </a:t>
            </a:r>
            <a:r>
              <a:rPr lang="el-GR" b="1" i="0" dirty="0" err="1">
                <a:effectLst/>
                <a:latin typeface="Arial Narrow" panose="020B0606020202030204" pitchFamily="34" charset="0"/>
              </a:rPr>
              <a:t>φάριο</a:t>
            </a:r>
            <a:r>
              <a:rPr lang="el-GR" b="1" i="0" dirty="0">
                <a:effectLst/>
                <a:latin typeface="Arial Narrow" panose="020B0606020202030204" pitchFamily="34" charset="0"/>
              </a:rPr>
              <a:t> (ή </a:t>
            </a:r>
            <a:r>
              <a:rPr lang="el-GR" b="1" i="0" dirty="0" err="1">
                <a:effectLst/>
                <a:latin typeface="Arial Narrow" panose="020B0606020202030204" pitchFamily="34" charset="0"/>
              </a:rPr>
              <a:t>φάρεο</a:t>
            </a:r>
            <a:r>
              <a:rPr lang="el-GR" b="1" i="0" dirty="0">
                <a:effectLst/>
                <a:latin typeface="Arial Narrow" panose="020B0606020202030204" pitchFamily="34" charset="0"/>
              </a:rPr>
              <a:t>). </a:t>
            </a:r>
            <a:r>
              <a:rPr lang="el-GR" b="0" i="0" dirty="0">
                <a:effectLst/>
                <a:latin typeface="Arial Narrow" panose="020B0606020202030204" pitchFamily="34" charset="0"/>
              </a:rPr>
              <a:t>Είναι το καπέλο του εύζωνα. Έχει κόκκινο χρώμα και είναι κατασκευασμένο από τσόχα. Στη θέση του μετώπου φέρει το ελληνικό εθνόσημο. Χαρακτηριστικό κομμάτι του αποτελεί η μακριά μαύρη φούντα, κατασκευασμένη από μετάξι. Το σχήμα της θεωρείται πως συμβολίζει το δάκρυ του Χριστού στη Σταύρωση.</a:t>
            </a:r>
          </a:p>
          <a:p>
            <a:pPr algn="just"/>
            <a:r>
              <a:rPr lang="el-GR" b="1" i="0" dirty="0">
                <a:effectLst/>
                <a:latin typeface="Arial Narrow" panose="020B0606020202030204" pitchFamily="34" charset="0"/>
              </a:rPr>
              <a:t>Το πουκάμισο</a:t>
            </a:r>
            <a:r>
              <a:rPr lang="el-GR" b="0" i="0" dirty="0">
                <a:effectLst/>
                <a:latin typeface="Arial Narrow" panose="020B0606020202030204" pitchFamily="34" charset="0"/>
              </a:rPr>
              <a:t>. Είναι λευκού χρώματος και έχει χαρακτηριστικά μεγάλο άνοιγμα μανικιών. Το λευκό χρώμα, το οποίο κυριαρχεί σε ολόκληρη την ευζωνική στολή, θεωρείται πως συμβολίζει την αγνότητα των εθνικών αγώνων.</a:t>
            </a:r>
          </a:p>
          <a:p>
            <a:pPr algn="just"/>
            <a:r>
              <a:rPr lang="el-GR" b="1" i="0" dirty="0">
                <a:effectLst/>
                <a:latin typeface="Arial Narrow" panose="020B0606020202030204" pitchFamily="34" charset="0"/>
              </a:rPr>
              <a:t>Η φέρμελη</a:t>
            </a:r>
            <a:r>
              <a:rPr lang="el-GR" b="0" i="0" dirty="0">
                <a:effectLst/>
                <a:latin typeface="Arial Narrow" panose="020B0606020202030204" pitchFamily="34" charset="0"/>
              </a:rPr>
              <a:t>. Είναι το γιλέκο του εύζωνα. Διαθέτει λευκά και επίχρυσα νήματα, με τα οποία απεικονίζονται σχέδια λαογραφικής σημασίας.</a:t>
            </a:r>
          </a:p>
          <a:p>
            <a:pPr algn="just"/>
            <a:r>
              <a:rPr lang="el-GR" b="1" i="0" dirty="0">
                <a:effectLst/>
                <a:latin typeface="Arial Narrow" panose="020B0606020202030204" pitchFamily="34" charset="0"/>
              </a:rPr>
              <a:t>Οι κάλτσες</a:t>
            </a:r>
            <a:r>
              <a:rPr lang="el-GR" b="0" i="0" dirty="0">
                <a:effectLst/>
                <a:latin typeface="Arial Narrow" panose="020B0606020202030204" pitchFamily="34" charset="0"/>
              </a:rPr>
              <a:t>. Είναι λευκές και κατασκευασμένες από μαλλί. Οι κάλτσες στηρίζονται στη μέση του εύζωνα, κάτω από τη φουστανέλα, με τη βοήθεια μιας δερμάτινης ζώνης που ονομάζεται </a:t>
            </a:r>
            <a:r>
              <a:rPr lang="el-GR" b="0" i="0" dirty="0" err="1">
                <a:effectLst/>
                <a:latin typeface="Arial Narrow" panose="020B0606020202030204" pitchFamily="34" charset="0"/>
              </a:rPr>
              <a:t>ανάσπαστος</a:t>
            </a:r>
            <a:r>
              <a:rPr lang="el-GR" b="0" i="0" dirty="0">
                <a:effectLst/>
                <a:latin typeface="Arial Narrow" panose="020B0606020202030204" pitchFamily="34" charset="0"/>
              </a:rPr>
              <a:t>.</a:t>
            </a:r>
          </a:p>
          <a:p>
            <a:pPr algn="just"/>
            <a:r>
              <a:rPr lang="el-GR" b="1" i="0" dirty="0">
                <a:effectLst/>
                <a:latin typeface="Arial Narrow" panose="020B0606020202030204" pitchFamily="34" charset="0"/>
              </a:rPr>
              <a:t>Οι καλτσοδέτες</a:t>
            </a:r>
            <a:r>
              <a:rPr lang="el-GR" b="0" i="0" dirty="0">
                <a:effectLst/>
                <a:latin typeface="Arial Narrow" panose="020B0606020202030204" pitchFamily="34" charset="0"/>
              </a:rPr>
              <a:t>. Είναι μαύρου χρώματος και κατασκευασμένες από μετάξι.</a:t>
            </a:r>
          </a:p>
          <a:p>
            <a:pPr algn="just"/>
            <a:r>
              <a:rPr lang="el-GR" b="1" i="0" dirty="0">
                <a:effectLst/>
                <a:latin typeface="Arial Narrow" panose="020B0606020202030204" pitchFamily="34" charset="0"/>
              </a:rPr>
              <a:t>Τα τσαρούχια</a:t>
            </a:r>
            <a:r>
              <a:rPr lang="el-GR" b="0" i="0" dirty="0">
                <a:effectLst/>
                <a:latin typeface="Arial Narrow" panose="020B0606020202030204" pitchFamily="34" charset="0"/>
              </a:rPr>
              <a:t>. Είναι κόκκινου χρώματος και κατασκευασμένα από δέρμα. Στη σόλα κάθε τσαρουχιού βρίσκονται καρφωμένα περίπου 60 καρφιά (</a:t>
            </a:r>
            <a:r>
              <a:rPr lang="el-GR" b="0" i="0" dirty="0" err="1">
                <a:effectLst/>
                <a:latin typeface="Arial Narrow" panose="020B0606020202030204" pitchFamily="34" charset="0"/>
              </a:rPr>
              <a:t>προκαδούρες</a:t>
            </a:r>
            <a:r>
              <a:rPr lang="el-GR" b="0" i="0" dirty="0">
                <a:effectLst/>
                <a:latin typeface="Arial Narrow" panose="020B0606020202030204" pitchFamily="34" charset="0"/>
              </a:rPr>
              <a:t>). Κατά μέσο όρο, το κάθε τσαρούχι ζυγίζει τρία κιλά. Χαρακτηριστικό κομμάτι των τσαρουχιών αποτελούν </a:t>
            </a:r>
            <a:r>
              <a:rPr lang="el-GR" b="1" i="0" dirty="0">
                <a:effectLst/>
                <a:latin typeface="Arial Narrow" panose="020B0606020202030204" pitchFamily="34" charset="0"/>
              </a:rPr>
              <a:t>οι μαύρες φούντες </a:t>
            </a:r>
            <a:r>
              <a:rPr lang="el-GR" b="0" i="0" dirty="0">
                <a:effectLst/>
                <a:latin typeface="Arial Narrow" panose="020B0606020202030204" pitchFamily="34" charset="0"/>
              </a:rPr>
              <a:t>στις οποίες καταλήγουν οι μύτες τους. </a:t>
            </a:r>
          </a:p>
        </p:txBody>
      </p:sp>
    </p:spTree>
    <p:extLst>
      <p:ext uri="{BB962C8B-B14F-4D97-AF65-F5344CB8AC3E}">
        <p14:creationId xmlns:p14="http://schemas.microsoft.com/office/powerpoint/2010/main" val="2233202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C93B25-A3A0-2B99-A5C9-6A29DEF6E062}"/>
              </a:ext>
            </a:extLst>
          </p:cNvPr>
          <p:cNvSpPr>
            <a:spLocks noGrp="1"/>
          </p:cNvSpPr>
          <p:nvPr>
            <p:ph type="title"/>
          </p:nvPr>
        </p:nvSpPr>
        <p:spPr>
          <a:xfrm>
            <a:off x="599135" y="342336"/>
            <a:ext cx="4174996" cy="966700"/>
          </a:xfrm>
          <a:solidFill>
            <a:schemeClr val="accent2"/>
          </a:solidFill>
        </p:spPr>
        <p:txBody>
          <a:bodyPr>
            <a:normAutofit/>
          </a:bodyPr>
          <a:lstStyle/>
          <a:p>
            <a:r>
              <a:rPr lang="el-GR" sz="2400" b="1" dirty="0">
                <a:latin typeface="Comic Sans MS" panose="030F0702030302020204" pitchFamily="66" charset="0"/>
              </a:rPr>
              <a:t>2. ΓΛΩΣΣΑ ΠΕΡΙΓΡΑΦΗΣ</a:t>
            </a:r>
            <a:endParaRPr lang="en-US" sz="2400" dirty="0">
              <a:latin typeface="Comic Sans MS" panose="030F0702030302020204" pitchFamily="66" charset="0"/>
            </a:endParaRPr>
          </a:p>
        </p:txBody>
      </p:sp>
      <p:pic>
        <p:nvPicPr>
          <p:cNvPr id="4" name="Θέση περιεχομένου 3">
            <a:extLst>
              <a:ext uri="{FF2B5EF4-FFF2-40B4-BE49-F238E27FC236}">
                <a16:creationId xmlns:a16="http://schemas.microsoft.com/office/drawing/2014/main" id="{E0265934-87A0-C37B-FAEC-03B9CEDCFD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34526" y="176844"/>
            <a:ext cx="3291840" cy="6273774"/>
          </a:xfrm>
          <a:prstGeom prst="rect">
            <a:avLst/>
          </a:prstGeom>
        </p:spPr>
      </p:pic>
      <p:sp>
        <p:nvSpPr>
          <p:cNvPr id="7" name="Πλαίσιο κειμένου 2">
            <a:extLst>
              <a:ext uri="{FF2B5EF4-FFF2-40B4-BE49-F238E27FC236}">
                <a16:creationId xmlns:a16="http://schemas.microsoft.com/office/drawing/2014/main" id="{7B4936CE-BFF3-7762-E631-28A670C7AE11}"/>
              </a:ext>
            </a:extLst>
          </p:cNvPr>
          <p:cNvSpPr txBox="1">
            <a:spLocks noChangeArrowheads="1"/>
          </p:cNvSpPr>
          <p:nvPr/>
        </p:nvSpPr>
        <p:spPr bwMode="auto">
          <a:xfrm>
            <a:off x="2164080" y="2534251"/>
            <a:ext cx="3370446" cy="397288"/>
          </a:xfrm>
          <a:prstGeom prst="rect">
            <a:avLst/>
          </a:prstGeom>
          <a:no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el-GR" sz="950" i="1" kern="100" dirty="0">
                <a:effectLst/>
                <a:latin typeface="Arial" panose="020B0604020202020204" pitchFamily="34" charset="0"/>
                <a:ea typeface="Calibri" panose="020F0502020204030204" pitchFamily="34" charset="0"/>
                <a:cs typeface="Times New Roman" panose="02020603050405020304" pitchFamily="18" charset="0"/>
              </a:rPr>
              <a:t>Δεξιά: γύψινο αντίγραφο που δείχνει πιθανό χρωματισμό (τμήμα Κλασικών Σπουδών Πανεπιστημίου του </a:t>
            </a:r>
            <a:r>
              <a:rPr lang="el-GR" sz="950" i="1" kern="100" dirty="0" err="1">
                <a:effectLst/>
                <a:latin typeface="Arial" panose="020B0604020202020204" pitchFamily="34" charset="0"/>
                <a:ea typeface="Calibri" panose="020F0502020204030204" pitchFamily="34" charset="0"/>
                <a:cs typeface="Times New Roman" panose="02020603050405020304" pitchFamily="18" charset="0"/>
              </a:rPr>
              <a:t>Κέιμπριτζ</a:t>
            </a:r>
            <a:r>
              <a:rPr lang="el-GR" sz="950" i="1"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Εικόνα 2">
            <a:extLst>
              <a:ext uri="{FF2B5EF4-FFF2-40B4-BE49-F238E27FC236}">
                <a16:creationId xmlns:a16="http://schemas.microsoft.com/office/drawing/2014/main" id="{23E1B933-EDC3-8362-E71E-F4C0577C9BA7}"/>
              </a:ext>
            </a:extLst>
          </p:cNvPr>
          <p:cNvPicPr>
            <a:picLocks noChangeAspect="1"/>
          </p:cNvPicPr>
          <p:nvPr/>
        </p:nvPicPr>
        <p:blipFill>
          <a:blip r:embed="rId3"/>
          <a:stretch>
            <a:fillRect/>
          </a:stretch>
        </p:blipFill>
        <p:spPr>
          <a:xfrm>
            <a:off x="8864430" y="176844"/>
            <a:ext cx="2859272" cy="6273773"/>
          </a:xfrm>
          <a:prstGeom prst="rect">
            <a:avLst/>
          </a:prstGeom>
        </p:spPr>
      </p:pic>
      <p:pic>
        <p:nvPicPr>
          <p:cNvPr id="5" name="Εικόνα 4">
            <a:extLst>
              <a:ext uri="{FF2B5EF4-FFF2-40B4-BE49-F238E27FC236}">
                <a16:creationId xmlns:a16="http://schemas.microsoft.com/office/drawing/2014/main" id="{9804830C-B020-2C47-18D7-A901DE5DBB1C}"/>
              </a:ext>
            </a:extLst>
          </p:cNvPr>
          <p:cNvPicPr>
            <a:picLocks noChangeAspect="1"/>
          </p:cNvPicPr>
          <p:nvPr/>
        </p:nvPicPr>
        <p:blipFill>
          <a:blip r:embed="rId4"/>
          <a:stretch>
            <a:fillRect/>
          </a:stretch>
        </p:blipFill>
        <p:spPr>
          <a:xfrm>
            <a:off x="532032" y="3173287"/>
            <a:ext cx="4052236" cy="2696751"/>
          </a:xfrm>
          <a:prstGeom prst="rect">
            <a:avLst/>
          </a:prstGeom>
        </p:spPr>
      </p:pic>
      <p:sp>
        <p:nvSpPr>
          <p:cNvPr id="9" name="TextBox 8">
            <a:extLst>
              <a:ext uri="{FF2B5EF4-FFF2-40B4-BE49-F238E27FC236}">
                <a16:creationId xmlns:a16="http://schemas.microsoft.com/office/drawing/2014/main" id="{2E184CF2-FC51-5506-74D0-9807FF448055}"/>
              </a:ext>
            </a:extLst>
          </p:cNvPr>
          <p:cNvSpPr txBox="1"/>
          <p:nvPr/>
        </p:nvSpPr>
        <p:spPr>
          <a:xfrm>
            <a:off x="468298" y="5956246"/>
            <a:ext cx="5066228" cy="261610"/>
          </a:xfrm>
          <a:prstGeom prst="rect">
            <a:avLst/>
          </a:prstGeom>
          <a:solidFill>
            <a:schemeClr val="tx1">
              <a:lumMod val="75000"/>
            </a:schemeClr>
          </a:solidFill>
        </p:spPr>
        <p:txBody>
          <a:bodyPr wrap="square">
            <a:spAutoFit/>
          </a:bodyPr>
          <a:lstStyle/>
          <a:p>
            <a:r>
              <a:rPr lang="en-US" sz="1100" dirty="0">
                <a:solidFill>
                  <a:srgbClr val="6B9F2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La Dame d' Auxerre. Directed by Andonis </a:t>
            </a:r>
            <a:r>
              <a:rPr lang="en-US" sz="1100" dirty="0" err="1">
                <a:solidFill>
                  <a:srgbClr val="6B9F2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Theocharis</a:t>
            </a:r>
            <a:r>
              <a:rPr lang="en-US" sz="1100" dirty="0">
                <a:solidFill>
                  <a:srgbClr val="6B9F2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a:t>
            </a:r>
            <a:r>
              <a:rPr lang="en-US" sz="1100" dirty="0" err="1">
                <a:solidFill>
                  <a:srgbClr val="6B9F2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Kioukas</a:t>
            </a:r>
            <a:r>
              <a:rPr lang="en-US" sz="11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(youtube.com)</a:t>
            </a: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8556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659A7-4591-09F6-D94B-1EB62481DDDE}"/>
              </a:ext>
            </a:extLst>
          </p:cNvPr>
          <p:cNvSpPr txBox="1"/>
          <p:nvPr/>
        </p:nvSpPr>
        <p:spPr>
          <a:xfrm>
            <a:off x="404261" y="335845"/>
            <a:ext cx="9298005" cy="6186309"/>
          </a:xfrm>
          <a:prstGeom prst="rect">
            <a:avLst/>
          </a:prstGeom>
          <a:solidFill>
            <a:schemeClr val="accent1">
              <a:lumMod val="75000"/>
            </a:schemeClr>
          </a:solidFill>
        </p:spPr>
        <p:txBody>
          <a:bodyPr wrap="square">
            <a:spAutoFit/>
          </a:bodyPr>
          <a:lstStyle/>
          <a:p>
            <a:pPr marL="0" indent="0" algn="l">
              <a:buNone/>
            </a:pPr>
            <a:r>
              <a:rPr lang="el-GR" sz="1400" b="1" i="0" dirty="0">
                <a:effectLst/>
                <a:latin typeface="Arial Narrow" panose="020B0606020202030204" pitchFamily="34" charset="0"/>
              </a:rPr>
              <a:t> </a:t>
            </a:r>
            <a:r>
              <a:rPr lang="el-GR" b="1" i="0" dirty="0">
                <a:effectLst/>
                <a:latin typeface="Arial Narrow" panose="020B0606020202030204" pitchFamily="34" charset="0"/>
                <a:cs typeface="Arial" panose="020B0604020202020204" pitchFamily="34" charset="0"/>
              </a:rPr>
              <a:t>1. </a:t>
            </a:r>
            <a:r>
              <a:rPr lang="el-GR" b="1" i="0" dirty="0">
                <a:solidFill>
                  <a:srgbClr val="FF9966"/>
                </a:solidFill>
                <a:effectLst/>
                <a:latin typeface="Arial Narrow" panose="020B0606020202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Η Κόρη της </a:t>
            </a:r>
            <a:r>
              <a:rPr lang="el-GR" b="1" i="0" dirty="0" err="1">
                <a:solidFill>
                  <a:srgbClr val="FF9966"/>
                </a:solidFill>
                <a:effectLst/>
                <a:latin typeface="Arial Narrow" panose="020B0606020202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Ωσέρ</a:t>
            </a:r>
            <a:r>
              <a:rPr lang="el-GR" b="1" i="0" dirty="0">
                <a:solidFill>
                  <a:srgbClr val="FF9966"/>
                </a:solidFill>
                <a:effectLst/>
                <a:latin typeface="Arial Narrow" panose="020B0606020202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(γαλλ. </a:t>
            </a:r>
            <a:r>
              <a:rPr lang="el-GR" b="1" i="1" dirty="0" err="1">
                <a:solidFill>
                  <a:srgbClr val="FF9966"/>
                </a:solidFill>
                <a:effectLst/>
                <a:latin typeface="Arial Narrow" panose="020B0606020202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Dame</a:t>
            </a:r>
            <a:r>
              <a:rPr lang="el-GR" b="1" i="1" dirty="0">
                <a:solidFill>
                  <a:srgbClr val="FF9966"/>
                </a:solidFill>
                <a:effectLst/>
                <a:latin typeface="Arial Narrow" panose="020B0606020202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r>
              <a:rPr lang="el-GR" b="1" i="1" dirty="0" err="1">
                <a:solidFill>
                  <a:srgbClr val="FF9966"/>
                </a:solidFill>
                <a:effectLst/>
                <a:latin typeface="Arial Narrow" panose="020B0606020202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d'Auxerre</a:t>
            </a:r>
            <a:r>
              <a:rPr lang="el-GR" b="1" i="0" dirty="0">
                <a:solidFill>
                  <a:srgbClr val="FF9966"/>
                </a:solidFill>
                <a:effectLst/>
                <a:latin typeface="Arial Narrow" panose="020B0606020202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r>
              <a:rPr lang="el-GR" b="0" i="0" dirty="0">
                <a:effectLst/>
                <a:latin typeface="Arial Narrow" panose="020B0606020202030204" pitchFamily="34" charset="0"/>
                <a:cs typeface="Arial" panose="020B0604020202020204" pitchFamily="34" charset="0"/>
              </a:rPr>
              <a:t>που φιλοξενείται στο </a:t>
            </a:r>
            <a:r>
              <a:rPr lang="el-GR" b="0" i="0" u="none" strike="noStrike" dirty="0">
                <a:effectLst/>
                <a:latin typeface="Arial Narrow" panose="020B0606020202030204" pitchFamily="34" charset="0"/>
                <a:cs typeface="Arial" panose="020B0604020202020204" pitchFamily="34" charset="0"/>
              </a:rPr>
              <a:t>Μουσείο του Λούβρου</a:t>
            </a:r>
            <a:r>
              <a:rPr lang="el-GR" b="0" i="0" dirty="0">
                <a:effectLst/>
                <a:latin typeface="Arial Narrow" panose="020B0606020202030204" pitchFamily="34" charset="0"/>
                <a:cs typeface="Arial" panose="020B0604020202020204" pitchFamily="34" charset="0"/>
              </a:rPr>
              <a:t> είναι αρχαιολογικό εύρημα άγνωστης προέλευσης που βρέθηκε από τον </a:t>
            </a:r>
            <a:r>
              <a:rPr lang="el-GR" b="0" i="0" u="none" strike="noStrike" dirty="0">
                <a:effectLst/>
                <a:latin typeface="Arial Narrow" panose="020B0606020202030204" pitchFamily="34" charset="0"/>
                <a:cs typeface="Arial" panose="020B0604020202020204" pitchFamily="34" charset="0"/>
              </a:rPr>
              <a:t>Μαξίμ Κολλινιόν</a:t>
            </a:r>
            <a:r>
              <a:rPr lang="el-GR" b="0" i="0" dirty="0">
                <a:effectLst/>
                <a:latin typeface="Arial Narrow" panose="020B0606020202030204" pitchFamily="34" charset="0"/>
                <a:cs typeface="Arial" panose="020B0604020202020204" pitchFamily="34" charset="0"/>
              </a:rPr>
              <a:t> στις αποθήκες του Μουσείου της Οσέρ. Πιστεύεται ότι είναι εύρημα των πρώιμων αρχαιολογικών ανασκαφών στην Κρήτη στις αρχές του 19ου αιώνα. Το μικρό αγαλμάτιο είναι από </a:t>
            </a:r>
            <a:r>
              <a:rPr lang="el-GR" b="0" i="0" u="none" strike="noStrike" dirty="0">
                <a:effectLst/>
                <a:latin typeface="Arial Narrow" panose="020B0606020202030204" pitchFamily="34" charset="0"/>
                <a:cs typeface="Arial" panose="020B0604020202020204" pitchFamily="34" charset="0"/>
              </a:rPr>
              <a:t>ασβεστόλιθο</a:t>
            </a:r>
            <a:r>
              <a:rPr lang="el-GR" b="0" i="0" dirty="0">
                <a:effectLst/>
                <a:latin typeface="Arial Narrow" panose="020B0606020202030204" pitchFamily="34" charset="0"/>
                <a:cs typeface="Arial" panose="020B0604020202020204" pitchFamily="34" charset="0"/>
              </a:rPr>
              <a:t>. Αναπαριστά μια κόρη αρχαϊκού τύπου, ιστάμενη με την δεξιά παλάμη στο στήθος και το αριστερό χέρι στον αριστερό μηρό. Η παλάμη και ο πήχης είναι συνδεδεμένοι με το </a:t>
            </a:r>
            <a:r>
              <a:rPr lang="el-GR" b="0" i="0" u="none" strike="noStrike" dirty="0">
                <a:effectLst/>
                <a:latin typeface="Arial Narrow" panose="020B0606020202030204" pitchFamily="34" charset="0"/>
                <a:cs typeface="Arial" panose="020B0604020202020204" pitchFamily="34" charset="0"/>
              </a:rPr>
              <a:t>πόδ</a:t>
            </a:r>
            <a:r>
              <a:rPr lang="el-GR" b="0" i="0" strike="noStrike" dirty="0">
                <a:effectLst/>
                <a:latin typeface="Arial Narrow" panose="020B0606020202030204" pitchFamily="34" charset="0"/>
                <a:cs typeface="Arial" panose="020B0604020202020204" pitchFamily="34" charset="0"/>
              </a:rPr>
              <a:t>ι</a:t>
            </a:r>
            <a:r>
              <a:rPr lang="el-GR" b="0" i="0" dirty="0">
                <a:effectLst/>
                <a:latin typeface="Arial Narrow" panose="020B0606020202030204" pitchFamily="34" charset="0"/>
                <a:cs typeface="Arial" panose="020B0604020202020204" pitchFamily="34" charset="0"/>
              </a:rPr>
              <a:t>, ενώ ο βραχίονας αφήνει κενό λόγω της στενής μέσης. Ίχνη χρωμάτων υποδεικνύουν ότι στους αρχαίους χρόνους ήταν ζωγραφισμένη με έντονα χρώματα και πολύχρωμο διάκοσμο.</a:t>
            </a:r>
          </a:p>
          <a:p>
            <a:pPr marL="0" indent="0" algn="l">
              <a:buNone/>
            </a:pPr>
            <a:r>
              <a:rPr lang="el-GR" b="0" i="0" dirty="0">
                <a:effectLst/>
                <a:latin typeface="Arial Narrow" panose="020B0606020202030204" pitchFamily="34" charset="0"/>
                <a:cs typeface="Arial" panose="020B0604020202020204" pitchFamily="34" charset="0"/>
              </a:rPr>
              <a:t>Ίσως να είναι ανάθημα σε θεά ή να αναπαριστάνει την </a:t>
            </a:r>
            <a:r>
              <a:rPr lang="el-GR" b="0" i="0" u="none" strike="noStrike" dirty="0">
                <a:effectLst/>
                <a:latin typeface="Arial Narrow" panose="020B0606020202030204" pitchFamily="34" charset="0"/>
                <a:cs typeface="Arial" panose="020B0604020202020204" pitchFamily="34" charset="0"/>
              </a:rPr>
              <a:t>Περσεφόνη</a:t>
            </a:r>
            <a:r>
              <a:rPr lang="el-GR" b="0" i="0" dirty="0">
                <a:effectLst/>
                <a:latin typeface="Arial Narrow" panose="020B0606020202030204" pitchFamily="34" charset="0"/>
                <a:cs typeface="Arial" panose="020B0604020202020204" pitchFamily="34" charset="0"/>
              </a:rPr>
              <a:t>.  Καλλιτεχνικά ανήκει στον δαιδαλικό ρυθμό της κρητικής τέχνης με ιδιαίτερα χαρακτηριστικά που συναντάμε στη </a:t>
            </a:r>
            <a:r>
              <a:rPr lang="el-GR" b="0" i="0" u="none" strike="noStrike" dirty="0">
                <a:effectLst/>
                <a:latin typeface="Arial Narrow" panose="020B0606020202030204" pitchFamily="34" charset="0"/>
                <a:cs typeface="Arial" panose="020B0604020202020204" pitchFamily="34" charset="0"/>
              </a:rPr>
              <a:t>Γόρτυνα</a:t>
            </a:r>
            <a:r>
              <a:rPr lang="el-GR" b="0" i="0" dirty="0">
                <a:effectLst/>
                <a:latin typeface="Arial Narrow" panose="020B0606020202030204" pitchFamily="34" charset="0"/>
                <a:cs typeface="Arial" panose="020B0604020202020204" pitchFamily="34" charset="0"/>
              </a:rPr>
              <a:t>. Χρονολογείται στο 650-625 π.Χ. (πηγή: «ΨΗΦΙΔΕΣ ΓΙΑ ΤΗΝ ΕΛΛΗΝΙΚΗ ΓΛΩΣΣΑ»)</a:t>
            </a:r>
          </a:p>
          <a:p>
            <a:endParaRPr lang="el-GR" dirty="0">
              <a:latin typeface="Arial Narrow" panose="020B0606020202030204" pitchFamily="34" charset="0"/>
              <a:cs typeface="Arial" panose="020B0604020202020204" pitchFamily="34" charset="0"/>
            </a:endParaRPr>
          </a:p>
          <a:p>
            <a:pPr marL="0" indent="0">
              <a:buNone/>
            </a:pPr>
            <a:r>
              <a:rPr lang="el-GR" dirty="0">
                <a:latin typeface="Arial Narrow" panose="020B0606020202030204" pitchFamily="34" charset="0"/>
                <a:cs typeface="Arial" panose="020B0604020202020204" pitchFamily="34" charset="0"/>
              </a:rPr>
              <a:t>2. </a:t>
            </a:r>
            <a:r>
              <a:rPr lang="el-GR" b="1" dirty="0">
                <a:solidFill>
                  <a:srgbClr val="FF9966"/>
                </a:solidFill>
                <a:latin typeface="Arial Narrow" panose="020B0606020202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Υποδεχθείτε την κυρία της Ωξέρ</a:t>
            </a:r>
            <a:r>
              <a:rPr lang="el-GR" b="1" dirty="0">
                <a:solidFill>
                  <a:srgbClr val="FF9966"/>
                </a:solidFill>
                <a:latin typeface="Arial Narrow" panose="020B0606020202030204" pitchFamily="34" charset="0"/>
                <a:cs typeface="Arial" panose="020B0604020202020204" pitchFamily="34" charset="0"/>
              </a:rPr>
              <a:t>…</a:t>
            </a:r>
          </a:p>
          <a:p>
            <a:pPr marL="0" indent="0">
              <a:buNone/>
            </a:pPr>
            <a:r>
              <a:rPr lang="el-GR" dirty="0">
                <a:latin typeface="Arial Narrow" panose="020B0606020202030204" pitchFamily="34" charset="0"/>
                <a:cs typeface="Arial" panose="020B0604020202020204" pitchFamily="34" charset="0"/>
              </a:rPr>
              <a:t>Η «Κυρία της Ωξέρ» (Auxerre), από τα δημοφιλή αγάλματα του Λούβρου ταξιδεύει για πρώτη φορά εκτός Γαλλίας για να φιλοξενηθεί για τρεις μήνες στην Ελλάδα. Συγκεκριμένα στο Μουσείο Κυκλαδικής Τέχνης στο πλαίσιο της έκθεσης «Ελεύθερνα: Πόλη-Ακρόπολη-Νεκρόπολη» που θα εγκαινιαστεί την 1η Δεκεμβρίου (έως τη 1η Σεπτεμβρίου του 2005). Πρόκειται για ένα μικρό ασβεστολιθικό γλυπτό, το οποίο απεικονίζει είτε μια Κόρη (νεαρή γυναίκα), είτε μια αρχαϊκή θεά, ίσως τη νεαρή Περσεφόνη. Το γλυπτό βρέθηκε σε μια αποθήκη στο Μουσείο της Ωξέρ, κοντά στο Παρίσι το 1907, όταν τυχαία την πρόσεξε ένας επιμελητής από το Λούβρο. Έχει τη στενή μέση μιας Μινωικής-Μυκηναϊκής θεάς, που φορεί πέπλο, επίβλημα και ζώνη, ενώ τα στυλιζαρισμένα της μαλλιά δείχνουν αιγυπτιακή επιρροή. Το ήρεμο και ανεπαίσθητο χαμόγελό της πλησιάζει το «αρχαϊκό μειδίαμα». (πηγή: ΕΦΗΜΕΡΙΔΑ «ΚΑΘΗΜΕΡΙΝΗ»)</a:t>
            </a:r>
          </a:p>
        </p:txBody>
      </p:sp>
      <p:pic>
        <p:nvPicPr>
          <p:cNvPr id="9" name="Εικόνα 8">
            <a:extLst>
              <a:ext uri="{FF2B5EF4-FFF2-40B4-BE49-F238E27FC236}">
                <a16:creationId xmlns:a16="http://schemas.microsoft.com/office/drawing/2014/main" id="{4D81A229-BAE6-A8C8-9DE8-75FABF7802AE}"/>
              </a:ext>
            </a:extLst>
          </p:cNvPr>
          <p:cNvPicPr>
            <a:picLocks noChangeAspect="1"/>
          </p:cNvPicPr>
          <p:nvPr/>
        </p:nvPicPr>
        <p:blipFill>
          <a:blip r:embed="rId4"/>
          <a:stretch>
            <a:fillRect/>
          </a:stretch>
        </p:blipFill>
        <p:spPr>
          <a:xfrm>
            <a:off x="9971773" y="1442434"/>
            <a:ext cx="1815966" cy="3793710"/>
          </a:xfrm>
          <a:prstGeom prst="rect">
            <a:avLst/>
          </a:prstGeom>
        </p:spPr>
      </p:pic>
    </p:spTree>
    <p:extLst>
      <p:ext uri="{BB962C8B-B14F-4D97-AF65-F5344CB8AC3E}">
        <p14:creationId xmlns:p14="http://schemas.microsoft.com/office/powerpoint/2010/main" val="3747661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BD1D6B-D3D6-9BAD-80A6-76C111055DE8}"/>
              </a:ext>
            </a:extLst>
          </p:cNvPr>
          <p:cNvSpPr>
            <a:spLocks noGrp="1"/>
          </p:cNvSpPr>
          <p:nvPr>
            <p:ph type="title"/>
          </p:nvPr>
        </p:nvSpPr>
        <p:spPr>
          <a:xfrm>
            <a:off x="3279809" y="418700"/>
            <a:ext cx="5864191" cy="666442"/>
          </a:xfrm>
          <a:solidFill>
            <a:schemeClr val="accent2">
              <a:lumMod val="75000"/>
            </a:schemeClr>
          </a:solidFill>
          <a:ln>
            <a:solidFill>
              <a:schemeClr val="accent1"/>
            </a:solidFill>
          </a:ln>
        </p:spPr>
        <p:txBody>
          <a:bodyPr>
            <a:normAutofit fontScale="90000"/>
          </a:bodyPr>
          <a:lstStyle/>
          <a:p>
            <a:pPr algn="ctr"/>
            <a:br>
              <a:rPr lang="el-GR" sz="1800" b="1" kern="0" dirty="0">
                <a:solidFill>
                  <a:schemeClr val="tx1"/>
                </a:solidFill>
                <a:effectLst/>
                <a:latin typeface="Comic Sans MS" panose="030F0702030302020204" pitchFamily="66" charset="0"/>
                <a:ea typeface="Calibri" panose="020F0502020204030204" pitchFamily="34" charset="0"/>
                <a:cs typeface="Calibri" panose="020F0502020204030204" pitchFamily="34" charset="0"/>
              </a:rPr>
            </a:br>
            <a:r>
              <a:rPr lang="el-GR" sz="2000" b="1" kern="0" dirty="0">
                <a:solidFill>
                  <a:srgbClr val="EBB695"/>
                </a:solidFill>
                <a:effectLst/>
                <a:latin typeface="Arial" panose="020B0604020202020204" pitchFamily="34" charset="0"/>
                <a:ea typeface="Calibri" panose="020F0502020204030204" pitchFamily="34" charset="0"/>
                <a:cs typeface="Arial" panose="020B0604020202020204" pitchFamily="34" charset="0"/>
              </a:rPr>
              <a:t> </a:t>
            </a:r>
            <a:r>
              <a:rPr lang="el-GR" sz="2000" b="1" kern="0" dirty="0">
                <a:solidFill>
                  <a:schemeClr val="tx1"/>
                </a:solidFill>
                <a:effectLst/>
                <a:latin typeface="Comic Sans MS" panose="030F0702030302020204" pitchFamily="66" charset="0"/>
                <a:ea typeface="Calibri" panose="020F0502020204030204" pitchFamily="34" charset="0"/>
                <a:cs typeface="Arial" panose="020B0604020202020204" pitchFamily="34" charset="0"/>
              </a:rPr>
              <a:t>ΛΟΓΟΤΕΧΝΙΚΗ ΠΕΡΙΓΡΑΦΗ ΠΡΟΣΩΠΟΥ   </a:t>
            </a:r>
            <a:br>
              <a:rPr lang="el-GR" sz="2000" b="1" kern="0" dirty="0">
                <a:solidFill>
                  <a:schemeClr val="tx1"/>
                </a:solidFill>
                <a:effectLst/>
                <a:latin typeface="Comic Sans MS" panose="030F0702030302020204" pitchFamily="66" charset="0"/>
                <a:ea typeface="Calibri" panose="020F0502020204030204" pitchFamily="34" charset="0"/>
                <a:cs typeface="Arial" panose="020B0604020202020204" pitchFamily="34" charset="0"/>
              </a:rPr>
            </a:br>
            <a:r>
              <a:rPr lang="el-GR" sz="2000" b="1" kern="0" dirty="0">
                <a:solidFill>
                  <a:schemeClr val="tx1"/>
                </a:solidFill>
                <a:effectLst/>
                <a:latin typeface="Comic Sans MS" panose="030F0702030302020204" pitchFamily="66" charset="0"/>
                <a:ea typeface="Calibri" panose="020F0502020204030204" pitchFamily="34" charset="0"/>
                <a:cs typeface="Arial" panose="020B0604020202020204" pitchFamily="34" charset="0"/>
              </a:rPr>
              <a:t>(το υποκειμενικό στοιχείο στην περιγραφή)</a:t>
            </a:r>
            <a:br>
              <a:rPr lang="en-US" sz="2000" kern="100" dirty="0">
                <a:solidFill>
                  <a:schemeClr val="tx1"/>
                </a:solidFill>
                <a:effectLst/>
                <a:latin typeface="Comic Sans MS" panose="030F0702030302020204" pitchFamily="66" charset="0"/>
                <a:ea typeface="Calibri" panose="020F0502020204030204" pitchFamily="34" charset="0"/>
                <a:cs typeface="Arial" panose="020B0604020202020204" pitchFamily="34" charset="0"/>
              </a:rPr>
            </a:br>
            <a:endParaRPr lang="en-US" sz="2000" dirty="0">
              <a:solidFill>
                <a:schemeClr val="tx1"/>
              </a:solidFill>
              <a:latin typeface="Comic Sans MS" panose="030F0702030302020204" pitchFamily="66" charset="0"/>
              <a:cs typeface="Arial" panose="020B0604020202020204" pitchFamily="34" charset="0"/>
            </a:endParaRPr>
          </a:p>
        </p:txBody>
      </p:sp>
      <p:sp>
        <p:nvSpPr>
          <p:cNvPr id="3" name="Θέση περιεχομένου 2">
            <a:extLst>
              <a:ext uri="{FF2B5EF4-FFF2-40B4-BE49-F238E27FC236}">
                <a16:creationId xmlns:a16="http://schemas.microsoft.com/office/drawing/2014/main" id="{D0A92D0E-DE67-9760-BB97-A67C3097B8AF}"/>
              </a:ext>
            </a:extLst>
          </p:cNvPr>
          <p:cNvSpPr>
            <a:spLocks noGrp="1"/>
          </p:cNvSpPr>
          <p:nvPr>
            <p:ph idx="1"/>
          </p:nvPr>
        </p:nvSpPr>
        <p:spPr>
          <a:xfrm>
            <a:off x="2810577" y="1470365"/>
            <a:ext cx="8961119" cy="4968935"/>
          </a:xfrm>
          <a:solidFill>
            <a:schemeClr val="accent2">
              <a:lumMod val="40000"/>
              <a:lumOff val="60000"/>
            </a:schemeClr>
          </a:solidFill>
        </p:spPr>
        <p:txBody>
          <a:bodyPr>
            <a:normAutofit fontScale="77500" lnSpcReduction="20000"/>
          </a:bodyPr>
          <a:lstStyle/>
          <a:p>
            <a:pPr marL="0" indent="0" algn="just">
              <a:lnSpc>
                <a:spcPct val="115000"/>
              </a:lnSpc>
              <a:spcAft>
                <a:spcPts val="1000"/>
              </a:spcAft>
              <a:buNone/>
            </a:pPr>
            <a:r>
              <a:rPr lang="el-GR" sz="18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Π.Σ. Δέλτα, "Πρώτες ενθυμήσεις" </a:t>
            </a:r>
            <a:r>
              <a:rPr lang="el-GR"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(απόσπασμα).</a:t>
            </a:r>
            <a:endParaRPr lang="el-GR"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0" indent="0" algn="just">
              <a:lnSpc>
                <a:spcPct val="115000"/>
              </a:lnSpc>
              <a:spcAft>
                <a:spcPts val="1000"/>
              </a:spcAft>
              <a:buNone/>
            </a:pPr>
            <a:r>
              <a:rPr lang="el-GR" sz="1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Σημείωση: Πρόκειται για ένα κείμενο αυτοβιογραφικό. Η Πηνελόπη Δέλτα θυμάται αλλά και σχολιάζει τα παιδικά της χρόνια    και τη σκληρή ανατροφή της. Στο απόσπασμα περιγράφει τον πατέρα της Εμμανουήλ Μπενάκη. </a:t>
            </a:r>
            <a:endParaRPr lang="en-US" sz="1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indent="0" algn="just">
              <a:buNone/>
            </a:pPr>
            <a:r>
              <a:rPr lang="el-GR" sz="21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Θυμούμαι την επιβλητική του παρουσία, το μεγαλείο του, την ομορφιά του, το ψηλό, δεμένο αλλά λεπτό κορμί του, ίσιο σαν λαμπάδα, τα πυκνά και σγουρά μαύρα μαλλιά του, τα γένια του, μαύρα και αρκετά μακριά, κομμένα τετράγωνα, κατά την τότε μόδα, τα μεγάλα αμυγδαλωτά του μαύρα μάτια που πετούσαν φωτιές, «τα ωραία Μπενάκικα μάτια», όπως έλεγε η μητέρα μου στα γεράματά της, πάντα με λαχτάρα και συγκίνηση. Τον θυμούμαι που έμπαινε στην είσοδο και γέμιζε, λες, αμέσως το σπίτι· θυμούμαι το θαυμασμό μου για τον «πατέρα», την υπερηφάνεια, και συνάμα τη βία να εξαφανιστούμε, μη μας βρει καμιάν αιτία για κατσάδα ή μπάτσο.  [...]  </a:t>
            </a:r>
            <a:endParaRPr lang="en-US" sz="2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indent="0" algn="just">
              <a:buNone/>
            </a:pPr>
            <a:r>
              <a:rPr lang="en-US" sz="21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a:t>
            </a:r>
            <a:r>
              <a:rPr lang="el-GR" sz="21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πατέρας ήταν βίαιος, θυμώδης*, αυθαίρετος, κοτζάμπασης*. Εκείνο που ήθελε το ήθελε και το επέβαλλε. Διέταζε. Και οι άλλοι υπήκουαν. Επιβάλλουνταν. Και οι άλλοι υποχωρούσαν. Ήταν αφέντης. Κάποτε τύραννος. Μα ήταν βαθιά ευγενής. Και ήταν τίμιος στη σκέψη όσο και στις δοσοληψίες*. Και ήταν ειλικρινής, και ήταν υπερήφανος, ίσιος, αλύγιστος, αμείλικτος στο ζήτημα «συνείδηση». Το νιώθαμε μεις τα παιδιά, και το ένιωθαν όλοι που τον ήξεραν. </a:t>
            </a:r>
            <a:r>
              <a:rPr lang="en-US" sz="21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a:t>
            </a:r>
            <a:r>
              <a:rPr lang="el-GR" sz="21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πατέρας ήταν «χαρακτήρας». </a:t>
            </a:r>
            <a:endParaRPr lang="en-US" sz="2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indent="0" algn="just">
              <a:buNone/>
            </a:pPr>
            <a:r>
              <a:rPr lang="el-GR" sz="21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Αργότερα τον γνώρισα και τον εξετίμησα. Ως το τέλος της ζωής του μου έμεινε θεότης απλησίαστος. Μα μου έμεινε και η τελευταία μεγάλη αγάπη της ζωής μου, κάτι σαν λατρεία, σαν θρησκεία</a:t>
            </a:r>
            <a:r>
              <a:rPr lang="el-GR" sz="2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r>
              <a:rPr lang="en-US" sz="2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indent="0" algn="just">
              <a:lnSpc>
                <a:spcPts val="1840"/>
              </a:lnSpc>
              <a:buNone/>
            </a:pPr>
            <a:r>
              <a:rPr lang="el-GR"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20000"/>
              </a:lnSpc>
              <a:spcBef>
                <a:spcPts val="0"/>
              </a:spcBef>
              <a:buNone/>
            </a:pPr>
            <a:r>
              <a:rPr lang="el-GR" sz="13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Γλωσσάρι: </a:t>
            </a:r>
            <a:r>
              <a:rPr lang="el-GR" sz="1300" kern="1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l-GR" sz="13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θυμώδης</a:t>
            </a:r>
            <a:r>
              <a:rPr lang="el-GR" sz="13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ευέξαπτος, </a:t>
            </a:r>
            <a:r>
              <a:rPr lang="el-GR" sz="13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κοτζάμπασης</a:t>
            </a:r>
            <a:r>
              <a:rPr lang="el-GR" sz="13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(εδώ) αυταρχικός αρχηγός της οικογένειας, </a:t>
            </a:r>
            <a:r>
              <a:rPr lang="el-GR" sz="13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δοσοληψίες</a:t>
            </a:r>
            <a:r>
              <a:rPr lang="el-GR" sz="13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εμπορικές συναλλαγές.</a:t>
            </a:r>
            <a:r>
              <a:rPr lang="en-US" sz="13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endParaRPr lang="en-US" dirty="0"/>
          </a:p>
        </p:txBody>
      </p:sp>
      <p:pic>
        <p:nvPicPr>
          <p:cNvPr id="4" name="Εικόνα 3">
            <a:extLst>
              <a:ext uri="{FF2B5EF4-FFF2-40B4-BE49-F238E27FC236}">
                <a16:creationId xmlns:a16="http://schemas.microsoft.com/office/drawing/2014/main" id="{568F63C1-FB49-6CCF-D30C-8F352837C3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304" y="1470365"/>
            <a:ext cx="2145665" cy="3775403"/>
          </a:xfrm>
          <a:prstGeom prst="rect">
            <a:avLst/>
          </a:prstGeom>
          <a:noFill/>
        </p:spPr>
      </p:pic>
      <p:sp>
        <p:nvSpPr>
          <p:cNvPr id="5" name="Πλαίσιο κειμένου 2">
            <a:extLst>
              <a:ext uri="{FF2B5EF4-FFF2-40B4-BE49-F238E27FC236}">
                <a16:creationId xmlns:a16="http://schemas.microsoft.com/office/drawing/2014/main" id="{FA9EFB27-BEC4-D18E-1046-75669EB89811}"/>
              </a:ext>
            </a:extLst>
          </p:cNvPr>
          <p:cNvSpPr txBox="1">
            <a:spLocks noChangeArrowheads="1"/>
          </p:cNvSpPr>
          <p:nvPr/>
        </p:nvSpPr>
        <p:spPr bwMode="auto">
          <a:xfrm>
            <a:off x="420304" y="5564553"/>
            <a:ext cx="2145665" cy="666442"/>
          </a:xfrm>
          <a:prstGeom prst="rect">
            <a:avLst/>
          </a:prstGeom>
          <a:solidFill>
            <a:srgbClr val="CDC5B7"/>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l-GR" sz="9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Εμμανουήλ Μπενάκης (1843 - 1929), πολιτικός και εθνικός ευεργέτης, ο πατέρας της Πηνελόπης Δέλτα.</a:t>
            </a:r>
            <a:endPar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9857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2C2049C-A261-D9FF-6A4F-C525CADC7DA6}"/>
              </a:ext>
            </a:extLst>
          </p:cNvPr>
          <p:cNvSpPr>
            <a:spLocks noGrp="1"/>
          </p:cNvSpPr>
          <p:nvPr>
            <p:ph idx="1"/>
          </p:nvPr>
        </p:nvSpPr>
        <p:spPr>
          <a:xfrm>
            <a:off x="423512" y="1289786"/>
            <a:ext cx="5483192" cy="4774130"/>
          </a:xfrm>
          <a:solidFill>
            <a:schemeClr val="accent3">
              <a:lumMod val="75000"/>
            </a:schemeClr>
          </a:solidFill>
        </p:spPr>
        <p:txBody>
          <a:bodyPr>
            <a:noAutofit/>
          </a:bodyPr>
          <a:lstStyle/>
          <a:p>
            <a:pPr marL="0" indent="0" algn="just">
              <a:spcAft>
                <a:spcPts val="800"/>
              </a:spcAft>
              <a:buNone/>
            </a:pPr>
            <a:r>
              <a:rPr lang="el-GR" sz="1600" u="sng" kern="0" dirty="0">
                <a:effectLst/>
                <a:latin typeface="Calibri" panose="020F0502020204030204" pitchFamily="34" charset="0"/>
                <a:ea typeface="Calibri" panose="020F0502020204030204" pitchFamily="34" charset="0"/>
                <a:cs typeface="Calibri" panose="020F0502020204030204" pitchFamily="34" charset="0"/>
              </a:rPr>
              <a:t>Κείμενο α: </a:t>
            </a:r>
            <a:r>
              <a:rPr lang="el-GR" sz="1600" kern="0" dirty="0">
                <a:effectLst/>
                <a:latin typeface="Calibri" panose="020F0502020204030204" pitchFamily="34" charset="0"/>
                <a:ea typeface="Calibri" panose="020F0502020204030204" pitchFamily="34" charset="0"/>
                <a:cs typeface="Calibri" panose="020F0502020204030204" pitchFamily="34" charset="0"/>
              </a:rPr>
              <a:t> </a:t>
            </a:r>
            <a:r>
              <a:rPr lang="el-GR" sz="1600" b="1" kern="0" dirty="0">
                <a:effectLst/>
                <a:latin typeface="Calibri" panose="020F0502020204030204" pitchFamily="34" charset="0"/>
                <a:ea typeface="Calibri" panose="020F0502020204030204" pitchFamily="34" charset="0"/>
                <a:cs typeface="Calibri" panose="020F0502020204030204" pitchFamily="34" charset="0"/>
              </a:rPr>
              <a:t>Ζωρζ Σαρρή, «Ο θησαυρός της </a:t>
            </a:r>
            <a:r>
              <a:rPr lang="el-GR" sz="1600" b="1" kern="0" dirty="0" err="1">
                <a:effectLst/>
                <a:latin typeface="Calibri" panose="020F0502020204030204" pitchFamily="34" charset="0"/>
                <a:ea typeface="Calibri" panose="020F0502020204030204" pitchFamily="34" charset="0"/>
                <a:cs typeface="Calibri" panose="020F0502020204030204" pitchFamily="34" charset="0"/>
              </a:rPr>
              <a:t>Βαγίας</a:t>
            </a:r>
            <a:r>
              <a:rPr lang="el-GR" sz="1600" b="1" kern="0" dirty="0">
                <a:effectLst/>
                <a:latin typeface="Calibri" panose="020F0502020204030204" pitchFamily="34" charset="0"/>
                <a:ea typeface="Calibri" panose="020F0502020204030204" pitchFamily="34" charset="0"/>
                <a:cs typeface="Calibri" panose="020F0502020204030204" pitchFamily="34" charset="0"/>
              </a:rPr>
              <a:t>»</a:t>
            </a:r>
            <a:endParaRPr lang="en-US" sz="16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spcAft>
                <a:spcPts val="800"/>
              </a:spcAft>
              <a:buNone/>
            </a:pPr>
            <a:r>
              <a:rPr lang="el-GR" sz="1600" i="1" kern="0" dirty="0">
                <a:effectLst/>
                <a:latin typeface="Calibri" panose="020F0502020204030204" pitchFamily="34" charset="0"/>
                <a:ea typeface="Calibri" panose="020F0502020204030204" pitchFamily="34" charset="0"/>
                <a:cs typeface="Calibri" panose="020F0502020204030204" pitchFamily="34" charset="0"/>
              </a:rPr>
              <a:t>Ήταν είκοσι έξι χρονών. Τα μαύρα της μαλλιά τα '</a:t>
            </a:r>
            <a:r>
              <a:rPr lang="el-GR" sz="1600" i="1" kern="0" dirty="0" err="1">
                <a:effectLst/>
                <a:latin typeface="Calibri" panose="020F0502020204030204" pitchFamily="34" charset="0"/>
                <a:ea typeface="Calibri" panose="020F0502020204030204" pitchFamily="34" charset="0"/>
                <a:cs typeface="Calibri" panose="020F0502020204030204" pitchFamily="34" charset="0"/>
              </a:rPr>
              <a:t>χε</a:t>
            </a:r>
            <a:r>
              <a:rPr lang="el-GR" sz="1600" i="1" kern="0" dirty="0">
                <a:effectLst/>
                <a:latin typeface="Calibri" panose="020F0502020204030204" pitchFamily="34" charset="0"/>
                <a:ea typeface="Calibri" panose="020F0502020204030204" pitchFamily="34" charset="0"/>
                <a:cs typeface="Calibri" panose="020F0502020204030204" pitchFamily="34" charset="0"/>
              </a:rPr>
              <a:t> κομμένα πολύ κοντά, κι έμοιαζε με αγόρι. Τα μάτια της, τεράστια, πέταγαν σπίθες, πίσω από κάτι ολοστρόγγυλα μεγάλα γυαλιά. Με την ανασηκωμένη της μυτούλα, το γεροδεμένο της κορμί, η Νικόλ ακτινοβολούσε κέφι και ζωντάνια. Ο πατέρας της ήταν Έλληνας, είχε παντρευτεί Γαλλίδα και ζούσαν στο Παρίσι από χρόνια. Όταν ήταν μικρή, η Νικόλ κάθε καλοκαίρι ερχόταν με τους γονείς της στην Ελλάδα για διακοπές. Είχαν πολλούς φίλους και συγγενείς. [...]  Μιλούσε ελληνικά με έντονη ξενική προφορά. Ο τρόπος που ντυνόταν, η ιδιόμορφη προσωπικότητα της, την έκαναν να ξεχωρίζει από τις άλλες Ελληνίδες. Βέβαια, μόλις τη γνώριζε κανείς από κοντά, από τις ζωηρές κινήσεις των χεριών και τον αυθορμητισμό της, εύκολα καταλάβαινε πόσο Ελληνίδα ήταν. Από τη μητέρα της είχε πάρει τη γαλατική ευγένεια που έκανε όλους να τη θαυμάζουν</a:t>
            </a:r>
            <a:r>
              <a:rPr lang="el-GR" sz="1600" kern="0" dirty="0">
                <a:effectLst/>
                <a:latin typeface="Calibri" panose="020F0502020204030204" pitchFamily="34" charset="0"/>
                <a:ea typeface="Calibri" panose="020F0502020204030204" pitchFamily="34" charset="0"/>
                <a:cs typeface="Calibri" panose="020F0502020204030204" pitchFamily="34" charset="0"/>
              </a:rPr>
              <a:t>.</a:t>
            </a:r>
            <a:endParaRPr lang="en-US" sz="16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spcAft>
                <a:spcPts val="800"/>
              </a:spcAft>
              <a:buNone/>
            </a:pPr>
            <a:r>
              <a:rPr lang="el-GR" sz="1600" kern="0" dirty="0">
                <a:effectLst/>
                <a:latin typeface="Calibri" panose="020F0502020204030204" pitchFamily="34" charset="0"/>
                <a:ea typeface="Calibri" panose="020F0502020204030204" pitchFamily="34" charset="0"/>
                <a:cs typeface="Calibri" panose="020F0502020204030204" pitchFamily="34" charset="0"/>
              </a:rPr>
              <a:t> </a:t>
            </a:r>
            <a:endParaRPr lang="en-US" sz="16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spcAft>
                <a:spcPts val="800"/>
              </a:spcAft>
              <a:buNone/>
            </a:pPr>
            <a:r>
              <a:rPr lang="el-GR" sz="1600" kern="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p>
        </p:txBody>
      </p:sp>
      <p:sp>
        <p:nvSpPr>
          <p:cNvPr id="4" name="Τίτλος 1">
            <a:extLst>
              <a:ext uri="{FF2B5EF4-FFF2-40B4-BE49-F238E27FC236}">
                <a16:creationId xmlns:a16="http://schemas.microsoft.com/office/drawing/2014/main" id="{F262102B-7DA1-4376-DF8C-1048120A40CF}"/>
              </a:ext>
            </a:extLst>
          </p:cNvPr>
          <p:cNvSpPr>
            <a:spLocks noGrp="1"/>
          </p:cNvSpPr>
          <p:nvPr>
            <p:ph type="title"/>
          </p:nvPr>
        </p:nvSpPr>
        <p:spPr>
          <a:xfrm>
            <a:off x="3338362" y="387525"/>
            <a:ext cx="5483192" cy="666442"/>
          </a:xfrm>
          <a:solidFill>
            <a:schemeClr val="accent2">
              <a:lumMod val="75000"/>
            </a:schemeClr>
          </a:solidFill>
          <a:ln>
            <a:solidFill>
              <a:schemeClr val="accent1"/>
            </a:solidFill>
          </a:ln>
        </p:spPr>
        <p:txBody>
          <a:bodyPr>
            <a:normAutofit fontScale="90000"/>
          </a:bodyPr>
          <a:lstStyle/>
          <a:p>
            <a:br>
              <a:rPr lang="el-GR" sz="1800" b="1" kern="0" dirty="0">
                <a:solidFill>
                  <a:schemeClr val="tx1"/>
                </a:solidFill>
                <a:effectLst/>
                <a:latin typeface="Comic Sans MS" panose="030F0702030302020204" pitchFamily="66" charset="0"/>
                <a:ea typeface="Calibri" panose="020F0502020204030204" pitchFamily="34" charset="0"/>
                <a:cs typeface="Calibri" panose="020F0502020204030204" pitchFamily="34" charset="0"/>
              </a:rPr>
            </a:br>
            <a:br>
              <a:rPr lang="el-GR" sz="1800" b="1" kern="0" dirty="0">
                <a:solidFill>
                  <a:schemeClr val="tx1"/>
                </a:solidFill>
                <a:effectLst/>
                <a:latin typeface="Comic Sans MS" panose="030F0702030302020204" pitchFamily="66" charset="0"/>
                <a:ea typeface="Calibri" panose="020F0502020204030204" pitchFamily="34" charset="0"/>
                <a:cs typeface="Calibri" panose="020F0502020204030204" pitchFamily="34" charset="0"/>
              </a:rPr>
            </a:br>
            <a:br>
              <a:rPr lang="el-GR" sz="1800" b="1" kern="0" dirty="0">
                <a:solidFill>
                  <a:schemeClr val="tx1"/>
                </a:solidFill>
                <a:effectLst/>
                <a:latin typeface="Comic Sans MS" panose="030F0702030302020204" pitchFamily="66" charset="0"/>
                <a:ea typeface="Calibri" panose="020F0502020204030204" pitchFamily="34" charset="0"/>
                <a:cs typeface="Calibri" panose="020F0502020204030204" pitchFamily="34" charset="0"/>
              </a:rPr>
            </a:br>
            <a:r>
              <a:rPr lang="el-GR" sz="1800" b="1" kern="0" dirty="0">
                <a:solidFill>
                  <a:schemeClr val="tx1"/>
                </a:solidFill>
                <a:effectLst/>
                <a:latin typeface="Comic Sans MS" panose="030F0702030302020204" pitchFamily="66" charset="0"/>
                <a:ea typeface="Calibri" panose="020F0502020204030204" pitchFamily="34" charset="0"/>
                <a:cs typeface="Calibri" panose="020F0502020204030204" pitchFamily="34" charset="0"/>
              </a:rPr>
              <a:t>ΤΟ ΣΧΟΛΙΟ ΣΤΗΝ ΠΕΡΙΓΡΑΦΗ ΠΡΟΣΩΠΟΥ   (2)</a:t>
            </a:r>
            <a:br>
              <a:rPr lang="en-US" sz="1800" kern="1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br>
            <a:endParaRPr lang="en-US" dirty="0">
              <a:solidFill>
                <a:schemeClr val="tx1"/>
              </a:solidFill>
              <a:latin typeface="Comic Sans MS" panose="030F0702030302020204" pitchFamily="66" charset="0"/>
            </a:endParaRPr>
          </a:p>
        </p:txBody>
      </p:sp>
      <p:sp>
        <p:nvSpPr>
          <p:cNvPr id="5" name="TextBox 4">
            <a:extLst>
              <a:ext uri="{FF2B5EF4-FFF2-40B4-BE49-F238E27FC236}">
                <a16:creationId xmlns:a16="http://schemas.microsoft.com/office/drawing/2014/main" id="{49EB41EB-30E8-5162-E90D-8F8DE9F66213}"/>
              </a:ext>
            </a:extLst>
          </p:cNvPr>
          <p:cNvSpPr txBox="1"/>
          <p:nvPr/>
        </p:nvSpPr>
        <p:spPr>
          <a:xfrm>
            <a:off x="6096001" y="1289786"/>
            <a:ext cx="5483192" cy="4764766"/>
          </a:xfrm>
          <a:prstGeom prst="rect">
            <a:avLst/>
          </a:prstGeom>
          <a:solidFill>
            <a:srgbClr val="CC6600"/>
          </a:solidFill>
        </p:spPr>
        <p:txBody>
          <a:bodyPr wrap="square" rtlCol="0">
            <a:spAutoFit/>
          </a:bodyPr>
          <a:lstStyle/>
          <a:p>
            <a:pPr marL="0" indent="0" algn="just">
              <a:lnSpc>
                <a:spcPct val="107000"/>
              </a:lnSpc>
              <a:spcAft>
                <a:spcPts val="800"/>
              </a:spcAft>
              <a:buNone/>
            </a:pPr>
            <a:r>
              <a:rPr lang="el-GR" sz="1600" u="sng" kern="0" dirty="0">
                <a:effectLst/>
                <a:latin typeface="Calibri" panose="020F0502020204030204" pitchFamily="34" charset="0"/>
                <a:ea typeface="Calibri" panose="020F0502020204030204" pitchFamily="34" charset="0"/>
                <a:cs typeface="Calibri" panose="020F0502020204030204" pitchFamily="34" charset="0"/>
              </a:rPr>
              <a:t>Κείμενο β</a:t>
            </a:r>
            <a:r>
              <a:rPr lang="el-GR" sz="1600" kern="0" dirty="0">
                <a:effectLst/>
                <a:latin typeface="Calibri" panose="020F0502020204030204" pitchFamily="34" charset="0"/>
                <a:ea typeface="Calibri" panose="020F0502020204030204" pitchFamily="34" charset="0"/>
                <a:cs typeface="Calibri" panose="020F0502020204030204" pitchFamily="34" charset="0"/>
              </a:rPr>
              <a:t>: </a:t>
            </a:r>
            <a:r>
              <a:rPr lang="el-GR" sz="1600" b="1" kern="0" dirty="0">
                <a:effectLst/>
                <a:latin typeface="Calibri" panose="020F0502020204030204" pitchFamily="34" charset="0"/>
                <a:ea typeface="Calibri" panose="020F0502020204030204" pitchFamily="34" charset="0"/>
                <a:cs typeface="Calibri" panose="020F0502020204030204" pitchFamily="34" charset="0"/>
              </a:rPr>
              <a:t>Α. Τερζάκης, «Ταξίδι με τον Έσπερο»</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l-GR" sz="1600" i="1" kern="0" dirty="0">
                <a:effectLst/>
                <a:latin typeface="Calibri" panose="020F0502020204030204" pitchFamily="34" charset="0"/>
                <a:ea typeface="Calibri" panose="020F0502020204030204" pitchFamily="34" charset="0"/>
                <a:cs typeface="Calibri" panose="020F0502020204030204" pitchFamily="34" charset="0"/>
              </a:rPr>
              <a:t>Ήταν ένα κορίτσι λιγνό, μέτριο σ' ανάστημα, με πλούσια μαλλιά ξανθοκόκκινα, φτενή μυτούλα, που στράβωνε κωμικά κατά το ένα μάγουλο. Το πρόσωπό της ήτανε γεμάτο φακίδες, τα στρογγυλά ματάκια της </a:t>
            </a:r>
            <a:r>
              <a:rPr lang="el-GR" sz="1600" i="1" kern="0" dirty="0" err="1">
                <a:effectLst/>
                <a:latin typeface="Calibri" panose="020F0502020204030204" pitchFamily="34" charset="0"/>
                <a:ea typeface="Calibri" panose="020F0502020204030204" pitchFamily="34" charset="0"/>
                <a:cs typeface="Calibri" panose="020F0502020204030204" pitchFamily="34" charset="0"/>
              </a:rPr>
              <a:t>παιχνίδιαζαν</a:t>
            </a:r>
            <a:r>
              <a:rPr lang="el-GR" sz="1600" i="1" kern="0" dirty="0">
                <a:effectLst/>
                <a:latin typeface="Calibri" panose="020F0502020204030204" pitchFamily="34" charset="0"/>
                <a:ea typeface="Calibri" panose="020F0502020204030204" pitchFamily="34" charset="0"/>
                <a:cs typeface="Calibri" panose="020F0502020204030204" pitchFamily="34" charset="0"/>
              </a:rPr>
              <a:t> έξυπνα και χαρούμενα. Δεν ήταν όμορφη, καθόλου. Όμως είχε μια κάποια γλύκα αισιόδοξη, που την έκανε με το πρώτο συμπαθητική. Μεγαλύτερη από τον Ντόντο ένα χρόνο – είχε σφαλιστά τα δεκαεφτά της – δεν έμοιαζε ακόμα κοπέλα δεμένη. Κάτι το αδιόρατα καχεκτικό είχε στην ασυνήθιστη αδυναμία του κορμιού της, την κρυμμένη επιτήδεια από μια κομψότητα στο ντύσιμο σοφή, μιαν αφέλεια πολιτισμένη. [...] Έδωσε το στενό ανάλαφρο χεράκι της στον Γλαύκο, που ήτανε θερμό στην αφή κι είχε ξερό δέρμα. Το πρόσωπό της, σ' αντίθεση με το περιποιημένο ντύσιμό της, το είχε αδέξια πουδράρει. Η στραβή μυτούλα έμοιαζε σαν αλευρωμένη, κι αυτό την έκανε κωμική</a:t>
            </a:r>
            <a:r>
              <a:rPr lang="el-GR" sz="1600" kern="0" dirty="0">
                <a:effectLst/>
                <a:latin typeface="Calibri" panose="020F0502020204030204" pitchFamily="34" charset="0"/>
                <a:ea typeface="Calibri" panose="020F0502020204030204" pitchFamily="34" charset="0"/>
                <a:cs typeface="Calibri" panose="020F0502020204030204" pitchFamily="34" charset="0"/>
              </a:rPr>
              <a:t>.</a:t>
            </a:r>
          </a:p>
          <a:p>
            <a:pPr marL="0" indent="0" algn="just">
              <a:lnSpc>
                <a:spcPct val="107000"/>
              </a:lnSpc>
              <a:spcAft>
                <a:spcPts val="800"/>
              </a:spcAft>
              <a:buNone/>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328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FFF334F8-0140-C1C0-8A7A-B39E135AB6BD}"/>
              </a:ext>
            </a:extLst>
          </p:cNvPr>
          <p:cNvPicPr>
            <a:picLocks noChangeAspect="1"/>
          </p:cNvPicPr>
          <p:nvPr/>
        </p:nvPicPr>
        <p:blipFill>
          <a:blip r:embed="rId2"/>
          <a:stretch>
            <a:fillRect/>
          </a:stretch>
        </p:blipFill>
        <p:spPr>
          <a:xfrm>
            <a:off x="2279584" y="1568917"/>
            <a:ext cx="7461182" cy="4793381"/>
          </a:xfrm>
          <a:prstGeom prst="rect">
            <a:avLst/>
          </a:prstGeom>
        </p:spPr>
      </p:pic>
      <p:sp>
        <p:nvSpPr>
          <p:cNvPr id="5" name="Τίτλος 1">
            <a:extLst>
              <a:ext uri="{FF2B5EF4-FFF2-40B4-BE49-F238E27FC236}">
                <a16:creationId xmlns:a16="http://schemas.microsoft.com/office/drawing/2014/main" id="{AC2CB1CD-B9F3-3C8A-4697-E81E395408C8}"/>
              </a:ext>
            </a:extLst>
          </p:cNvPr>
          <p:cNvSpPr>
            <a:spLocks noGrp="1"/>
          </p:cNvSpPr>
          <p:nvPr>
            <p:ph type="title"/>
          </p:nvPr>
        </p:nvSpPr>
        <p:spPr>
          <a:xfrm>
            <a:off x="2279584" y="575562"/>
            <a:ext cx="7374556" cy="598721"/>
          </a:xfrm>
          <a:solidFill>
            <a:srgbClr val="CC6600"/>
          </a:solidFill>
        </p:spPr>
        <p:txBody>
          <a:bodyPr>
            <a:normAutofit/>
          </a:bodyPr>
          <a:lstStyle/>
          <a:p>
            <a:pPr algn="ctr"/>
            <a:r>
              <a:rPr lang="el-GR" sz="3200" b="1" dirty="0"/>
              <a:t>ΣΥΜΠΕΡΑΣΜΑΤΑ - ΚΩΔΙΚΟΠΟΙΗΣΗ </a:t>
            </a:r>
            <a:endParaRPr lang="en-US" sz="3200" b="1" dirty="0"/>
          </a:p>
        </p:txBody>
      </p:sp>
    </p:spTree>
    <p:extLst>
      <p:ext uri="{BB962C8B-B14F-4D97-AF65-F5344CB8AC3E}">
        <p14:creationId xmlns:p14="http://schemas.microsoft.com/office/powerpoint/2010/main" val="39371924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Σαπούνι">
  <a:themeElements>
    <a:clrScheme name="Σαπούνι">
      <a:dk1>
        <a:sysClr val="windowText" lastClr="000000"/>
      </a:dk1>
      <a:lt1>
        <a:sysClr val="window" lastClr="FFFFFF"/>
      </a:lt1>
      <a:dk2>
        <a:srgbClr val="373545"/>
      </a:dk2>
      <a:lt2>
        <a:srgbClr val="BCD0E0"/>
      </a:lt2>
      <a:accent1>
        <a:srgbClr val="3494BA"/>
      </a:accent1>
      <a:accent2>
        <a:srgbClr val="58B6C0"/>
      </a:accent2>
      <a:accent3>
        <a:srgbClr val="75BDA7"/>
      </a:accent3>
      <a:accent4>
        <a:srgbClr val="7A8C8E"/>
      </a:accent4>
      <a:accent5>
        <a:srgbClr val="84ACB6"/>
      </a:accent5>
      <a:accent6>
        <a:srgbClr val="6793CD"/>
      </a:accent6>
      <a:hlink>
        <a:srgbClr val="6B9F25"/>
      </a:hlink>
      <a:folHlink>
        <a:srgbClr val="9F6715"/>
      </a:folHlink>
    </a:clrScheme>
    <a:fontScheme name="Σαπούνι">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Σαπούνι">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docProps/app.xml><?xml version="1.0" encoding="utf-8"?>
<Properties xmlns="http://schemas.openxmlformats.org/officeDocument/2006/extended-properties" xmlns:vt="http://schemas.openxmlformats.org/officeDocument/2006/docPropsVTypes">
  <Template>Σαπούνι</Template>
  <TotalTime>752</TotalTime>
  <Words>2017</Words>
  <Application>Microsoft Office PowerPoint</Application>
  <PresentationFormat>Ευρεία οθόνη</PresentationFormat>
  <Paragraphs>101</Paragraphs>
  <Slides>17</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17</vt:i4>
      </vt:variant>
    </vt:vector>
  </HeadingPairs>
  <TitlesOfParts>
    <vt:vector size="24" baseType="lpstr">
      <vt:lpstr>Arial</vt:lpstr>
      <vt:lpstr>Arial Narrow</vt:lpstr>
      <vt:lpstr>Calibri</vt:lpstr>
      <vt:lpstr>Century Gothic</vt:lpstr>
      <vt:lpstr>Comic Sans MS</vt:lpstr>
      <vt:lpstr>Wingdings</vt:lpstr>
      <vt:lpstr>Σαπούνι</vt:lpstr>
      <vt:lpstr>περιγραφη</vt:lpstr>
      <vt:lpstr>Επιμέρους θεματικές:</vt:lpstr>
      <vt:lpstr> 1. ΟΡΓΑΝΩΣΗ ΠΕΡΙΓΡΑΦΗΣ </vt:lpstr>
      <vt:lpstr>Παρουσίαση του PowerPoint</vt:lpstr>
      <vt:lpstr>2. ΓΛΩΣΣΑ ΠΕΡΙΓΡΑΦΗΣ</vt:lpstr>
      <vt:lpstr>Παρουσίαση του PowerPoint</vt:lpstr>
      <vt:lpstr>  ΛΟΓΟΤΕΧΝΙΚΗ ΠΕΡΙΓΡΑΦΗ ΠΡΟΣΩΠΟΥ    (το υποκειμενικό στοιχείο στην περιγραφή) </vt:lpstr>
      <vt:lpstr>   ΤΟ ΣΧΟΛΙΟ ΣΤΗΝ ΠΕΡΙΓΡΑΦΗ ΠΡΟΣΩΠΟΥ   (2) </vt:lpstr>
      <vt:lpstr>ΣΥΜΠΕΡΑΣΜΑΤΑ - ΚΩΔΙΚΟΠΟΙΗΣΗ </vt:lpstr>
      <vt:lpstr>Παρουσίαση του PowerPoint</vt:lpstr>
      <vt:lpstr>Παρουσίαση του PowerPoint</vt:lpstr>
      <vt:lpstr> ΟΡΓΑΝΩΣΗ ΠΕΡΙΓΡΑΦΗΣ:  1. ΠΕΡΙΓΡΑΦΗ ΑΝΤΙΚΕΙΜΕΝΟΥ </vt:lpstr>
      <vt:lpstr>ΟΡΓΑΝΩΣΗ ΠΕΡΙΓΡΑΦΗΣ:  2. ΠΕΡΙΓΡΑΦΗ ΠΡΟΣΩΠΟΥ </vt:lpstr>
      <vt:lpstr>ΓΛΩΣΣΑ ΠΕΡΙΓΡΑΦΗΣ</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nana dountsi</dc:creator>
  <cp:lastModifiedBy>nana dountsi</cp:lastModifiedBy>
  <cp:revision>59</cp:revision>
  <dcterms:created xsi:type="dcterms:W3CDTF">2024-02-14T11:26:31Z</dcterms:created>
  <dcterms:modified xsi:type="dcterms:W3CDTF">2024-02-18T11:05:00Z</dcterms:modified>
</cp:coreProperties>
</file>