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7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870FEA6C-8AC2-4A65-AF21-306A44B89B09}" type="datetimeFigureOut">
              <a:rPr lang="en-US" smtClean="0"/>
              <a:t>2/15/2024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B116B-DDEF-4C92-859C-CAAD38554F5F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0" y="-1"/>
            <a:ext cx="12192000" cy="4572001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25400" ty="6350" sx="71000" sy="71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4" name="Straight Connector 13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364799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FEA6C-8AC2-4A65-AF21-306A44B89B09}" type="datetimeFigureOut">
              <a:rPr lang="en-US" smtClean="0"/>
              <a:t>2/15/2024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B116B-DDEF-4C92-859C-CAAD38554F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7196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FEA6C-8AC2-4A65-AF21-306A44B89B09}" type="datetimeFigureOut">
              <a:rPr lang="en-US" smtClean="0"/>
              <a:t>2/15/2024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B116B-DDEF-4C92-859C-CAAD38554F5F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767803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FEA6C-8AC2-4A65-AF21-306A44B89B09}" type="datetimeFigureOut">
              <a:rPr lang="en-US" smtClean="0"/>
              <a:t>2/15/2024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B116B-DDEF-4C92-859C-CAAD38554F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2826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FEA6C-8AC2-4A65-AF21-306A44B89B09}" type="datetimeFigureOut">
              <a:rPr lang="en-US" smtClean="0"/>
              <a:t>2/15/2024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B116B-DDEF-4C92-859C-CAAD38554F5F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blipFill dpi="0" rotWithShape="1">
            <a:blip r:embed="rId2"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tile tx="25400" ty="6350" sx="71000" sy="71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2" name="Straight Connector 11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472115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FEA6C-8AC2-4A65-AF21-306A44B89B09}" type="datetimeFigureOut">
              <a:rPr lang="en-US" smtClean="0"/>
              <a:t>2/15/2024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B116B-DDEF-4C92-859C-CAAD38554F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5576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l-GR"/>
              <a:t>Στυλ κειμένου υποδείγματος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FEA6C-8AC2-4A65-AF21-306A44B89B09}" type="datetimeFigureOut">
              <a:rPr lang="en-US" smtClean="0"/>
              <a:t>2/15/2024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B116B-DDEF-4C92-859C-CAAD38554F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5721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FEA6C-8AC2-4A65-AF21-306A44B89B09}" type="datetimeFigureOut">
              <a:rPr lang="en-US" smtClean="0"/>
              <a:t>2/15/2024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B116B-DDEF-4C92-859C-CAAD38554F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0141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FEA6C-8AC2-4A65-AF21-306A44B89B09}" type="datetimeFigureOut">
              <a:rPr lang="en-US" smtClean="0"/>
              <a:t>2/15/2024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B116B-DDEF-4C92-859C-CAAD38554F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842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FEA6C-8AC2-4A65-AF21-306A44B89B09}" type="datetimeFigureOut">
              <a:rPr lang="en-US" smtClean="0"/>
              <a:t>2/15/2024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B116B-DDEF-4C92-859C-CAAD38554F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1401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/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FEA6C-8AC2-4A65-AF21-306A44B89B09}" type="datetimeFigureOut">
              <a:rPr lang="en-US" smtClean="0"/>
              <a:t>2/15/2024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B116B-DDEF-4C92-859C-CAAD38554F5F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17488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870FEA6C-8AC2-4A65-AF21-306A44B89B09}" type="datetimeFigureOut">
              <a:rPr lang="en-US" smtClean="0"/>
              <a:t>2/15/2024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CC5B116B-DDEF-4C92-859C-CAAD38554F5F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7978748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78" r:id="rId1"/>
    <p:sldLayoutId id="2147483979" r:id="rId2"/>
    <p:sldLayoutId id="2147483980" r:id="rId3"/>
    <p:sldLayoutId id="2147483981" r:id="rId4"/>
    <p:sldLayoutId id="2147483982" r:id="rId5"/>
    <p:sldLayoutId id="2147483983" r:id="rId6"/>
    <p:sldLayoutId id="2147483984" r:id="rId7"/>
    <p:sldLayoutId id="2147483985" r:id="rId8"/>
    <p:sldLayoutId id="2147483986" r:id="rId9"/>
    <p:sldLayoutId id="2147483987" r:id="rId10"/>
    <p:sldLayoutId id="2147483988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Εικόνα 3">
            <a:extLst>
              <a:ext uri="{FF2B5EF4-FFF2-40B4-BE49-F238E27FC236}">
                <a16:creationId xmlns:a16="http://schemas.microsoft.com/office/drawing/2014/main" id="{C2170E38-3C48-DB42-ECB2-3F0E640E8D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38607" y="248839"/>
            <a:ext cx="6468178" cy="4888955"/>
          </a:xfrm>
          <a:prstGeom prst="rect">
            <a:avLst/>
          </a:prstGeom>
        </p:spPr>
      </p:pic>
      <p:sp>
        <p:nvSpPr>
          <p:cNvPr id="2" name="Τίτλος 1">
            <a:extLst>
              <a:ext uri="{FF2B5EF4-FFF2-40B4-BE49-F238E27FC236}">
                <a16:creationId xmlns:a16="http://schemas.microsoft.com/office/drawing/2014/main" id="{35143C85-B668-4A2D-3946-193CD30D22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67963" y="5458882"/>
            <a:ext cx="9209466" cy="995536"/>
          </a:xfrm>
          <a:solidFill>
            <a:schemeClr val="bg2">
              <a:lumMod val="40000"/>
              <a:lumOff val="60000"/>
            </a:schemeClr>
          </a:solidFill>
        </p:spPr>
        <p:txBody>
          <a:bodyPr/>
          <a:lstStyle/>
          <a:p>
            <a:r>
              <a:rPr lang="el-GR" b="1" dirty="0">
                <a:solidFill>
                  <a:schemeClr val="accent2"/>
                </a:solidFill>
                <a:latin typeface="Comic Sans MS" panose="030F0702030302020204" pitchFamily="66" charset="0"/>
              </a:rPr>
              <a:t>ΚΡΙΤΗΡΙΑ ΑΞΙΟΛΟΓΗΣΗΣ   </a:t>
            </a:r>
            <a:endParaRPr lang="en-US" b="1" dirty="0">
              <a:solidFill>
                <a:schemeClr val="accent2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3179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Πίνακας 4">
            <a:extLst>
              <a:ext uri="{FF2B5EF4-FFF2-40B4-BE49-F238E27FC236}">
                <a16:creationId xmlns:a16="http://schemas.microsoft.com/office/drawing/2014/main" id="{D0E3D998-480F-44D6-F534-636898B573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095108"/>
              </p:ext>
            </p:extLst>
          </p:nvPr>
        </p:nvGraphicFramePr>
        <p:xfrm>
          <a:off x="729915" y="722187"/>
          <a:ext cx="10732169" cy="541362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218719">
                  <a:extLst>
                    <a:ext uri="{9D8B030D-6E8A-4147-A177-3AD203B41FA5}">
                      <a16:colId xmlns:a16="http://schemas.microsoft.com/office/drawing/2014/main" val="378154849"/>
                    </a:ext>
                  </a:extLst>
                </a:gridCol>
                <a:gridCol w="1574257">
                  <a:extLst>
                    <a:ext uri="{9D8B030D-6E8A-4147-A177-3AD203B41FA5}">
                      <a16:colId xmlns:a16="http://schemas.microsoft.com/office/drawing/2014/main" val="3851287308"/>
                    </a:ext>
                  </a:extLst>
                </a:gridCol>
                <a:gridCol w="1001369">
                  <a:extLst>
                    <a:ext uri="{9D8B030D-6E8A-4147-A177-3AD203B41FA5}">
                      <a16:colId xmlns:a16="http://schemas.microsoft.com/office/drawing/2014/main" val="974451564"/>
                    </a:ext>
                  </a:extLst>
                </a:gridCol>
                <a:gridCol w="1271242">
                  <a:extLst>
                    <a:ext uri="{9D8B030D-6E8A-4147-A177-3AD203B41FA5}">
                      <a16:colId xmlns:a16="http://schemas.microsoft.com/office/drawing/2014/main" val="4245976627"/>
                    </a:ext>
                  </a:extLst>
                </a:gridCol>
                <a:gridCol w="1666582">
                  <a:extLst>
                    <a:ext uri="{9D8B030D-6E8A-4147-A177-3AD203B41FA5}">
                      <a16:colId xmlns:a16="http://schemas.microsoft.com/office/drawing/2014/main" val="3780563516"/>
                    </a:ext>
                  </a:extLst>
                </a:gridCol>
              </a:tblGrid>
              <a:tr h="57910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28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ΚΡΙΤΗΡΙΑ</a:t>
                      </a:r>
                      <a:endParaRPr lang="en-US" sz="2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2000" kern="100" dirty="0">
                          <a:solidFill>
                            <a:schemeClr val="bg1"/>
                          </a:solidFill>
                          <a:effectLst/>
                        </a:rPr>
                        <a:t>ΚΑΘΟΛΟΥ</a:t>
                      </a:r>
                      <a:endParaRPr lang="en-US" sz="2000" kern="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2000" kern="100" dirty="0">
                          <a:solidFill>
                            <a:schemeClr val="bg1"/>
                          </a:solidFill>
                          <a:effectLst/>
                        </a:rPr>
                        <a:t>ΛΙΓΟ </a:t>
                      </a:r>
                      <a:endParaRPr lang="en-US" sz="2000" kern="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2000" kern="100" dirty="0">
                          <a:solidFill>
                            <a:schemeClr val="bg1"/>
                          </a:solidFill>
                          <a:effectLst/>
                        </a:rPr>
                        <a:t>ΑΡΚΕΤΑ </a:t>
                      </a:r>
                      <a:endParaRPr lang="en-US" sz="2000" kern="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2000" kern="100" dirty="0">
                          <a:solidFill>
                            <a:schemeClr val="bg1"/>
                          </a:solidFill>
                          <a:effectLst/>
                        </a:rPr>
                        <a:t>ΠΟΛΥ</a:t>
                      </a:r>
                      <a:endParaRPr lang="en-US" sz="2000" kern="100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2745646"/>
                  </a:ext>
                </a:extLst>
              </a:tr>
              <a:tr h="718072">
                <a:tc>
                  <a:txBody>
                    <a:bodyPr/>
                    <a:lstStyle/>
                    <a:p>
                      <a:pPr marL="0" indent="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+mj-lt"/>
                        <a:buNone/>
                      </a:pPr>
                      <a:r>
                        <a:rPr lang="el-GR" sz="2000" kern="100" dirty="0">
                          <a:solidFill>
                            <a:schemeClr val="bg1"/>
                          </a:solidFill>
                          <a:effectLst/>
                        </a:rPr>
                        <a:t>1. Το κείμενο ανταποκρίνεται σε αυτό που ζητούσε η άσκηση; </a:t>
                      </a:r>
                    </a:p>
                  </a:txBody>
                  <a:tcPr marL="68580" marR="68580" marT="0" marB="0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100" kern="100" dirty="0">
                          <a:effectLst/>
                        </a:rPr>
                        <a:t> </a:t>
                      </a:r>
                      <a:endParaRPr lang="en-US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100" kern="100" dirty="0">
                          <a:effectLst/>
                        </a:rPr>
                        <a:t> </a:t>
                      </a:r>
                      <a:endParaRPr lang="en-US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100" kern="100" dirty="0">
                          <a:effectLst/>
                        </a:rPr>
                        <a:t> </a:t>
                      </a:r>
                      <a:endParaRPr lang="en-US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100" kern="100" dirty="0">
                          <a:effectLst/>
                        </a:rPr>
                        <a:t> </a:t>
                      </a:r>
                      <a:endParaRPr lang="en-US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4284982"/>
                  </a:ext>
                </a:extLst>
              </a:tr>
              <a:tr h="718072">
                <a:tc>
                  <a:txBody>
                    <a:bodyPr/>
                    <a:lstStyle/>
                    <a:p>
                      <a:pPr marL="0" indent="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+mj-lt"/>
                        <a:buNone/>
                      </a:pPr>
                      <a:r>
                        <a:rPr lang="el-GR" sz="2000" kern="100" dirty="0">
                          <a:solidFill>
                            <a:schemeClr val="bg1"/>
                          </a:solidFill>
                          <a:effectLst/>
                        </a:rPr>
                        <a:t>2. Στο περιεχόμενο της περιγραφής περιλαμβάνονται όλα τα απαραίτητα στοιχεία; </a:t>
                      </a:r>
                      <a:endParaRPr lang="en-US" sz="2000" kern="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100" kern="100" dirty="0">
                          <a:effectLst/>
                        </a:rPr>
                        <a:t> </a:t>
                      </a:r>
                      <a:endParaRPr lang="en-US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100" kern="100" dirty="0">
                          <a:effectLst/>
                        </a:rPr>
                        <a:t> </a:t>
                      </a:r>
                      <a:endParaRPr lang="en-US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100" kern="100" dirty="0">
                          <a:effectLst/>
                        </a:rPr>
                        <a:t> </a:t>
                      </a:r>
                      <a:endParaRPr lang="en-US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100" kern="100">
                          <a:effectLst/>
                        </a:rPr>
                        <a:t> 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87116133"/>
                  </a:ext>
                </a:extLst>
              </a:tr>
              <a:tr h="1085258">
                <a:tc>
                  <a:txBody>
                    <a:bodyPr/>
                    <a:lstStyle/>
                    <a:p>
                      <a:pPr marL="0" indent="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+mj-lt"/>
                        <a:buNone/>
                      </a:pPr>
                      <a:r>
                        <a:rPr lang="el-GR" sz="2000" kern="100" dirty="0">
                          <a:solidFill>
                            <a:schemeClr val="bg1"/>
                          </a:solidFill>
                          <a:effectLst/>
                        </a:rPr>
                        <a:t>3. Η οργάνωση περιγραφής ακολουθεί μία συγκεκριμένη σειρά (χωρική ή λογική ακολουθία); </a:t>
                      </a:r>
                      <a:endParaRPr lang="en-US" sz="2000" kern="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100" kern="100" dirty="0">
                          <a:effectLst/>
                        </a:rPr>
                        <a:t> </a:t>
                      </a:r>
                      <a:endParaRPr lang="en-US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100" kern="100">
                          <a:effectLst/>
                        </a:rPr>
                        <a:t> 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100" kern="100" dirty="0">
                          <a:effectLst/>
                        </a:rPr>
                        <a:t> </a:t>
                      </a:r>
                      <a:endParaRPr lang="en-US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100" kern="100">
                          <a:effectLst/>
                        </a:rPr>
                        <a:t> 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25063911"/>
                  </a:ext>
                </a:extLst>
              </a:tr>
              <a:tr h="1085258">
                <a:tc>
                  <a:txBody>
                    <a:bodyPr/>
                    <a:lstStyle/>
                    <a:p>
                      <a:pPr marL="0" indent="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+mj-lt"/>
                        <a:buNone/>
                      </a:pPr>
                      <a:r>
                        <a:rPr lang="el-GR" sz="2000" kern="100" dirty="0">
                          <a:solidFill>
                            <a:schemeClr val="bg1"/>
                          </a:solidFill>
                          <a:effectLst/>
                        </a:rPr>
                        <a:t>4. Γλωσσικά στοιχεία: χρησιμοποίησα τον κατάλληλο χρόνο ρήματος, αρκετά επίθετα, προσδιορισμούς; </a:t>
                      </a:r>
                      <a:endParaRPr lang="en-US" sz="2000" kern="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100" kern="100" dirty="0">
                          <a:effectLst/>
                        </a:rPr>
                        <a:t> </a:t>
                      </a:r>
                      <a:endParaRPr lang="en-US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100" kern="100">
                          <a:effectLst/>
                        </a:rPr>
                        <a:t> 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100" kern="100" dirty="0">
                          <a:effectLst/>
                        </a:rPr>
                        <a:t> </a:t>
                      </a:r>
                      <a:endParaRPr lang="en-US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100" kern="100">
                          <a:effectLst/>
                        </a:rPr>
                        <a:t> 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75234381"/>
                  </a:ext>
                </a:extLst>
              </a:tr>
              <a:tr h="1227858">
                <a:tc>
                  <a:txBody>
                    <a:bodyPr/>
                    <a:lstStyle/>
                    <a:p>
                      <a:pPr marL="0" indent="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+mj-lt"/>
                        <a:buNone/>
                      </a:pPr>
                      <a:r>
                        <a:rPr lang="el-GR" sz="2000" kern="100" dirty="0">
                          <a:solidFill>
                            <a:schemeClr val="bg1"/>
                          </a:solidFill>
                          <a:effectLst/>
                        </a:rPr>
                        <a:t>5. Η περιγραφή αποδίδει με σαφήνεια το αντικείμενο ή το πρόσωπο σε κάποιον που δεν το γνωρίζει; </a:t>
                      </a:r>
                      <a:endParaRPr lang="en-US" sz="2000" kern="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100" kern="100" dirty="0">
                          <a:effectLst/>
                        </a:rPr>
                        <a:t> </a:t>
                      </a:r>
                      <a:endParaRPr lang="en-US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100" kern="100">
                          <a:effectLst/>
                        </a:rPr>
                        <a:t> 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100" kern="100" dirty="0">
                          <a:effectLst/>
                        </a:rPr>
                        <a:t> </a:t>
                      </a:r>
                      <a:endParaRPr lang="en-US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100" kern="100" dirty="0">
                          <a:effectLst/>
                        </a:rPr>
                        <a:t> </a:t>
                      </a:r>
                      <a:endParaRPr lang="en-US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089160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984792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Θέση περιεχομένου 3">
            <a:extLst>
              <a:ext uri="{FF2B5EF4-FFF2-40B4-BE49-F238E27FC236}">
                <a16:creationId xmlns:a16="http://schemas.microsoft.com/office/drawing/2014/main" id="{F1874918-9686-8CDB-6F69-C8EB7C0DA3C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6274" y="577517"/>
            <a:ext cx="4658628" cy="4523873"/>
          </a:xfrm>
          <a:prstGeom prst="rect">
            <a:avLst/>
          </a:prstGeom>
          <a:noFill/>
        </p:spPr>
      </p:pic>
      <p:pic>
        <p:nvPicPr>
          <p:cNvPr id="5" name="Εικόνα 4">
            <a:extLst>
              <a:ext uri="{FF2B5EF4-FFF2-40B4-BE49-F238E27FC236}">
                <a16:creationId xmlns:a16="http://schemas.microsoft.com/office/drawing/2014/main" id="{52F43623-4FF4-0B1E-5B53-31BC22F3A1D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76185" y="2252312"/>
            <a:ext cx="4752599" cy="3992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819094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Ολοκληρωμένο">
  <a:themeElements>
    <a:clrScheme name="Ολοκληρωμένο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Ολοκληρωμένο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Ολοκληρωμένο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A41AC481-B287-49C8-90EF-C669597D2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17</TotalTime>
  <Words>101</Words>
  <Application>Microsoft Office PowerPoint</Application>
  <PresentationFormat>Ευρεία οθόνη</PresentationFormat>
  <Paragraphs>31</Paragraphs>
  <Slides>3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5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3</vt:i4>
      </vt:variant>
    </vt:vector>
  </HeadingPairs>
  <TitlesOfParts>
    <vt:vector size="9" baseType="lpstr">
      <vt:lpstr>Calibri</vt:lpstr>
      <vt:lpstr>Comic Sans MS</vt:lpstr>
      <vt:lpstr>Tw Cen MT</vt:lpstr>
      <vt:lpstr>Tw Cen MT Condensed</vt:lpstr>
      <vt:lpstr>Wingdings 3</vt:lpstr>
      <vt:lpstr>Ολοκληρωμένο</vt:lpstr>
      <vt:lpstr>ΚΡΙΤΗΡΙΑ ΑΞΙΟΛΟΓΗΣΗΣ   </vt:lpstr>
      <vt:lpstr>Παρουσίαση του PowerPoint</vt:lpstr>
      <vt:lpstr>Παρουσίαση του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ΚΡΙΤΗΡΙΑ ΑΞΙΟΛΟΓΗΣΗΣ   </dc:title>
  <dc:creator>nana dountsi</dc:creator>
  <cp:lastModifiedBy>nana dountsi</cp:lastModifiedBy>
  <cp:revision>4</cp:revision>
  <dcterms:created xsi:type="dcterms:W3CDTF">2024-02-15T12:28:22Z</dcterms:created>
  <dcterms:modified xsi:type="dcterms:W3CDTF">2024-02-15T12:46:21Z</dcterms:modified>
</cp:coreProperties>
</file>