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sldIdLst>
    <p:sldId id="256" r:id="rId2"/>
    <p:sldId id="284" r:id="rId3"/>
    <p:sldId id="282" r:id="rId4"/>
    <p:sldId id="262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6600"/>
    <a:srgbClr val="FFCCFF"/>
    <a:srgbClr val="CDC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013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3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9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53654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0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307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5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3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0053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1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60E5BC9-5E70-42E7-96D7-ACF75D541058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9DC529-A1AD-478F-B2EC-9C88CDCAC2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899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13A968-3E1E-4889-7520-CA489DAF8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791" y="587141"/>
            <a:ext cx="10318418" cy="2259287"/>
          </a:xfrm>
        </p:spPr>
        <p:txBody>
          <a:bodyPr/>
          <a:lstStyle/>
          <a:p>
            <a:pPr algn="ctr"/>
            <a:r>
              <a:rPr lang="el-GR" dirty="0" err="1">
                <a:latin typeface="Comic Sans MS" panose="030F0702030302020204" pitchFamily="66" charset="0"/>
              </a:rPr>
              <a:t>περιγραφη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B117A12-386E-BFB6-6FB4-1EA260C58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414" y="4350619"/>
            <a:ext cx="5579511" cy="1260909"/>
          </a:xfrm>
        </p:spPr>
        <p:txBody>
          <a:bodyPr>
            <a:noAutofit/>
          </a:bodyPr>
          <a:lstStyle/>
          <a:p>
            <a:pPr algn="ctr"/>
            <a:r>
              <a:rPr lang="el-GR" sz="3200" dirty="0">
                <a:latin typeface="Comic Sans MS" panose="030F0702030302020204" pitchFamily="66" charset="0"/>
              </a:rPr>
              <a:t>ΔΙΕΡΕΥΝΗΤΙΚΕΣ ΔΡΑΣΤΗΡΙΟΤΗΤΕΣ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467CB1A-6B71-6D97-5718-5036C5252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5952" y="2474029"/>
            <a:ext cx="4328485" cy="403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06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77022FAC-2653-C8CC-CC2C-01EA97F30B4F}"/>
              </a:ext>
            </a:extLst>
          </p:cNvPr>
          <p:cNvSpPr txBox="1">
            <a:spLocks/>
          </p:cNvSpPr>
          <p:nvPr/>
        </p:nvSpPr>
        <p:spPr>
          <a:xfrm>
            <a:off x="1119738" y="1424697"/>
            <a:ext cx="9952523" cy="4875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α)</a:t>
            </a:r>
            <a:r>
              <a:rPr lang="el-GR" sz="1800" b="1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Ποια </a:t>
            </a:r>
            <a:r>
              <a:rPr lang="el-GR" sz="1800" b="1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λογική σειρά 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ακολουθεί η περιγραφή των στοιχείων της ενδυμασίας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των ευζώνων (τσολιάδων) που διαβάσαμε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ahoma" panose="020B0604030504040204" pitchFamily="34" charset="0"/>
              </a:rPr>
              <a:t>; </a:t>
            </a: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kern="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kern="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kern="10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ahoma" panose="020B0604030504040204" pitchFamily="34" charset="0"/>
              </a:rPr>
              <a:t>β) Μπορείτε να προτείνετε μια </a:t>
            </a:r>
            <a:r>
              <a:rPr lang="el-GR" sz="1800" b="1" kern="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ahoma" panose="020B0604030504040204" pitchFamily="34" charset="0"/>
              </a:rPr>
              <a:t>διαφορετική οργάνωση</a:t>
            </a:r>
            <a:r>
              <a:rPr lang="el-GR" sz="1800" kern="0" dirty="0">
                <a:solidFill>
                  <a:schemeClr val="tx1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ahoma" panose="020B0604030504040204" pitchFamily="34" charset="0"/>
              </a:rPr>
              <a:t> των λεπτομερειών σε όλη την περιγραφή της φορεσιάς;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kern="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800" kern="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indent="183515" algn="just">
              <a:lnSpc>
                <a:spcPct val="107000"/>
              </a:lnSpc>
              <a:spcAft>
                <a:spcPts val="800"/>
              </a:spcAft>
            </a:pPr>
            <a:endParaRPr lang="el-GR" sz="1800" kern="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indent="183515" algn="just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9CB33ACD-A3C7-CADD-C4B3-5DA5BA3F5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5486" y="408814"/>
            <a:ext cx="4747661" cy="483562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el-GR" sz="24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Οργανωση</a:t>
            </a:r>
            <a:r>
              <a:rPr lang="el-G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sz="24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περιγραφης</a:t>
            </a:r>
            <a:endParaRPr lang="en-US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A27AF7-ED64-96B4-61EF-3DCDAA4566D1}"/>
              </a:ext>
            </a:extLst>
          </p:cNvPr>
          <p:cNvSpPr txBox="1"/>
          <p:nvPr/>
        </p:nvSpPr>
        <p:spPr>
          <a:xfrm>
            <a:off x="1119738" y="512205"/>
            <a:ext cx="242516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Ενδυμασία Ευζώνων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2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id="{DE3C625A-DF90-09B5-92B6-73F5B4C35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511" y="526455"/>
            <a:ext cx="6323798" cy="637565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διαφοροποιηση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Γλωσσασ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περιγραφης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αναλογα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με το </a:t>
            </a:r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κειμενικο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l-GR" sz="2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ειδος</a:t>
            </a:r>
            <a:r>
              <a:rPr lang="el-GR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Πλαίσιο κειμένου 2">
            <a:extLst>
              <a:ext uri="{FF2B5EF4-FFF2-40B4-BE49-F238E27FC236}">
                <a16:creationId xmlns:a16="http://schemas.microsoft.com/office/drawing/2014/main" id="{B265C5D3-90EC-9E1F-FB59-FF036AAA246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241658" y="1568918"/>
            <a:ext cx="10308658" cy="49088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α) Ποιες είναι οι </a:t>
            </a:r>
            <a:r>
              <a:rPr lang="el-GR" sz="1600" b="1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κοινές λεπτομέρειες 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–εκείνες που επισημαίνονται σε όλες τις περιγραφές της κυρίας της </a:t>
            </a:r>
            <a:r>
              <a:rPr lang="en-US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Auxerre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600" kern="0" dirty="0">
              <a:solidFill>
                <a:srgbClr val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600" kern="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600" kern="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β) Ποιες </a:t>
            </a:r>
            <a:r>
              <a:rPr lang="el-GR" sz="1600" b="1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διαφορές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εντοπίζετε ανάμεσα στους δύο τύπους περιγραφής (αρχαιολογική και δημοσιογραφική); Πού νομίζετε ότι οφείλονται;</a:t>
            </a: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1600" kern="0" dirty="0">
              <a:solidFill>
                <a:srgbClr val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600" kern="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619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600" kern="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γ) Ποια </a:t>
            </a:r>
            <a:r>
              <a:rPr lang="el-GR" sz="1600" b="1" i="1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επίθετα</a:t>
            </a:r>
            <a:r>
              <a:rPr lang="el-GR" sz="1600" kern="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χρησιμοποιούνται στις επιστημονικές περιγραφές και ποια στις δημοσιογραφικές;  </a:t>
            </a:r>
            <a:endParaRPr lang="en-US" sz="1600" kern="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kern="100" dirty="0">
              <a:effectLst/>
              <a:latin typeface="Bradley Hand ITC" panose="03070402050302030203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6A44D-189A-17CE-4592-B3E140411BBD}"/>
              </a:ext>
            </a:extLst>
          </p:cNvPr>
          <p:cNvSpPr txBox="1"/>
          <p:nvPr/>
        </p:nvSpPr>
        <p:spPr>
          <a:xfrm>
            <a:off x="991401" y="660572"/>
            <a:ext cx="3436219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r>
              <a:rPr lang="el-GR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"Η ΚΥΡΙΑ ΤΗΣ </a:t>
            </a:r>
            <a:r>
              <a:rPr lang="en-U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AUXERRE</a:t>
            </a:r>
            <a:r>
              <a:rPr lang="el-GR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"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557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BD1D6B-D3D6-9BAD-80A6-76C11105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154" y="154005"/>
            <a:ext cx="6227546" cy="501161"/>
          </a:xfr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l-GR" sz="1800" b="1" kern="0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l-GR" sz="1800" b="1" kern="0" dirty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ΛΟΓΟΤΕΧΝΙΚΗ ΠΕΡΙΓΡΑΦΗ ΠΡΟΣΩΠΟΥ</a:t>
            </a:r>
            <a:br>
              <a:rPr lang="en-US" sz="1800" kern="100" dirty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1800" b="1" kern="0" dirty="0">
                <a:solidFill>
                  <a:schemeClr val="bg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1800" b="1" kern="0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kumimoji="0" lang="en-US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8EC4E865-3F59-4EA7-2DAF-40FF4F733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05850"/>
              </p:ext>
            </p:extLst>
          </p:nvPr>
        </p:nvGraphicFramePr>
        <p:xfrm>
          <a:off x="1143801" y="2441846"/>
          <a:ext cx="10262136" cy="1433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1068">
                  <a:extLst>
                    <a:ext uri="{9D8B030D-6E8A-4147-A177-3AD203B41FA5}">
                      <a16:colId xmlns:a16="http://schemas.microsoft.com/office/drawing/2014/main" val="4057265289"/>
                    </a:ext>
                  </a:extLst>
                </a:gridCol>
                <a:gridCol w="5131068">
                  <a:extLst>
                    <a:ext uri="{9D8B030D-6E8A-4147-A177-3AD203B41FA5}">
                      <a16:colId xmlns:a16="http://schemas.microsoft.com/office/drawing/2014/main" val="1231525942"/>
                    </a:ext>
                  </a:extLst>
                </a:gridCol>
              </a:tblGrid>
              <a:tr h="202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kern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Γενική εντύπωση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kern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Λεπτομέρειες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062650"/>
                  </a:ext>
                </a:extLst>
              </a:tr>
              <a:tr h="1017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10271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CFC0D8C-1A34-605D-8196-7A50E377FAD4}"/>
              </a:ext>
            </a:extLst>
          </p:cNvPr>
          <p:cNvSpPr txBox="1"/>
          <p:nvPr/>
        </p:nvSpPr>
        <p:spPr>
          <a:xfrm>
            <a:off x="1066800" y="877511"/>
            <a:ext cx="1078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α) Η περιγραφή της Π. Δέλτα είναι </a:t>
            </a:r>
            <a:r>
              <a:rPr kumimoji="0" lang="el-G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υποκειμενική και συναισθηματικά φορτισμένη</a:t>
            </a:r>
            <a: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Από ποια στοιχεία του κειμένου φαίνεται αυτό; </a:t>
            </a:r>
          </a:p>
          <a:p>
            <a:br>
              <a:rPr kumimoji="0" lang="el-G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β) Ποια </a:t>
            </a:r>
            <a:r>
              <a:rPr kumimoji="0" lang="el-GR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πορεία</a:t>
            </a: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ακολουθεί η περιγραφή του πατέρα της συγγραφέα</a:t>
            </a: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b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γ) Να βρείτε </a:t>
            </a:r>
            <a:r>
              <a:rPr kumimoji="0" lang="el-GR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</a:t>
            </a: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που αναφέρονται στην </a:t>
            </a:r>
            <a:r>
              <a:rPr kumimoji="0" lang="el-GR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εξωτερική εμφάνιση του πατέρα</a:t>
            </a:r>
            <a:r>
              <a:rPr kumimoji="0" lang="el-GR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να τα κατατάξετε στην κατάλληλη στήλη του πίνακα που ακολουθεί: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076E3B-13B7-DD72-EE83-334FC4759112}"/>
              </a:ext>
            </a:extLst>
          </p:cNvPr>
          <p:cNvSpPr txBox="1"/>
          <p:nvPr/>
        </p:nvSpPr>
        <p:spPr>
          <a:xfrm>
            <a:off x="1143802" y="4105070"/>
            <a:ext cx="99043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kern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δ) Να βρείτε </a:t>
            </a:r>
            <a:r>
              <a:rPr lang="el-GR" sz="1600" b="1" kern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επίθετα</a:t>
            </a:r>
            <a:r>
              <a:rPr lang="el-GR" sz="1600" kern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που χρησιμοποιούνται για την περιγραφή και να σημειώσετε ποια αναφέρονται στην εξωτερική του εμφάνιση και ποια στον χαρακτήρα του. </a:t>
            </a:r>
            <a:endParaRPr lang="en-US" sz="1600" kern="1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Πίνακας 11">
            <a:extLst>
              <a:ext uri="{FF2B5EF4-FFF2-40B4-BE49-F238E27FC236}">
                <a16:creationId xmlns:a16="http://schemas.microsoft.com/office/drawing/2014/main" id="{730DE977-EA05-985B-30DE-0825A8B9D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172524"/>
              </p:ext>
            </p:extLst>
          </p:nvPr>
        </p:nvGraphicFramePr>
        <p:xfrm>
          <a:off x="1276915" y="4899259"/>
          <a:ext cx="10129022" cy="1372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4511">
                  <a:extLst>
                    <a:ext uri="{9D8B030D-6E8A-4147-A177-3AD203B41FA5}">
                      <a16:colId xmlns:a16="http://schemas.microsoft.com/office/drawing/2014/main" val="2621216816"/>
                    </a:ext>
                  </a:extLst>
                </a:gridCol>
                <a:gridCol w="5064511">
                  <a:extLst>
                    <a:ext uri="{9D8B030D-6E8A-4147-A177-3AD203B41FA5}">
                      <a16:colId xmlns:a16="http://schemas.microsoft.com/office/drawing/2014/main" val="701097723"/>
                    </a:ext>
                  </a:extLst>
                </a:gridCol>
              </a:tblGrid>
              <a:tr h="26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Εξωτερική εμφάνιση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Χαρακτήρας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451407"/>
                  </a:ext>
                </a:extLst>
              </a:tr>
              <a:tr h="1103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kern="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920493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CE0805B-4699-B5D1-B526-86028F49C032}"/>
              </a:ext>
            </a:extLst>
          </p:cNvPr>
          <p:cNvSpPr txBox="1"/>
          <p:nvPr/>
        </p:nvSpPr>
        <p:spPr>
          <a:xfrm>
            <a:off x="1405290" y="317634"/>
            <a:ext cx="1511166" cy="369332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l-GR" b="1" dirty="0"/>
              <a:t>Π. Δέλτα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985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DD6030-78F1-0D27-7BDB-CB019DD8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037" y="336883"/>
            <a:ext cx="10648480" cy="580403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el-GR" sz="1800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Ποιο είναι το κοινό θέμα των δύο κειμένων;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endParaRPr lang="el-GR" sz="1800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el-GR" sz="1800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Να παρουσιάσετε την εξωτερική εμφάνιση των κοριτσιών των δύο κειμένων αναφέροντας τρία </a:t>
            </a:r>
            <a:r>
              <a:rPr lang="el-GR" sz="1800" b="1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(3) εξωτερικά χαρακτηριστικά</a:t>
            </a:r>
            <a:r>
              <a:rPr lang="el-GR" sz="1800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για το κάθε κορίτσι.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endParaRPr lang="el-GR" sz="1800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endParaRPr lang="el-GR" sz="1800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endParaRPr lang="el-GR" sz="1800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endParaRPr lang="el-GR" sz="1800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400"/>
              <a:buNone/>
            </a:pPr>
            <a:r>
              <a:rPr lang="el-GR" sz="1800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Να αναφέρετε δύο </a:t>
            </a:r>
            <a:r>
              <a:rPr lang="el-GR" sz="1800" b="1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(2) στοιχεία του χαρακτήρα</a:t>
            </a:r>
            <a:r>
              <a:rPr lang="el-GR" sz="1800" kern="0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του κοριτσιού στο κείμενο 1 και να τα δικαιολογήσετε μέσα από το κείμενο.</a:t>
            </a:r>
            <a:endParaRPr lang="en-US" sz="1800" kern="100" spc="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1EEE3FF9-4C3C-5D1B-C885-9471F94F7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969825"/>
              </p:ext>
            </p:extLst>
          </p:nvPr>
        </p:nvGraphicFramePr>
        <p:xfrm>
          <a:off x="1660625" y="2232458"/>
          <a:ext cx="9650930" cy="150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465">
                  <a:extLst>
                    <a:ext uri="{9D8B030D-6E8A-4147-A177-3AD203B41FA5}">
                      <a16:colId xmlns:a16="http://schemas.microsoft.com/office/drawing/2014/main" val="1116921039"/>
                    </a:ext>
                  </a:extLst>
                </a:gridCol>
                <a:gridCol w="4825465">
                  <a:extLst>
                    <a:ext uri="{9D8B030D-6E8A-4147-A177-3AD203B41FA5}">
                      <a16:colId xmlns:a16="http://schemas.microsoft.com/office/drawing/2014/main" val="2679882967"/>
                    </a:ext>
                  </a:extLst>
                </a:gridCol>
              </a:tblGrid>
              <a:tr h="412082">
                <a:tc>
                  <a:txBody>
                    <a:bodyPr/>
                    <a:lstStyle/>
                    <a:p>
                      <a:r>
                        <a:rPr lang="el-GR" dirty="0"/>
                        <a:t>Κορίτσι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Κορίτσι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964304"/>
                  </a:ext>
                </a:extLst>
              </a:tr>
              <a:tr h="318236">
                <a:tc>
                  <a:txBody>
                    <a:bodyPr/>
                    <a:lstStyle/>
                    <a:p>
                      <a:r>
                        <a:rPr lang="el-GR" dirty="0"/>
                        <a:t>1.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383590"/>
                  </a:ext>
                </a:extLst>
              </a:tr>
              <a:tr h="318236">
                <a:tc>
                  <a:txBody>
                    <a:bodyPr/>
                    <a:lstStyle/>
                    <a:p>
                      <a:r>
                        <a:rPr lang="el-GR" dirty="0"/>
                        <a:t>2.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08740"/>
                  </a:ext>
                </a:extLst>
              </a:tr>
              <a:tr h="318236">
                <a:tc>
                  <a:txBody>
                    <a:bodyPr/>
                    <a:lstStyle/>
                    <a:p>
                      <a:r>
                        <a:rPr lang="el-GR" dirty="0"/>
                        <a:t>3.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5336"/>
                  </a:ext>
                </a:extLst>
              </a:tr>
            </a:tbl>
          </a:graphicData>
        </a:graphic>
      </p:graphicFrame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FC1EA1FB-4816-C8DB-4C52-C5AFDFB09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87627"/>
              </p:ext>
            </p:extLst>
          </p:nvPr>
        </p:nvGraphicFramePr>
        <p:xfrm>
          <a:off x="1660625" y="4856746"/>
          <a:ext cx="96509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911">
                  <a:extLst>
                    <a:ext uri="{9D8B030D-6E8A-4147-A177-3AD203B41FA5}">
                      <a16:colId xmlns:a16="http://schemas.microsoft.com/office/drawing/2014/main" val="4029245633"/>
                    </a:ext>
                  </a:extLst>
                </a:gridCol>
                <a:gridCol w="5986020">
                  <a:extLst>
                    <a:ext uri="{9D8B030D-6E8A-4147-A177-3AD203B41FA5}">
                      <a16:colId xmlns:a16="http://schemas.microsoft.com/office/drawing/2014/main" val="1312551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Στοιχεία χαρακτήρα κοριτσιού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Δικαιολόγηση μέσα από το κείμενο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83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0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2.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115495"/>
                  </a:ext>
                </a:extLst>
              </a:tr>
            </a:tbl>
          </a:graphicData>
        </a:graphic>
      </p:graphicFrame>
      <p:graphicFrame>
        <p:nvGraphicFramePr>
          <p:cNvPr id="7" name="Πίνακας 6">
            <a:extLst>
              <a:ext uri="{FF2B5EF4-FFF2-40B4-BE49-F238E27FC236}">
                <a16:creationId xmlns:a16="http://schemas.microsoft.com/office/drawing/2014/main" id="{C571B80F-9A21-7A18-F4CA-99C30311B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532206"/>
              </p:ext>
            </p:extLst>
          </p:nvPr>
        </p:nvGraphicFramePr>
        <p:xfrm>
          <a:off x="1613034" y="888734"/>
          <a:ext cx="9650929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0929">
                  <a:extLst>
                    <a:ext uri="{9D8B030D-6E8A-4147-A177-3AD203B41FA5}">
                      <a16:colId xmlns:a16="http://schemas.microsoft.com/office/drawing/2014/main" val="464894214"/>
                    </a:ext>
                  </a:extLst>
                </a:gridCol>
              </a:tblGrid>
              <a:tr h="1672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797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B752B70-82F8-F36D-8EAF-95DF3F26F6C6}"/>
              </a:ext>
            </a:extLst>
          </p:cNvPr>
          <p:cNvSpPr txBox="1"/>
          <p:nvPr/>
        </p:nvSpPr>
        <p:spPr>
          <a:xfrm>
            <a:off x="7459579" y="159386"/>
            <a:ext cx="3619099" cy="365760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Ζωρζ Σαρρή   &amp;    Άγγελος Τερζάκης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81347"/>
      </p:ext>
    </p:extLst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Κάρτα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άρτα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591</TotalTime>
  <Words>315</Words>
  <Application>Microsoft Office PowerPoint</Application>
  <PresentationFormat>Ευρεία οθόνη</PresentationFormat>
  <Paragraphs>63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Bradley Hand ITC</vt:lpstr>
      <vt:lpstr>Calibri</vt:lpstr>
      <vt:lpstr>Comic Sans MS</vt:lpstr>
      <vt:lpstr>Corbel</vt:lpstr>
      <vt:lpstr>Gill Sans MT</vt:lpstr>
      <vt:lpstr>Impact</vt:lpstr>
      <vt:lpstr>Κάρτα</vt:lpstr>
      <vt:lpstr>περιγραφη</vt:lpstr>
      <vt:lpstr>Οργανωση περιγραφης</vt:lpstr>
      <vt:lpstr>διαφοροποιηση Γλωσσασ περιγραφης αναλογα με το κειμενικο ειδος.</vt:lpstr>
      <vt:lpstr>   ΛΟΓΟΤΕΧΝΙΚΗ ΠΕΡΙΓΡΑΦΗ ΠΡΟΣΩΠΟΥ   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nana dountsi</dc:creator>
  <cp:lastModifiedBy>nana dountsi</cp:lastModifiedBy>
  <cp:revision>35</cp:revision>
  <dcterms:created xsi:type="dcterms:W3CDTF">2024-02-14T11:26:31Z</dcterms:created>
  <dcterms:modified xsi:type="dcterms:W3CDTF">2024-02-15T11:42:11Z</dcterms:modified>
</cp:coreProperties>
</file>