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9"/>
  </p:notes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603" autoAdjust="0"/>
    <p:restoredTop sz="94660"/>
  </p:normalViewPr>
  <p:slideViewPr>
    <p:cSldViewPr>
      <p:cViewPr>
        <p:scale>
          <a:sx n="70" d="100"/>
          <a:sy n="70" d="100"/>
        </p:scale>
        <p:origin x="-1464"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373970-A95F-48A5-80E4-E4EC154B51CA}" type="datetimeFigureOut">
              <a:rPr lang="el-GR" smtClean="0"/>
              <a:pPr/>
              <a:t>15/5/2022</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F7CA0D-5300-45B3-9C5C-5111DC6AFBD5}"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EF7CA0D-5300-45B3-9C5C-5111DC6AFBD5}" type="slidenum">
              <a:rPr lang="el-GR" smtClean="0"/>
              <a:pPr/>
              <a:t>1</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EF7CA0D-5300-45B3-9C5C-5111DC6AFBD5}" type="slidenum">
              <a:rPr lang="el-GR" smtClean="0"/>
              <a:pPr/>
              <a:t>2</a:t>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EF7CA0D-5300-45B3-9C5C-5111DC6AFBD5}" type="slidenum">
              <a:rPr lang="el-GR" smtClean="0"/>
              <a:pPr/>
              <a:t>4</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7CB97365-EBCA-4027-87D5-99FC1D4DF0BB}" type="datetimeFigureOut">
              <a:rPr lang="en-US" smtClean="0"/>
              <a:pPr/>
              <a:t>5/15/2022</a:t>
            </a:fld>
            <a:endParaRPr lang="en-US" dirty="0"/>
          </a:p>
        </p:txBody>
      </p:sp>
      <p:sp>
        <p:nvSpPr>
          <p:cNvPr id="17" name="16 - Θέση υποσέλιδου"/>
          <p:cNvSpPr>
            <a:spLocks noGrp="1"/>
          </p:cNvSpPr>
          <p:nvPr>
            <p:ph type="ftr" sz="quarter" idx="11"/>
          </p:nvPr>
        </p:nvSpPr>
        <p:spPr/>
        <p:txBody>
          <a:bodyPr/>
          <a:lstStyle/>
          <a:p>
            <a:endParaRPr kumimoji="0" lang="en-US" dirty="0"/>
          </a:p>
        </p:txBody>
      </p:sp>
      <p:sp>
        <p:nvSpPr>
          <p:cNvPr id="29" name="28 - Θέση αριθμού διαφάνειας"/>
          <p:cNvSpPr>
            <a:spLocks noGrp="1"/>
          </p:cNvSpPr>
          <p:nvPr>
            <p:ph type="sldNum" sz="quarter" idx="12"/>
          </p:nvPr>
        </p:nvSpPr>
        <p:spPr/>
        <p:txBody>
          <a:bodyPr/>
          <a:lstStyle/>
          <a:p>
            <a:fld id="{69E29E33-B620-47F9-BB04-8846C2A5AFCC}" type="slidenum">
              <a:rPr kumimoji="0" lang="en-US" smtClean="0"/>
              <a:pPr/>
              <a:t>‹#›</a:t>
            </a:fld>
            <a:endParaRPr kumimoji="0" lang="en-US" dirty="0"/>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CB97365-EBCA-4027-87D5-99FC1D4DF0BB}" type="datetimeFigureOut">
              <a:rPr lang="en-US" smtClean="0"/>
              <a:pPr/>
              <a:t>5/15/2022</a:t>
            </a:fld>
            <a:endParaRPr lang="en-US" dirty="0"/>
          </a:p>
        </p:txBody>
      </p:sp>
      <p:sp>
        <p:nvSpPr>
          <p:cNvPr id="5" name="4 - Θέση υποσέλιδου"/>
          <p:cNvSpPr>
            <a:spLocks noGrp="1"/>
          </p:cNvSpPr>
          <p:nvPr>
            <p:ph type="ftr" sz="quarter" idx="11"/>
          </p:nvPr>
        </p:nvSpPr>
        <p:spPr/>
        <p:txBody>
          <a:bodyPr/>
          <a:lstStyle/>
          <a:p>
            <a:endParaRPr kumimoji="0" lang="en-US" dirty="0"/>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69E29E33-B620-47F9-BB04-8846C2A5AFCC}" type="slidenum">
              <a:rPr kumimoji="0" lang="en-US" smtClean="0"/>
              <a:pPr/>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dirty="0"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5B489AE-E33B-4239-A732-8705C6C3AF2B}" type="datetimeFigureOut">
              <a:rPr lang="el-GR" smtClean="0"/>
              <a:pPr/>
              <a:t>15/5/2022</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E70B5B3-9DB7-494F-8108-EDA159471FE3}"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5B489AE-E33B-4239-A732-8705C6C3AF2B}" type="datetimeFigureOut">
              <a:rPr lang="el-GR" smtClean="0"/>
              <a:pPr/>
              <a:t>15/5/2022</a:t>
            </a:fld>
            <a:endParaRPr lang="el-GR" dirty="0"/>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dirty="0"/>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E70B5B3-9DB7-494F-8108-EDA159471FE3}" type="slidenum">
              <a:rPr lang="el-GR" smtClean="0"/>
              <a:pPr/>
              <a:t>‹#›</a:t>
            </a:fld>
            <a:endParaRPr lang="el-GR" dirty="0"/>
          </a:p>
        </p:txBody>
      </p:sp>
    </p:spTree>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3.wav"/><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5.wav"/><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dirty="0" smtClean="0"/>
              <a:t>ΕΡΓΑΣΙΑ ΛΟΓΟΤΕΧΝΙΑΣ</a:t>
            </a:r>
            <a:endParaRPr lang="el-GR" dirty="0"/>
          </a:p>
        </p:txBody>
      </p:sp>
      <p:sp>
        <p:nvSpPr>
          <p:cNvPr id="3" name="2 - Υπότιτλος"/>
          <p:cNvSpPr>
            <a:spLocks noGrp="1"/>
          </p:cNvSpPr>
          <p:nvPr>
            <p:ph type="subTitle" idx="1"/>
          </p:nvPr>
        </p:nvSpPr>
        <p:spPr/>
        <p:txBody>
          <a:bodyPr/>
          <a:lstStyle/>
          <a:p>
            <a:r>
              <a:rPr lang="el-GR" dirty="0" smtClean="0"/>
              <a:t>Από τον Κασσή Κωνσταντίνο, την Ραρή Μελίνα και την Ισμήνη Ραϋμόνδη</a:t>
            </a:r>
            <a:endParaRPr lang="el-GR" dirty="0"/>
          </a:p>
        </p:txBody>
      </p:sp>
    </p:spTree>
  </p:cSld>
  <p:clrMapOvr>
    <a:masterClrMapping/>
  </p:clrMapOvr>
  <p:transition spd="slow">
    <p:fade thruBlk="1"/>
    <p:sndAc>
      <p:stSnd>
        <p:snd r:embed="rId3" name="wind.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ΕΡΩΤΗΣΗ   Ά</a:t>
            </a:r>
            <a:endParaRPr lang="el-GR" dirty="0"/>
          </a:p>
        </p:txBody>
      </p:sp>
      <p:sp>
        <p:nvSpPr>
          <p:cNvPr id="7" name="6 - Θέση περιεχομένου"/>
          <p:cNvSpPr>
            <a:spLocks noGrp="1"/>
          </p:cNvSpPr>
          <p:nvPr>
            <p:ph sz="half" idx="1"/>
          </p:nvPr>
        </p:nvSpPr>
        <p:spPr>
          <a:xfrm>
            <a:off x="428596" y="1500174"/>
            <a:ext cx="4038600" cy="5357826"/>
          </a:xfrm>
        </p:spPr>
        <p:txBody>
          <a:bodyPr>
            <a:normAutofit fontScale="92500" lnSpcReduction="10000"/>
          </a:bodyPr>
          <a:lstStyle/>
          <a:p>
            <a:pPr algn="ctr"/>
            <a:r>
              <a:rPr lang="el-GR" sz="1600" dirty="0" smtClean="0"/>
              <a:t>Στα κείμενα η «Η Νέα Παιδαγωγική», «ο Πατούχας», «Όταν ήμουν δάσκαλος» και «Η εκδρομή του Δημητρού» παρουσιάζονται δύο διαφορετικοί τρόποι παιδαγωγικής. Ο πρώτος τρόπος είναι πιο ψυχρός και  επιθετικός σε σχέση με τον άλλον, επειδή σε αυτόν τον τρόπο οι  δάσκαλοι  ήταν τόσο βίαιοι, αυστηροί και επιβλητικοί  που  προκαλούσαν  άγχος και φοβία στα παιδιά. Αυτός ο τρόπος αναδεικνύεται σε 3 από τα 4 κείμενα, πιο συγκεκριμένα στην Νέα Παιδαγωγική, στον Πατούχα και στην εκδρομή του Δημητρού. Ο δεύτερος τρόπος είναι πιο ήπιος και υπάρχουν φιλικές σχέσεις ανάμεσα στους δασκάλους και στα παιδιά. Οι δάσκαλοι είναι πιο φιλικοί  και σέβονται τους μαθητές τους. Για αυτό τα παιδιά δε μισούν τους δασκάλους τους ούτε τους φοβούνται . Τους σέβονται και αυτοί και έτσι όλοι είναι χαρούμενοι και σε κανέναν δεν προκαλείται καμία φοβία .  Αυτός ο τρόπος παιδαγωγικής  παρουσιάζεται  στο κείμενο « Όταν ήμουν δάσκαλος».</a:t>
            </a:r>
          </a:p>
          <a:p>
            <a:endParaRPr lang="el-GR" sz="1600" dirty="0" smtClean="0"/>
          </a:p>
        </p:txBody>
      </p:sp>
      <p:sp>
        <p:nvSpPr>
          <p:cNvPr id="14338" name="AutoShape 2" descr="kallipolites συν - ΤΑΞΗ - διώτες : Η ΝΕΑ ΠΑΙΔΑΓΩΓΙΚΗ"/>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dirty="0"/>
          </a:p>
        </p:txBody>
      </p:sp>
      <p:pic>
        <p:nvPicPr>
          <p:cNvPr id="13" name="12 - Θέση περιεχομένου" descr="kids.jpg"/>
          <p:cNvPicPr>
            <a:picLocks noGrp="1" noChangeAspect="1"/>
          </p:cNvPicPr>
          <p:nvPr>
            <p:ph sz="half" idx="2"/>
          </p:nvPr>
        </p:nvPicPr>
        <p:blipFill>
          <a:blip r:embed="rId4"/>
          <a:stretch>
            <a:fillRect/>
          </a:stretch>
        </p:blipFill>
        <p:spPr>
          <a:xfrm>
            <a:off x="4714876" y="1500174"/>
            <a:ext cx="4286280" cy="5072098"/>
          </a:xfrm>
          <a:prstGeom prst="rect">
            <a:avLst/>
          </a:prstGeom>
          <a:ln>
            <a:noFill/>
          </a:ln>
          <a:effectLst>
            <a:softEdge rad="112500"/>
          </a:effectLst>
        </p:spPr>
      </p:pic>
    </p:spTree>
  </p:cSld>
  <p:clrMapOvr>
    <a:masterClrMapping/>
  </p:clrMapOvr>
  <p:transition spd="slow">
    <p:wipe/>
    <p:sndAc>
      <p:stSnd>
        <p:snd r:embed="rId3" name="push.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42984"/>
          </a:xfrm>
        </p:spPr>
        <p:txBody>
          <a:bodyPr/>
          <a:lstStyle/>
          <a:p>
            <a:r>
              <a:rPr lang="el-GR" dirty="0" smtClean="0"/>
              <a:t>ΕΡΩΤΗΣΗ Β</a:t>
            </a:r>
            <a:endParaRPr lang="el-GR" dirty="0"/>
          </a:p>
        </p:txBody>
      </p:sp>
      <p:sp>
        <p:nvSpPr>
          <p:cNvPr id="3" name="2 - Θέση περιεχομένου"/>
          <p:cNvSpPr>
            <a:spLocks noGrp="1"/>
          </p:cNvSpPr>
          <p:nvPr>
            <p:ph sz="half" idx="1"/>
          </p:nvPr>
        </p:nvSpPr>
        <p:spPr>
          <a:xfrm>
            <a:off x="428596" y="928670"/>
            <a:ext cx="4043362" cy="5929330"/>
          </a:xfrm>
        </p:spPr>
        <p:txBody>
          <a:bodyPr>
            <a:noAutofit/>
          </a:bodyPr>
          <a:lstStyle/>
          <a:p>
            <a:pPr algn="ctr"/>
            <a:r>
              <a:rPr lang="el-GR" sz="1200" dirty="0" smtClean="0"/>
              <a:t> Οι μέθοδοι παιδαγωγικής  έχουν αλλάξει πολύ, όμως υπάρχουν  και ομοιότητες. Αρχικά, στα κειμένου</a:t>
            </a:r>
            <a:r>
              <a:rPr lang="el-GR" sz="1200" dirty="0" smtClean="0">
                <a:solidFill>
                  <a:srgbClr val="FFFF00"/>
                </a:solidFill>
              </a:rPr>
              <a:t> </a:t>
            </a:r>
            <a:r>
              <a:rPr lang="el-GR" sz="1200" dirty="0" smtClean="0">
                <a:solidFill>
                  <a:schemeClr val="bg1"/>
                </a:solidFill>
              </a:rPr>
              <a:t>«Η Νέα παιδαγωγική» «Ο Πατούχας» </a:t>
            </a:r>
            <a:r>
              <a:rPr lang="el-GR" sz="1200" dirty="0" smtClean="0"/>
              <a:t>και </a:t>
            </a:r>
            <a:r>
              <a:rPr lang="el-GR" sz="1200" dirty="0" smtClean="0">
                <a:solidFill>
                  <a:schemeClr val="bg1"/>
                </a:solidFill>
              </a:rPr>
              <a:t>«Η εκδρομή του Δημητρού» </a:t>
            </a:r>
            <a:r>
              <a:rPr lang="el-GR" sz="1200" dirty="0" smtClean="0"/>
              <a:t>βρήκαμε ορισμένες ομοιότητες και διαφορές. Αρχικά, η ομοιότητα που βρήκαμε είναι ότι το σύστημα της τάξης είναι δασκαλοκεντρικό, δηλαδή ο δάσκαλος κάνει μάθημα και οι μαθητές κάθονται γύρω του και μαθαίνουν από αυτόν, ενώ πρόσφατα γίνονται προσπάθειες για  να αλλάξει το σύστημα σε ομαδικό, δηλαδή  οι μαθητές θα δουλεύουν σε ομάδες  και χρησιμοποιούνται ως μέθοδοι οι ερωτήσεις , ο διάλογος και τα οπτικά υλικά. Οι διαφορές που βρήκαμε είναι ότι στα κείμενα ,ο δάσκαλος, βαρούσε τους μαθητές, ήταν πιο επιθετικός και άγριος, ενώ σήμερα υπάρχουν φιλικές σχέσεις ανάμεσα στον δάσκαλο και στους μαθητές. Επίσης, σήμερα τα παιδιά έχουν δικαιώματα και προστατεύονται από το κράτος . Επίσης, οι μαθητές αναγκάζονταν να φοράνε ποδιές , τις οποίες έπρεπε να έχουν πλυμένες αλλιώς  θα τους βαρούσε ο δάσκαλος,. Όμως σήμερα τα παιδιά φοράνε όποια ρούχα θέλουν.  Στο κείμενο </a:t>
            </a:r>
            <a:r>
              <a:rPr lang="el-GR" sz="1200" dirty="0" smtClean="0">
                <a:solidFill>
                  <a:schemeClr val="bg1"/>
                </a:solidFill>
              </a:rPr>
              <a:t>«Όταν ήμουν δάσκαλος»</a:t>
            </a:r>
            <a:r>
              <a:rPr lang="el-GR" sz="1200" dirty="0" smtClean="0"/>
              <a:t>. οι δάσκαλοι έχουν φιλικές σχέσεις με τους μαθητές τους και ο ένας σέβεται τον άλλον . Ο δάσκαλος  σε αυτό το κείμενο έχει παρόμοια συμπεριφορά με τους σημερινούς δασκάλους. Για παράδειγμα,  ο δάσκαλος προσπαθεί να αναπτύξει φιλικές σχέσεις με τους μαθητές του και προσπαθεί να μην τους καταπιέζει με πολλές ασκήσεις . Αλλά, αυτά τα λίγα πράγματα που τους δίνει θέλει να τα μαθαίνουν καλά , για να μην χρειάζεται να χάνει μαθήματα να τα εξηγεί πάλι.</a:t>
            </a:r>
          </a:p>
        </p:txBody>
      </p:sp>
      <p:pic>
        <p:nvPicPr>
          <p:cNvPr id="5" name="4 - Θέση περιεχομένου" descr="deez parents.jpg"/>
          <p:cNvPicPr>
            <a:picLocks noGrp="1" noChangeAspect="1"/>
          </p:cNvPicPr>
          <p:nvPr>
            <p:ph sz="half" idx="2"/>
          </p:nvPr>
        </p:nvPicPr>
        <p:blipFill>
          <a:blip r:embed="rId3"/>
          <a:stretch>
            <a:fillRect/>
          </a:stretch>
        </p:blipFill>
        <p:spPr>
          <a:xfrm>
            <a:off x="4643438" y="1571612"/>
            <a:ext cx="4286280" cy="4643469"/>
          </a:xfrm>
          <a:prstGeom prst="rect">
            <a:avLst/>
          </a:prstGeom>
          <a:ln>
            <a:noFill/>
          </a:ln>
          <a:effectLst>
            <a:softEdge rad="112500"/>
          </a:effectLst>
        </p:spPr>
      </p:pic>
    </p:spTree>
  </p:cSld>
  <p:clrMapOvr>
    <a:masterClrMapping/>
  </p:clrMapOvr>
  <p:transition spd="slow">
    <p:wedge/>
    <p:sndAc>
      <p:stSnd>
        <p:snd r:embed="rId2" name="type.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ΕΡΩΤΗΣΗ ΄Γ [ΚΩΝΣΤΑΝΤΙΝΟΣ]</a:t>
            </a:r>
            <a:endParaRPr lang="el-GR" dirty="0"/>
          </a:p>
        </p:txBody>
      </p:sp>
      <p:sp>
        <p:nvSpPr>
          <p:cNvPr id="3" name="2 - Θέση περιεχομένου"/>
          <p:cNvSpPr>
            <a:spLocks noGrp="1"/>
          </p:cNvSpPr>
          <p:nvPr>
            <p:ph sz="half" idx="1"/>
          </p:nvPr>
        </p:nvSpPr>
        <p:spPr/>
        <p:txBody>
          <a:bodyPr>
            <a:normAutofit fontScale="77500" lnSpcReduction="20000"/>
          </a:bodyPr>
          <a:lstStyle/>
          <a:p>
            <a:pPr algn="ctr"/>
            <a:r>
              <a:rPr lang="el-GR" dirty="0" smtClean="0"/>
              <a:t>Την πρώτη μέρα του σχολείου ήμουν γεμάτος φόβο και άγχος. Όλη την ώρα σκεφτόμουν ότι κάτι θα πήγαινε στραβά ή ότι θα δυσκολευόμουν να κάνω νέους φίλους και ότι δε θα μπορούσα να βρω μια καλή παρέα για να περνάω την ημέρα μαζί τους. Αλλά τώρα νιώθω χαλαρός και πολύ σπάνια αγχώνομαι. Επίσης τώρα έχω κάνει πολλούς νέους φίλους και έχω μια σταθερή παρέα κάθε μέρα με την οποία περνάω τέλεια. Θεωρώ πως τότε αγχωνόμουν για το τίποτα .</a:t>
            </a:r>
            <a:endParaRPr lang="el-GR" dirty="0"/>
          </a:p>
        </p:txBody>
      </p:sp>
      <p:pic>
        <p:nvPicPr>
          <p:cNvPr id="5" name="4 - Θέση περιεχομένου" descr="bruh.jpg"/>
          <p:cNvPicPr>
            <a:picLocks noGrp="1" noChangeAspect="1"/>
          </p:cNvPicPr>
          <p:nvPr>
            <p:ph sz="half" idx="2"/>
          </p:nvPr>
        </p:nvPicPr>
        <p:blipFill>
          <a:blip r:embed="rId4"/>
          <a:stretch>
            <a:fillRect/>
          </a:stretch>
        </p:blipFill>
        <p:spPr>
          <a:xfrm>
            <a:off x="5000628" y="1643050"/>
            <a:ext cx="3786213" cy="4357717"/>
          </a:xfrm>
          <a:prstGeom prst="rect">
            <a:avLst/>
          </a:prstGeom>
          <a:solidFill>
            <a:srgbClr val="FFFFFF">
              <a:shade val="85000"/>
            </a:srgbClr>
          </a:solidFill>
          <a:ln w="88900" cap="sq">
            <a:solidFill>
              <a:srgbClr val="FFFF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p:wheel spokes="8"/>
    <p:sndAc>
      <p:stSnd>
        <p:snd r:embed="rId3" name="cashreg.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ΕΡΩΤΗΣΗ ΄Γ [ΜΕΛΙΝΑ]</a:t>
            </a:r>
            <a:endParaRPr lang="el-GR" dirty="0"/>
          </a:p>
        </p:txBody>
      </p:sp>
      <p:sp>
        <p:nvSpPr>
          <p:cNvPr id="3" name="2 - Θέση περιεχομένου"/>
          <p:cNvSpPr>
            <a:spLocks noGrp="1"/>
          </p:cNvSpPr>
          <p:nvPr>
            <p:ph sz="half" idx="1"/>
          </p:nvPr>
        </p:nvSpPr>
        <p:spPr/>
        <p:txBody>
          <a:bodyPr>
            <a:normAutofit fontScale="77500" lnSpcReduction="20000"/>
          </a:bodyPr>
          <a:lstStyle/>
          <a:p>
            <a:pPr algn="ctr"/>
            <a:r>
              <a:rPr lang="el-GR" dirty="0" smtClean="0"/>
              <a:t>Η πρώτη μου μέρα στο σχολείο ήταν λίγο αγχωτική ,διότι δεν ήξερα τι με περιμένει ,στα μαθήματα με τους καινούριους καθηγητές, μα πάνω από όλα δυσκολευόμουν στο να ενταχτώ στο Γυμνάσιο, αλλά πάλι καλά που είχα τους πιο τέλειους φίλους για να με στηρίξουν, συγκεκριμένα 5. Τώρα έχω αλλάξει γνώμη για το γυμνάσιο και βρίσκω τους καθηγητές μου ως συνεργάτες που θα κάνουν ό,τι καλύτερο μπορούν, για να με βοηθήσουν να γίνω καλύτερη.</a:t>
            </a:r>
            <a:endParaRPr lang="el-GR" dirty="0"/>
          </a:p>
        </p:txBody>
      </p:sp>
      <p:pic>
        <p:nvPicPr>
          <p:cNvPr id="5" name="4 - Θέση περιεχομένου" descr="0.jpg"/>
          <p:cNvPicPr>
            <a:picLocks noGrp="1" noChangeAspect="1"/>
          </p:cNvPicPr>
          <p:nvPr>
            <p:ph sz="half" idx="2"/>
          </p:nvPr>
        </p:nvPicPr>
        <p:blipFill>
          <a:blip r:embed="rId3"/>
          <a:stretch>
            <a:fillRect/>
          </a:stretch>
        </p:blipFill>
        <p:spPr>
          <a:xfrm>
            <a:off x="4786314" y="2285992"/>
            <a:ext cx="4143403" cy="3020231"/>
          </a:xfrm>
          <a:prstGeom prst="rect">
            <a:avLst/>
          </a:prstGeom>
          <a:ln w="228600" cap="sq" cmpd="thickThin">
            <a:solidFill>
              <a:srgbClr val="FF0000"/>
            </a:solidFill>
            <a:prstDash val="solid"/>
            <a:miter lim="800000"/>
          </a:ln>
          <a:effectLst>
            <a:innerShdw blurRad="76200">
              <a:srgbClr val="000000"/>
            </a:innerShdw>
          </a:effectLst>
        </p:spPr>
      </p:pic>
    </p:spTree>
  </p:cSld>
  <p:clrMapOvr>
    <a:masterClrMapping/>
  </p:clrMapOvr>
  <p:transition spd="slow">
    <p:newsflash/>
    <p:sndAc>
      <p:stSnd>
        <p:snd r:embed="rId2" name="camera.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ΕΡΩΤΗΣΗ ΄Γ [ΙΣΜΗΝΗ]</a:t>
            </a:r>
            <a:endParaRPr lang="el-GR" dirty="0"/>
          </a:p>
        </p:txBody>
      </p:sp>
      <p:sp>
        <p:nvSpPr>
          <p:cNvPr id="3" name="2 - Θέση περιεχομένου"/>
          <p:cNvSpPr>
            <a:spLocks noGrp="1"/>
          </p:cNvSpPr>
          <p:nvPr>
            <p:ph sz="half" idx="1"/>
          </p:nvPr>
        </p:nvSpPr>
        <p:spPr/>
        <p:txBody>
          <a:bodyPr>
            <a:normAutofit fontScale="77500" lnSpcReduction="20000"/>
          </a:bodyPr>
          <a:lstStyle/>
          <a:p>
            <a:pPr algn="ctr"/>
            <a:r>
              <a:rPr lang="el-GR" dirty="0" smtClean="0"/>
              <a:t>Η πρώτη μου μέρα στο γυμνάσιο ήταν λίγο περίεργη. Ένιωθα λες και γινόταν σεισμός μέσα στο σώμα μου, είχα ρίγος από το άγχος, έτρεμα , δεν μπορούσα να κουνηθώ, ντρεπόμουν και δε μιλούσα καθόλου, ήμουν ακίνητη. Από την άλλη πλευρά, όμως , χαιρόμουν που θα ξανάβλεπα τους παλιούς μου συμμαθητές. Τώρα το έχω συνηθίσει και μου αρέσει πολύ που έχω καινούριους συμμαθητές και καινούριους καθηγητές.</a:t>
            </a:r>
            <a:endParaRPr lang="el-GR" dirty="0"/>
          </a:p>
        </p:txBody>
      </p:sp>
      <p:pic>
        <p:nvPicPr>
          <p:cNvPr id="5" name="4 - Θέση περιεχομένου" descr="00.jpg"/>
          <p:cNvPicPr>
            <a:picLocks noGrp="1" noChangeAspect="1"/>
          </p:cNvPicPr>
          <p:nvPr>
            <p:ph sz="half" idx="2"/>
          </p:nvPr>
        </p:nvPicPr>
        <p:blipFill>
          <a:blip r:embed="rId3"/>
          <a:stretch>
            <a:fillRect/>
          </a:stretch>
        </p:blipFill>
        <p:spPr>
          <a:xfrm>
            <a:off x="4786314" y="1643050"/>
            <a:ext cx="4143404" cy="4500594"/>
          </a:xfrm>
          <a:prstGeom prst="rect">
            <a:avLst/>
          </a:prstGeom>
          <a:solidFill>
            <a:srgbClr val="FFFFFF">
              <a:shade val="85000"/>
            </a:srgbClr>
          </a:solidFill>
          <a:ln w="190500" cap="rnd">
            <a:solidFill>
              <a:srgbClr val="7030A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spd="slow">
    <p:diamond/>
    <p:sndAc>
      <p:stSnd>
        <p:snd r:embed="rId2" name="breeze.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 y="2071678"/>
            <a:ext cx="9144000" cy="923330"/>
          </a:xfrm>
          <a:prstGeom prst="rect">
            <a:avLst/>
          </a:prstGeom>
          <a:noFill/>
        </p:spPr>
        <p:txBody>
          <a:bodyPr wrap="square" lIns="91440" tIns="45720" rIns="91440" bIns="45720">
            <a:spAutoFit/>
          </a:bodyPr>
          <a:lstStyle/>
          <a:p>
            <a:pPr algn="ctr"/>
            <a:r>
              <a:rPr lang="el-GR"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ΚΑΣΣΗ ΚΩΝΣΤΑΝΤΊΝΟ</a:t>
            </a:r>
            <a:endParaRPr lang="el-G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2 - Ορθογώνιο"/>
          <p:cNvSpPr/>
          <p:nvPr/>
        </p:nvSpPr>
        <p:spPr>
          <a:xfrm>
            <a:off x="1" y="857232"/>
            <a:ext cx="9144000" cy="923330"/>
          </a:xfrm>
          <a:prstGeom prst="rect">
            <a:avLst/>
          </a:prstGeom>
          <a:noFill/>
        </p:spPr>
        <p:txBody>
          <a:bodyPr wrap="square" lIns="91440" tIns="45720" rIns="91440" bIns="45720">
            <a:spAutoFit/>
          </a:bodyPr>
          <a:lstStyle/>
          <a:p>
            <a:pPr algn="ctr"/>
            <a:r>
              <a:rPr lang="el-GR"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ΜΙΑ ΕΡΓΑΣΙΑ ΑΠΌ ΤΟΝ</a:t>
            </a:r>
            <a:endParaRPr lang="el-G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5" name="4 - Ορθογώνιο"/>
          <p:cNvSpPr/>
          <p:nvPr/>
        </p:nvSpPr>
        <p:spPr>
          <a:xfrm>
            <a:off x="0" y="4357694"/>
            <a:ext cx="9144000" cy="1754326"/>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l-GR"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ΚΑΙ ΤΗΝ ΙΣΜΗΝΗ ΡΑΫΜΟΝΔΗ</a:t>
            </a:r>
            <a:endParaRPr lang="el-GR"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7" name="6 - Ορθογώνιο"/>
          <p:cNvSpPr/>
          <p:nvPr/>
        </p:nvSpPr>
        <p:spPr>
          <a:xfrm>
            <a:off x="928662" y="3000372"/>
            <a:ext cx="6658682"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l-GR" sz="5400" b="1" cap="none" spc="0" dirty="0" smtClean="0">
                <a:ln/>
                <a:solidFill>
                  <a:schemeClr val="accent3"/>
                </a:solidFill>
                <a:effectLst/>
              </a:rPr>
              <a:t>ΤΗΝ ΜΕΛΙΝΑ ΡΑΡΗ</a:t>
            </a:r>
            <a:endParaRPr lang="el-GR" sz="5400" b="1" cap="none" spc="0" dirty="0">
              <a:ln/>
              <a:solidFill>
                <a:schemeClr val="accent3"/>
              </a:solidFill>
              <a:effectLst/>
            </a:endParaRPr>
          </a:p>
        </p:txBody>
      </p:sp>
    </p:spTree>
  </p:cSld>
  <p:clrMapOvr>
    <a:masterClrMapping/>
  </p:clrMapOvr>
  <p:transition spd="slow">
    <p:blinds dir="vert"/>
    <p:sndAc>
      <p:stSnd>
        <p:snd r:embed="rId2" name="applause.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310</TotalTime>
  <Words>720</Words>
  <Application>Microsoft Office PowerPoint</Application>
  <PresentationFormat>Προβολή στην οθόνη (4:3)</PresentationFormat>
  <Paragraphs>19</Paragraphs>
  <Slides>7</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Αποκορύφωμα</vt:lpstr>
      <vt:lpstr>ΕΡΓΑΣΙΑ ΛΟΓΟΤΕΧΝΙΑΣ</vt:lpstr>
      <vt:lpstr>ΕΡΩΤΗΣΗ   Ά</vt:lpstr>
      <vt:lpstr>ΕΡΩΤΗΣΗ Β</vt:lpstr>
      <vt:lpstr>ΕΡΩΤΗΣΗ ΄Γ [ΚΩΝΣΤΑΝΤΙΝΟΣ]</vt:lpstr>
      <vt:lpstr>ΕΡΩΤΗΣΗ ΄Γ [ΜΕΛΙΝΑ]</vt:lpstr>
      <vt:lpstr>ΕΡΩΤΗΣΗ ΄Γ [ΙΣΜΗΝΗ]</vt:lpstr>
      <vt:lpstr>Διαφάνεια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ΕΡΓΑΣΙΑ ΛΟ0ΓΟΤΕΧΝΙΑΣ</dc:title>
  <dc:creator>User</dc:creator>
  <cp:lastModifiedBy>User</cp:lastModifiedBy>
  <cp:revision>45</cp:revision>
  <dcterms:created xsi:type="dcterms:W3CDTF">2022-03-03T13:40:40Z</dcterms:created>
  <dcterms:modified xsi:type="dcterms:W3CDTF">2022-05-15T16:55:32Z</dcterms:modified>
</cp:coreProperties>
</file>