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2" r:id="rId7"/>
    <p:sldId id="261"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149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39B75F17-65F2-4980-91D5-2D592A7C4F6A}" type="datetimeFigureOut">
              <a:rPr lang="el-GR" smtClean="0"/>
              <a:pPr/>
              <a:t>15/1/2024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8380BA98-DBF5-47D7-B18E-4F1EBBD438AD}"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39B75F17-65F2-4980-91D5-2D592A7C4F6A}" type="datetimeFigureOut">
              <a:rPr lang="el-GR" smtClean="0"/>
              <a:pPr/>
              <a:t>15/1/2024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8380BA98-DBF5-47D7-B18E-4F1EBBD438A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39B75F17-65F2-4980-91D5-2D592A7C4F6A}" type="datetimeFigureOut">
              <a:rPr lang="el-GR" smtClean="0"/>
              <a:pPr/>
              <a:t>15/1/2024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8380BA98-DBF5-47D7-B18E-4F1EBBD438AD}"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39B75F17-65F2-4980-91D5-2D592A7C4F6A}" type="datetimeFigureOut">
              <a:rPr lang="el-GR" smtClean="0"/>
              <a:pPr/>
              <a:t>15/1/2024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8380BA98-DBF5-47D7-B18E-4F1EBBD438AD}"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39B75F17-65F2-4980-91D5-2D592A7C4F6A}" type="datetimeFigureOut">
              <a:rPr lang="el-GR" smtClean="0"/>
              <a:pPr/>
              <a:t>15/1/2024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8380BA98-DBF5-47D7-B18E-4F1EBBD438AD}"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39B75F17-65F2-4980-91D5-2D592A7C4F6A}" type="datetimeFigureOut">
              <a:rPr lang="el-GR" smtClean="0"/>
              <a:pPr/>
              <a:t>15/1/2024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8380BA98-DBF5-47D7-B18E-4F1EBBD438AD}"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39B75F17-65F2-4980-91D5-2D592A7C4F6A}" type="datetimeFigureOut">
              <a:rPr lang="el-GR" smtClean="0"/>
              <a:pPr/>
              <a:t>15/1/2024</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8380BA98-DBF5-47D7-B18E-4F1EBBD438AD}"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39B75F17-65F2-4980-91D5-2D592A7C4F6A}" type="datetimeFigureOut">
              <a:rPr lang="el-GR" smtClean="0"/>
              <a:pPr/>
              <a:t>15/1/2024</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8380BA98-DBF5-47D7-B18E-4F1EBBD438AD}"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39B75F17-65F2-4980-91D5-2D592A7C4F6A}" type="datetimeFigureOut">
              <a:rPr lang="el-GR" smtClean="0"/>
              <a:pPr/>
              <a:t>15/1/2024</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8380BA98-DBF5-47D7-B18E-4F1EBBD438A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39B75F17-65F2-4980-91D5-2D592A7C4F6A}" type="datetimeFigureOut">
              <a:rPr lang="el-GR" smtClean="0"/>
              <a:pPr/>
              <a:t>15/1/2024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8380BA98-DBF5-47D7-B18E-4F1EBBD438AD}"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39B75F17-65F2-4980-91D5-2D592A7C4F6A}" type="datetimeFigureOut">
              <a:rPr lang="el-GR" smtClean="0"/>
              <a:pPr/>
              <a:t>15/1/2024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8380BA98-DBF5-47D7-B18E-4F1EBBD438AD}"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C0066">
            <a:alpha val="0"/>
          </a:srgbClr>
        </a:solidFill>
        <a:effectLst/>
      </p:bgPr>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B75F17-65F2-4980-91D5-2D592A7C4F6A}" type="datetimeFigureOut">
              <a:rPr lang="el-GR" smtClean="0"/>
              <a:pPr/>
              <a:t>15/1/2024</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80BA98-DBF5-47D7-B18E-4F1EBBD438AD}"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s://el.wikipedia.org/wiki/%CE%9D%CE%AF%CE%BA%CE%BF%CF%82_%CE%9A%CE%B1%CE%B6%CE%B1%CE%BD%CF%84%CE%B6%CE%AC%CE%BA%CE%B7%CF%82#cite_note-%CE%9A%CE%B1%CF%84%CF%83%CE%AF%CE%BC%CF%80%CE%B1%CE%BB%CE%B7%CF%82-10" TargetMode="External"/><Relationship Id="rId7" Type="http://schemas.openxmlformats.org/officeDocument/2006/relationships/hyperlink" Target="https://el.wikipedia.org/wiki/%CE%9F_%CE%A7%CF%81%CE%B9%CF%83%CF%84%CF%8C%CF%82_%CE%BE%CE%B1%CE%BD%CE%B1%CF%83%CF%84%CE%B1%CF%85%CF%81%CF%8E%CE%BD%CE%B5%CF%84%CE%B1%CE%B9_(%CE%BC%CF%85%CE%B8%CE%B9%CF%83%CF%84%CF%8C%CF%81%CE%B7%CE%BC%CE%B1)" TargetMode="External"/><Relationship Id="rId2" Type="http://schemas.openxmlformats.org/officeDocument/2006/relationships/hyperlink" Target="https://el.wikipedia.org/wiki/%CE%95%CE%BA%CF%80%CE%B1%CE%B9%CE%B4%CE%B5%CF%85%CF%84%CE%B9%CE%BA%CF%8C%CF%82_%CE%8C%CE%BC%CE%B9%CE%BB%CE%BF%CF%82" TargetMode="External"/><Relationship Id="rId1" Type="http://schemas.openxmlformats.org/officeDocument/2006/relationships/slideLayout" Target="../slideLayouts/slideLayout2.xml"/><Relationship Id="rId6" Type="http://schemas.openxmlformats.org/officeDocument/2006/relationships/hyperlink" Target="https://el.wikipedia.org/wiki/%CE%9A%CE%B1%CF%85%CE%BA%CE%B1%CF%83%CE%AF%CE%B1" TargetMode="External"/><Relationship Id="rId5" Type="http://schemas.openxmlformats.org/officeDocument/2006/relationships/hyperlink" Target="https://el.wikipedia.org/w/index.php?title=%CE%A5%CF%80%CE%BF%CF%85%CF%81%CE%B3%CE%B5%CE%AF%CE%BF_%CE%A0%CE%B5%CF%81%CE%B9%CE%B8%CE%AC%CE%BB%CF%88%CE%B5%CF%89%CF%82&amp;action=edit&amp;redlink=1" TargetMode="External"/><Relationship Id="rId4" Type="http://schemas.openxmlformats.org/officeDocument/2006/relationships/hyperlink" Target="https://el.wikipedia.org/wiki/%CE%86%CE%B3%CE%B3%CE%B5%CE%BB%CE%BF%CF%82_%CE%A3%CE%B9%CE%BA%CE%B5%CE%BB%CE%B9%CE%B1%CE%BD%CF%8C%CF%82"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s://el.wikipedia.org/wiki/%CE%92%CE%B5%CF%81%CE%BF%CE%BB%CE%AF%CE%BD%CE%BF" TargetMode="External"/><Relationship Id="rId13" Type="http://schemas.openxmlformats.org/officeDocument/2006/relationships/hyperlink" Target="https://el.wikipedia.org/wiki/%CE%99%CF%83%CF%80%CE%B1%CE%BD%CE%AF%CE%B1" TargetMode="External"/><Relationship Id="rId18" Type="http://schemas.openxmlformats.org/officeDocument/2006/relationships/hyperlink" Target="https://el.wikipedia.org/wiki/%CE%93%CE%B5%CF%81%CE%BC%CE%B1%CE%BD%CE%AF%CE%B1" TargetMode="External"/><Relationship Id="rId3" Type="http://schemas.openxmlformats.org/officeDocument/2006/relationships/hyperlink" Target="https://el.wikipedia.org/wiki/%CE%91%CE%B8%CE%AE%CE%BD%CE%B1" TargetMode="External"/><Relationship Id="rId7" Type="http://schemas.openxmlformats.org/officeDocument/2006/relationships/hyperlink" Target="https://el.wikipedia.org/wiki/%CE%92%CE%B9%CE%AD%CE%BD%CE%BD%CE%B7" TargetMode="External"/><Relationship Id="rId12" Type="http://schemas.openxmlformats.org/officeDocument/2006/relationships/hyperlink" Target="https://el.wikipedia.org/wiki/%CE%99%CE%B1%CF%80%CF%89%CE%BD%CE%AF%CE%B1" TargetMode="External"/><Relationship Id="rId17" Type="http://schemas.openxmlformats.org/officeDocument/2006/relationships/hyperlink" Target="https://el.wikipedia.org/wiki/%CE%9F%CE%BB%CE%BB%CE%B1%CE%BD%CE%B4%CE%AF%CE%B1" TargetMode="External"/><Relationship Id="rId2" Type="http://schemas.openxmlformats.org/officeDocument/2006/relationships/hyperlink" Target="https://el.wikipedia.org/wiki/%CE%9D%CE%AC%CE%BE%CE%BF%CF%82_(%CF%80%CF%8C%CE%BB%CE%B7)" TargetMode="External"/><Relationship Id="rId16" Type="http://schemas.openxmlformats.org/officeDocument/2006/relationships/hyperlink" Target="https://el.wikipedia.org/wiki/%CE%93%CE%B1%CE%BB%CE%BB%CE%AF%CE%B1" TargetMode="External"/><Relationship Id="rId20" Type="http://schemas.openxmlformats.org/officeDocument/2006/relationships/hyperlink" Target="https://el.wikipedia.org/wiki/%CE%93%CE%B9%CE%BF%CF%85%CE%B3%CE%BA%CE%BF%CF%83%CE%BB%CE%B1%CE%B2%CE%AF%CE%B1" TargetMode="External"/><Relationship Id="rId1" Type="http://schemas.openxmlformats.org/officeDocument/2006/relationships/slideLayout" Target="../slideLayouts/slideLayout2.xml"/><Relationship Id="rId6" Type="http://schemas.openxmlformats.org/officeDocument/2006/relationships/hyperlink" Target="https://el.wikipedia.org/wiki/%CE%9A%CE%B1%CF%8D%CE%BA%CE%B1%CF%83%CE%BF%CF%82" TargetMode="External"/><Relationship Id="rId11" Type="http://schemas.openxmlformats.org/officeDocument/2006/relationships/hyperlink" Target="https://el.wikipedia.org/wiki/%CE%A0%CE%B1%CE%BB%CE%B1%CE%B9%CF%83%CF%84%CE%AF%CE%BD%CE%B7_(%CF%80%CE%B5%CF%81%CE%B9%CE%BF%CF%87%CE%AE)" TargetMode="External"/><Relationship Id="rId5" Type="http://schemas.openxmlformats.org/officeDocument/2006/relationships/hyperlink" Target="https://el.wikipedia.org/wiki/%CE%86%CE%B3%CE%B9%CE%BF%CE%BD_%CE%8C%CF%81%CE%BF%CF%82" TargetMode="External"/><Relationship Id="rId15" Type="http://schemas.openxmlformats.org/officeDocument/2006/relationships/hyperlink" Target="https://el.wikipedia.org/wiki/%CE%91%CE%B3%CE%B3%CE%BB%CE%AF%CE%B1" TargetMode="External"/><Relationship Id="rId10" Type="http://schemas.openxmlformats.org/officeDocument/2006/relationships/hyperlink" Target="https://el.wikipedia.org/wiki/%CE%9A%CF%8D%CF%80%CF%81%CE%BF%CF%82" TargetMode="External"/><Relationship Id="rId19" Type="http://schemas.openxmlformats.org/officeDocument/2006/relationships/hyperlink" Target="https://el.wikipedia.org/wiki/%CE%91%CF%85%CF%83%CF%84%CF%81%CE%AF%CE%B1" TargetMode="External"/><Relationship Id="rId4" Type="http://schemas.openxmlformats.org/officeDocument/2006/relationships/hyperlink" Target="https://el.wikipedia.org/wiki/%CE%A0%CE%B1%CF%81%CE%AF%CF%83%CE%B9" TargetMode="External"/><Relationship Id="rId9" Type="http://schemas.openxmlformats.org/officeDocument/2006/relationships/hyperlink" Target="https://el.wikipedia.org/wiki/%CE%99%CF%84%CE%B1%CE%BB%CE%AF%CE%B1" TargetMode="External"/><Relationship Id="rId14" Type="http://schemas.openxmlformats.org/officeDocument/2006/relationships/hyperlink" Target="https://el.wikipedia.org/wiki/%CE%A4%CF%83%CE%B5%CF%87%CE%BF%CF%83%CE%BB%CE%BF%CE%B2%CE%B1%CE%BA%CE%AF%CE%B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00000">
            <a:alpha val="0"/>
          </a:srgbClr>
        </a:solidFill>
        <a:effectLst/>
      </p:bgPr>
    </p:bg>
    <p:spTree>
      <p:nvGrpSpPr>
        <p:cNvPr id="1" name=""/>
        <p:cNvGrpSpPr/>
        <p:nvPr/>
      </p:nvGrpSpPr>
      <p:grpSpPr>
        <a:xfrm>
          <a:off x="0" y="0"/>
          <a:ext cx="0" cy="0"/>
          <a:chOff x="0" y="0"/>
          <a:chExt cx="0" cy="0"/>
        </a:xfrm>
      </p:grpSpPr>
      <p:sp>
        <p:nvSpPr>
          <p:cNvPr id="2" name="1 - Τίτλος"/>
          <p:cNvSpPr>
            <a:spLocks noGrp="1"/>
          </p:cNvSpPr>
          <p:nvPr>
            <p:ph type="ctrTitle"/>
          </p:nvPr>
        </p:nvSpPr>
        <p:spPr>
          <a:solidFill>
            <a:srgbClr val="C00000"/>
          </a:solidFill>
        </p:spPr>
        <p:txBody>
          <a:bodyPr/>
          <a:lstStyle/>
          <a:p>
            <a:r>
              <a:rPr lang="el-GR" b="1" dirty="0" smtClean="0">
                <a:latin typeface="Times New Roman" pitchFamily="18" charset="0"/>
                <a:cs typeface="Times New Roman" pitchFamily="18" charset="0"/>
              </a:rPr>
              <a:t>Νίκος Καζαντζάκης</a:t>
            </a:r>
            <a:endParaRPr lang="el-GR" b="1" dirty="0">
              <a:latin typeface="Times New Roman" pitchFamily="18" charset="0"/>
              <a:cs typeface="Times New Roman" pitchFamily="18" charset="0"/>
            </a:endParaRPr>
          </a:p>
        </p:txBody>
      </p:sp>
      <p:sp>
        <p:nvSpPr>
          <p:cNvPr id="3" name="2 - Υπότιτλος"/>
          <p:cNvSpPr>
            <a:spLocks noGrp="1"/>
          </p:cNvSpPr>
          <p:nvPr>
            <p:ph type="subTitle" idx="1"/>
          </p:nvPr>
        </p:nvSpPr>
        <p:spPr>
          <a:solidFill>
            <a:srgbClr val="C00000"/>
          </a:solidFill>
        </p:spPr>
        <p:txBody>
          <a:bodyPr/>
          <a:lstStyle/>
          <a:p>
            <a:r>
              <a:rPr lang="el-GR" b="1" dirty="0" smtClean="0">
                <a:latin typeface="Times New Roman" pitchFamily="18" charset="0"/>
                <a:cs typeface="Times New Roman" pitchFamily="18" charset="0"/>
              </a:rPr>
              <a:t>Σύντομη βιογραφία</a:t>
            </a:r>
            <a:endParaRPr lang="el-GR"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solidFill>
            <a:srgbClr val="C00000"/>
          </a:solidFill>
        </p:spPr>
        <p:txBody>
          <a:bodyPr/>
          <a:lstStyle/>
          <a:p>
            <a:r>
              <a:rPr lang="el-GR" b="1" dirty="0" smtClean="0">
                <a:latin typeface="Times New Roman" pitchFamily="18" charset="0"/>
                <a:cs typeface="Times New Roman" pitchFamily="18" charset="0"/>
              </a:rPr>
              <a:t>Έγγαμος βίος</a:t>
            </a:r>
            <a:endParaRPr lang="el-GR" b="1" dirty="0">
              <a:latin typeface="Times New Roman" pitchFamily="18" charset="0"/>
              <a:cs typeface="Times New Roman" pitchFamily="18" charset="0"/>
            </a:endParaRPr>
          </a:p>
        </p:txBody>
      </p:sp>
      <p:sp>
        <p:nvSpPr>
          <p:cNvPr id="3" name="2 - Θέση περιεχομένου"/>
          <p:cNvSpPr>
            <a:spLocks noGrp="1"/>
          </p:cNvSpPr>
          <p:nvPr>
            <p:ph idx="1"/>
          </p:nvPr>
        </p:nvSpPr>
        <p:spPr>
          <a:solidFill>
            <a:schemeClr val="accent2"/>
          </a:solidFill>
        </p:spPr>
        <p:txBody>
          <a:bodyPr>
            <a:normAutofit/>
          </a:bodyPr>
          <a:lstStyle/>
          <a:p>
            <a:r>
              <a:rPr lang="el-GR" sz="2400" dirty="0" smtClean="0">
                <a:latin typeface="Times New Roman" pitchFamily="18" charset="0"/>
                <a:cs typeface="Times New Roman" pitchFamily="18" charset="0"/>
              </a:rPr>
              <a:t>Ο πρώτος του γάμος ήταν το 1911 με τη Γαλάτεια Αλεξίου (Καζαντζάκη), Ελληνίδα ποιήτρια και συγγραφέα, έρωτα των νεανικών του χρόνων. Υπήρξε όμως ατυχής και κατέληξε σε διαζύγιο το 1926.</a:t>
            </a:r>
          </a:p>
          <a:p>
            <a:r>
              <a:rPr lang="el-GR" sz="2400" dirty="0" smtClean="0">
                <a:latin typeface="Times New Roman" pitchFamily="18" charset="0"/>
                <a:cs typeface="Times New Roman" pitchFamily="18" charset="0"/>
              </a:rPr>
              <a:t>Την ευτυχία και τις γόνιμες συνθήκες συγγραφής βρήκε ο Καζαντζάκης κοντά στη δεύτερη σύζυγό του, την Ελένη, το γένος Σαμίου. Ο ίδιος μαρτυρά ότι </a:t>
            </a:r>
            <a:r>
              <a:rPr lang="el-GR" sz="2400" i="1" dirty="0" smtClean="0">
                <a:latin typeface="Times New Roman" pitchFamily="18" charset="0"/>
                <a:cs typeface="Times New Roman" pitchFamily="18" charset="0"/>
              </a:rPr>
              <a:t>σ΄αυτή χρωστάει όλη την καθημερινή  ευτυχία της ζωής του. Χωρίς αυτήν θα ΄χε πεθάνει πολλά χρόνια τώρα. Συντρόφισσα γενναία, αφοσιωμένη,  περήφανη, έτοιμη για κάθε πράξη που θέλει αγάπη.</a:t>
            </a:r>
            <a:endParaRPr lang="el-GR" sz="2400" i="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solidFill>
            <a:srgbClr val="C00000"/>
          </a:solidFill>
        </p:spPr>
        <p:txBody>
          <a:bodyPr/>
          <a:lstStyle/>
          <a:p>
            <a:r>
              <a:rPr lang="el-GR" b="1" dirty="0" smtClean="0">
                <a:latin typeface="Times New Roman" pitchFamily="18" charset="0"/>
                <a:cs typeface="Times New Roman" pitchFamily="18" charset="0"/>
              </a:rPr>
              <a:t>Γαλάτεια Καζαντζάκη</a:t>
            </a:r>
            <a:endParaRPr lang="el-GR" b="1" dirty="0">
              <a:latin typeface="Times New Roman" pitchFamily="18" charset="0"/>
              <a:cs typeface="Times New Roman" pitchFamily="18" charset="0"/>
            </a:endParaRPr>
          </a:p>
        </p:txBody>
      </p:sp>
      <p:pic>
        <p:nvPicPr>
          <p:cNvPr id="7170" name="Picture 2" descr="C:\Users\Vanna\Documents\VANNA\ΒΑΝΝΑ 2016\2020- 2021  Φιλολογικά Γυμνασίου\Γ΄ΓΥΜΝΑΣΙΟΥ\ΛΟΓΟΤΕΧΝΙΑ\Aλέξης Ζορμπάς\γαλατεια.png"/>
          <p:cNvPicPr>
            <a:picLocks noGrp="1" noChangeAspect="1" noChangeArrowheads="1"/>
          </p:cNvPicPr>
          <p:nvPr>
            <p:ph idx="1"/>
          </p:nvPr>
        </p:nvPicPr>
        <p:blipFill>
          <a:blip r:embed="rId2" cstate="print"/>
          <a:srcRect/>
          <a:stretch>
            <a:fillRect/>
          </a:stretch>
        </p:blipFill>
        <p:spPr bwMode="auto">
          <a:xfrm>
            <a:off x="2928926" y="2000240"/>
            <a:ext cx="3143271" cy="3518795"/>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solidFill>
            <a:srgbClr val="C00000"/>
          </a:solidFill>
        </p:spPr>
        <p:txBody>
          <a:bodyPr/>
          <a:lstStyle/>
          <a:p>
            <a:r>
              <a:rPr lang="el-GR" dirty="0" smtClean="0">
                <a:latin typeface="Times New Roman" pitchFamily="18" charset="0"/>
                <a:cs typeface="Times New Roman" pitchFamily="18" charset="0"/>
              </a:rPr>
              <a:t>Ν. Καζαντζάκης- Ελένη Σαμίου</a:t>
            </a:r>
            <a:endParaRPr lang="el-GR" dirty="0">
              <a:latin typeface="Times New Roman" pitchFamily="18" charset="0"/>
              <a:cs typeface="Times New Roman" pitchFamily="18" charset="0"/>
            </a:endParaRPr>
          </a:p>
        </p:txBody>
      </p:sp>
      <p:pic>
        <p:nvPicPr>
          <p:cNvPr id="8194" name="Picture 2" descr="C:\Users\Vanna\Documents\VANNA\ΒΑΝΝΑ 2016\2020- 2021  Φιλολογικά Γυμνασίου\Γ΄ΓΥΜΝΑΣΙΟΥ\ΛΟΓΟΤΕΧΝΙΑ\Aλέξης Ζορμπάς\Καζαντζάκης Ελένη.jpg"/>
          <p:cNvPicPr>
            <a:picLocks noGrp="1" noChangeAspect="1" noChangeArrowheads="1"/>
          </p:cNvPicPr>
          <p:nvPr>
            <p:ph sz="half" idx="1"/>
          </p:nvPr>
        </p:nvPicPr>
        <p:blipFill>
          <a:blip r:embed="rId2" cstate="print"/>
          <a:srcRect/>
          <a:stretch>
            <a:fillRect/>
          </a:stretch>
        </p:blipFill>
        <p:spPr bwMode="auto">
          <a:xfrm>
            <a:off x="457200" y="2034593"/>
            <a:ext cx="4038600" cy="3657177"/>
          </a:xfrm>
          <a:prstGeom prst="rect">
            <a:avLst/>
          </a:prstGeom>
          <a:noFill/>
        </p:spPr>
      </p:pic>
      <p:pic>
        <p:nvPicPr>
          <p:cNvPr id="8195" name="Picture 3" descr="C:\Users\Vanna\Documents\VANNA\ΒΑΝΝΑ 2016\2020- 2021  Φιλολογικά Γυμνασίου\Γ΄ΓΥΜΝΑΣΙΟΥ\ΛΟΓΟΤΕΧΝΙΑ\Aλέξης Ζορμπάς\kazantzakis_eleni_samiou-768x427.jpg"/>
          <p:cNvPicPr>
            <a:picLocks noGrp="1" noChangeAspect="1" noChangeArrowheads="1"/>
          </p:cNvPicPr>
          <p:nvPr>
            <p:ph sz="half" idx="2"/>
          </p:nvPr>
        </p:nvPicPr>
        <p:blipFill>
          <a:blip r:embed="rId3" cstate="print"/>
          <a:srcRect/>
          <a:stretch>
            <a:fillRect/>
          </a:stretch>
        </p:blipFill>
        <p:spPr bwMode="auto">
          <a:xfrm>
            <a:off x="4714876" y="2071678"/>
            <a:ext cx="4038600" cy="3286148"/>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a:solidFill>
            <a:srgbClr val="C00000"/>
          </a:solidFill>
        </p:spPr>
        <p:txBody>
          <a:bodyPr/>
          <a:lstStyle/>
          <a:p>
            <a:r>
              <a:rPr lang="el-GR" b="1" dirty="0" smtClean="0">
                <a:latin typeface="Times New Roman" pitchFamily="18" charset="0"/>
                <a:cs typeface="Times New Roman" pitchFamily="18" charset="0"/>
              </a:rPr>
              <a:t>Άλλα γεγονότα της ζωής του</a:t>
            </a:r>
            <a:endParaRPr lang="el-GR" b="1" dirty="0">
              <a:latin typeface="Times New Roman" pitchFamily="18" charset="0"/>
              <a:cs typeface="Times New Roman" pitchFamily="18" charset="0"/>
            </a:endParaRPr>
          </a:p>
        </p:txBody>
      </p:sp>
      <p:sp>
        <p:nvSpPr>
          <p:cNvPr id="6" name="5 - Θέση περιεχομένου"/>
          <p:cNvSpPr>
            <a:spLocks noGrp="1"/>
          </p:cNvSpPr>
          <p:nvPr>
            <p:ph idx="1"/>
          </p:nvPr>
        </p:nvSpPr>
        <p:spPr>
          <a:solidFill>
            <a:schemeClr val="accent2"/>
          </a:solidFill>
        </p:spPr>
        <p:txBody>
          <a:bodyPr>
            <a:normAutofit/>
          </a:bodyPr>
          <a:lstStyle/>
          <a:p>
            <a:r>
              <a:rPr lang="el-GR" sz="2000" dirty="0">
                <a:latin typeface="Times New Roman" pitchFamily="18" charset="0"/>
                <a:cs typeface="Times New Roman" pitchFamily="18" charset="0"/>
              </a:rPr>
              <a:t>Το 1910 ήταν ένας εκ των ιδρυτών του </a:t>
            </a:r>
            <a:r>
              <a:rPr lang="el-GR" sz="2000" dirty="0">
                <a:latin typeface="Times New Roman" pitchFamily="18" charset="0"/>
                <a:cs typeface="Times New Roman" pitchFamily="18" charset="0"/>
                <a:hlinkClick r:id="rId2" tooltip="Εκπαιδευτικός Όμιλος"/>
              </a:rPr>
              <a:t>Εκπαιδευτικού Ομίλου</a:t>
            </a:r>
            <a:r>
              <a:rPr lang="el-GR" sz="2000" dirty="0">
                <a:latin typeface="Times New Roman" pitchFamily="18" charset="0"/>
                <a:cs typeface="Times New Roman" pitchFamily="18" charset="0"/>
              </a:rPr>
              <a:t>,</a:t>
            </a:r>
            <a:r>
              <a:rPr lang="el-GR" sz="2000" baseline="30000" dirty="0">
                <a:latin typeface="Times New Roman" pitchFamily="18" charset="0"/>
                <a:cs typeface="Times New Roman" pitchFamily="18" charset="0"/>
                <a:hlinkClick r:id="rId3"/>
              </a:rPr>
              <a:t>[10]</a:t>
            </a:r>
            <a:r>
              <a:rPr lang="el-GR" sz="2000" dirty="0">
                <a:latin typeface="Times New Roman" pitchFamily="18" charset="0"/>
                <a:cs typeface="Times New Roman" pitchFamily="18" charset="0"/>
              </a:rPr>
              <a:t> μέσω του οποίου συνδέθηκε φιλικά, το 1914, με τον ποιητή </a:t>
            </a:r>
            <a:r>
              <a:rPr lang="el-GR" sz="2000" u="sng" dirty="0">
                <a:latin typeface="Times New Roman" pitchFamily="18" charset="0"/>
                <a:cs typeface="Times New Roman" pitchFamily="18" charset="0"/>
                <a:hlinkClick r:id="rId4"/>
              </a:rPr>
              <a:t>Άγγελο </a:t>
            </a:r>
            <a:r>
              <a:rPr lang="el-GR" sz="2000" u="sng" dirty="0" smtClean="0">
                <a:latin typeface="Times New Roman" pitchFamily="18" charset="0"/>
                <a:cs typeface="Times New Roman" pitchFamily="18" charset="0"/>
                <a:hlinkClick r:id="rId4"/>
              </a:rPr>
              <a:t>Σικελιανό</a:t>
            </a:r>
            <a:r>
              <a:rPr lang="el-GR" sz="2000" dirty="0" smtClean="0">
                <a:latin typeface="Times New Roman" pitchFamily="18" charset="0"/>
                <a:cs typeface="Times New Roman" pitchFamily="18" charset="0"/>
              </a:rPr>
              <a:t>.</a:t>
            </a:r>
          </a:p>
          <a:p>
            <a:r>
              <a:rPr lang="el-GR" sz="2000" dirty="0" smtClean="0">
                <a:latin typeface="Times New Roman" pitchFamily="18" charset="0"/>
                <a:cs typeface="Times New Roman" pitchFamily="18" charset="0"/>
              </a:rPr>
              <a:t>Το </a:t>
            </a:r>
            <a:r>
              <a:rPr lang="el-GR" sz="2000" dirty="0">
                <a:latin typeface="Times New Roman" pitchFamily="18" charset="0"/>
                <a:cs typeface="Times New Roman" pitchFamily="18" charset="0"/>
              </a:rPr>
              <a:t>1919 ο Ελευθέριος Βενιζέλος διόρισε τον Καζαντζάκη Γενικό Διευθυντή του </a:t>
            </a:r>
            <a:r>
              <a:rPr lang="el-GR" sz="2000" u="sng" dirty="0">
                <a:latin typeface="Times New Roman" pitchFamily="18" charset="0"/>
                <a:cs typeface="Times New Roman" pitchFamily="18" charset="0"/>
                <a:hlinkClick r:id="rId5" tooltip="Υπουργείο Περιθάλψεως (δεν έχει γραφτεί ακόμα)"/>
              </a:rPr>
              <a:t>Υπουργείου Περιθάλψεως</a:t>
            </a:r>
            <a:r>
              <a:rPr lang="el-GR" sz="2000" dirty="0">
                <a:latin typeface="Times New Roman" pitchFamily="18" charset="0"/>
                <a:cs typeface="Times New Roman" pitchFamily="18" charset="0"/>
              </a:rPr>
              <a:t> με αποστολή τον επαναπατρισμό Ελλήνων από την περιοχή του </a:t>
            </a:r>
            <a:r>
              <a:rPr lang="el-GR" sz="2000" dirty="0">
                <a:latin typeface="Times New Roman" pitchFamily="18" charset="0"/>
                <a:cs typeface="Times New Roman" pitchFamily="18" charset="0"/>
                <a:hlinkClick r:id="rId6" tooltip="Καυκασία"/>
              </a:rPr>
              <a:t>Καυκάσου</a:t>
            </a:r>
            <a:r>
              <a:rPr lang="el-GR" sz="2000" dirty="0">
                <a:latin typeface="Times New Roman" pitchFamily="18" charset="0"/>
                <a:cs typeface="Times New Roman" pitchFamily="18" charset="0"/>
              </a:rPr>
              <a:t>. Οι εμπειρίες που αποκόμισε αξιοποιήθηκαν αργότερα στο μυθιστόρημά του </a:t>
            </a:r>
            <a:r>
              <a:rPr lang="el-GR" sz="2000" i="1" dirty="0">
                <a:latin typeface="Times New Roman" pitchFamily="18" charset="0"/>
                <a:cs typeface="Times New Roman" pitchFamily="18" charset="0"/>
                <a:hlinkClick r:id="rId7" tooltip="Ο Χριστός ξανασταυρώνεται (μυθιστόρημα)"/>
              </a:rPr>
              <a:t>Ο Χριστός Ξανασταυρώνεται</a:t>
            </a:r>
            <a:r>
              <a:rPr lang="el-GR" sz="2000" dirty="0"/>
              <a:t>.</a:t>
            </a:r>
            <a:endParaRPr lang="el-GR" sz="2000" dirty="0" smtClean="0">
              <a:latin typeface="Times New Roman" pitchFamily="18" charset="0"/>
              <a:cs typeface="Times New Roman" pitchFamily="18" charset="0"/>
            </a:endParaRPr>
          </a:p>
          <a:p>
            <a:r>
              <a:rPr lang="el-GR" sz="2000" dirty="0" smtClean="0">
                <a:latin typeface="Times New Roman" pitchFamily="18" charset="0"/>
                <a:cs typeface="Times New Roman" pitchFamily="18" charset="0"/>
              </a:rPr>
              <a:t>Ο Καζαντζάκης προτάθηκε 9 φορές για το Βραβείο Νόμπελ.</a:t>
            </a:r>
          </a:p>
          <a:p>
            <a:r>
              <a:rPr lang="el-GR" sz="2000" dirty="0" smtClean="0">
                <a:latin typeface="Times New Roman" pitchFamily="18" charset="0"/>
                <a:cs typeface="Times New Roman" pitchFamily="18" charset="0"/>
              </a:rPr>
              <a:t>Το 1957 προσβλήθηκε από λευχαιμία και κατέληξε στις 26 Οκτωβρίου,σε ηλικία 74 ετών.</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solidFill>
            <a:srgbClr val="C00000"/>
          </a:solidFill>
        </p:spPr>
        <p:txBody>
          <a:bodyPr/>
          <a:lstStyle/>
          <a:p>
            <a:r>
              <a:rPr lang="el-GR" b="1" dirty="0" smtClean="0">
                <a:latin typeface="Times New Roman" pitchFamily="18" charset="0"/>
                <a:cs typeface="Times New Roman" pitchFamily="18" charset="0"/>
              </a:rPr>
              <a:t>Ο τάφος του Καζαντζάκη</a:t>
            </a:r>
            <a:endParaRPr lang="el-GR" b="1" dirty="0">
              <a:latin typeface="Times New Roman" pitchFamily="18" charset="0"/>
              <a:cs typeface="Times New Roman" pitchFamily="18" charset="0"/>
            </a:endParaRPr>
          </a:p>
        </p:txBody>
      </p:sp>
      <p:sp>
        <p:nvSpPr>
          <p:cNvPr id="6" name="5 - Θέση περιεχομένου"/>
          <p:cNvSpPr>
            <a:spLocks noGrp="1"/>
          </p:cNvSpPr>
          <p:nvPr>
            <p:ph sz="half" idx="2"/>
          </p:nvPr>
        </p:nvSpPr>
        <p:spPr/>
        <p:txBody>
          <a:bodyPr/>
          <a:lstStyle/>
          <a:p>
            <a:r>
              <a:rPr lang="el-GR" dirty="0" smtClean="0">
                <a:latin typeface="Times New Roman" pitchFamily="18" charset="0"/>
                <a:cs typeface="Times New Roman" pitchFamily="18" charset="0"/>
              </a:rPr>
              <a:t>Η ταφή του έγινε στην Τάπια Μαρτινέγκο, πάνω στα βενετσιάνικα τείχη του Ηρακλείου</a:t>
            </a:r>
            <a:r>
              <a:rPr lang="el-GR" dirty="0" smtClean="0"/>
              <a:t>.</a:t>
            </a:r>
            <a:endParaRPr lang="el-GR" dirty="0"/>
          </a:p>
        </p:txBody>
      </p:sp>
      <p:pic>
        <p:nvPicPr>
          <p:cNvPr id="9218" name="Picture 2" descr="C:\Users\Vanna\Documents\VANNA\ΒΑΝΝΑ 2016\2020- 2021  Φιλολογικά Γυμνασίου\Γ΄ΓΥΜΝΑΣΙΟΥ\ΛΟΓΟΤΕΧΝΙΑ\Aλέξης Ζορμπάς\τάφος Καζαντζάκη.jpg"/>
          <p:cNvPicPr>
            <a:picLocks noGrp="1" noChangeAspect="1" noChangeArrowheads="1"/>
          </p:cNvPicPr>
          <p:nvPr>
            <p:ph sz="half" idx="1"/>
          </p:nvPr>
        </p:nvPicPr>
        <p:blipFill>
          <a:blip r:embed="rId2" cstate="print"/>
          <a:srcRect/>
          <a:stretch>
            <a:fillRect/>
          </a:stretch>
        </p:blipFill>
        <p:spPr bwMode="auto">
          <a:xfrm>
            <a:off x="915924" y="1857364"/>
            <a:ext cx="3121152" cy="3857652"/>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solidFill>
            <a:srgbClr val="C00000"/>
          </a:solidFill>
        </p:spPr>
        <p:txBody>
          <a:bodyPr>
            <a:normAutofit fontScale="90000"/>
          </a:bodyPr>
          <a:lstStyle/>
          <a:p>
            <a:r>
              <a:rPr lang="el-GR" b="1" dirty="0" smtClean="0">
                <a:latin typeface="Times New Roman" pitchFamily="18" charset="0"/>
                <a:cs typeface="Times New Roman" pitchFamily="18" charset="0"/>
              </a:rPr>
              <a:t>Επιγραφή στον τάφο του Καζαντζάκη</a:t>
            </a:r>
            <a:endParaRPr lang="el-GR" b="1" dirty="0">
              <a:latin typeface="Times New Roman" pitchFamily="18" charset="0"/>
              <a:cs typeface="Times New Roman" pitchFamily="18" charset="0"/>
            </a:endParaRPr>
          </a:p>
        </p:txBody>
      </p:sp>
      <p:pic>
        <p:nvPicPr>
          <p:cNvPr id="10242" name="Picture 2" descr="C:\Users\Vanna\Documents\VANNA\ΒΑΝΝΑ 2016\2020- 2021  Φιλολογικά Γυμνασίου\Γ΄ΓΥΜΝΑΣΙΟΥ\ΛΟΓΟΤΕΧΝΙΑ\Aλέξης Ζορμπάς\επιγραφή Τάφου.jpg"/>
          <p:cNvPicPr>
            <a:picLocks noGrp="1" noChangeAspect="1" noChangeArrowheads="1"/>
          </p:cNvPicPr>
          <p:nvPr>
            <p:ph idx="1"/>
          </p:nvPr>
        </p:nvPicPr>
        <p:blipFill>
          <a:blip r:embed="rId2" cstate="print"/>
          <a:srcRect/>
          <a:stretch>
            <a:fillRect/>
          </a:stretch>
        </p:blipFill>
        <p:spPr bwMode="auto">
          <a:xfrm>
            <a:off x="2047055" y="1600200"/>
            <a:ext cx="5049889" cy="4525963"/>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Vanna\Documents\VANNA\ΒΑΝΝΑ 2016\2020- 2021  Φιλολογικά Γυμνασίου\Γ΄ΓΥΜΝΑΣΙΟΥ\ΛΟΓΟΤΕΧΝΙΑ\Aλέξης Ζορμπάς\ΝΚ 1.jpg"/>
          <p:cNvPicPr>
            <a:picLocks noChangeAspect="1" noChangeArrowheads="1"/>
          </p:cNvPicPr>
          <p:nvPr/>
        </p:nvPicPr>
        <p:blipFill>
          <a:blip r:embed="rId2" cstate="print"/>
          <a:srcRect/>
          <a:stretch>
            <a:fillRect/>
          </a:stretch>
        </p:blipFill>
        <p:spPr bwMode="auto">
          <a:xfrm>
            <a:off x="352425" y="600075"/>
            <a:ext cx="8437563" cy="565785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solidFill>
            <a:srgbClr val="C00000"/>
          </a:solidFill>
        </p:spPr>
        <p:txBody>
          <a:bodyPr/>
          <a:lstStyle/>
          <a:p>
            <a:r>
              <a:rPr lang="el-GR" dirty="0" smtClean="0">
                <a:latin typeface="Times New Roman" pitchFamily="18" charset="0"/>
                <a:cs typeface="Times New Roman" pitchFamily="18" charset="0"/>
              </a:rPr>
              <a:t>Καταγωγή</a:t>
            </a:r>
            <a:endParaRPr lang="el-GR" dirty="0">
              <a:latin typeface="Times New Roman" pitchFamily="18" charset="0"/>
              <a:cs typeface="Times New Roman" pitchFamily="18" charset="0"/>
            </a:endParaRPr>
          </a:p>
        </p:txBody>
      </p:sp>
      <p:sp>
        <p:nvSpPr>
          <p:cNvPr id="3" name="2 - Θέση περιεχομένου"/>
          <p:cNvSpPr>
            <a:spLocks noGrp="1"/>
          </p:cNvSpPr>
          <p:nvPr>
            <p:ph idx="1"/>
          </p:nvPr>
        </p:nvSpPr>
        <p:spPr>
          <a:solidFill>
            <a:schemeClr val="accent2"/>
          </a:solidFill>
        </p:spPr>
        <p:txBody>
          <a:bodyPr>
            <a:normAutofit/>
          </a:bodyPr>
          <a:lstStyle/>
          <a:p>
            <a:r>
              <a:rPr lang="el-GR" sz="2400" dirty="0" smtClean="0">
                <a:latin typeface="Times New Roman" pitchFamily="18" charset="0"/>
                <a:cs typeface="Times New Roman" pitchFamily="18" charset="0"/>
              </a:rPr>
              <a:t>Γεννήθηκε στο Ηράκλειο της Κρήτης στις 18 Φεβρουαρίου του 1883, ημέρα των ψυχών. Η γριά μαμή «τον φούχτωσε στα χέρια της, τον πήγε στο φως και τον κοίταξε καλά, καλά, σαν να ΄βλεπε λες μυστικά </a:t>
            </a:r>
            <a:r>
              <a:rPr lang="el-GR" sz="2400" dirty="0" smtClean="0">
                <a:latin typeface="Times New Roman" pitchFamily="18" charset="0"/>
                <a:cs typeface="Times New Roman" pitchFamily="18" charset="0"/>
              </a:rPr>
              <a:t>σημάδια απάνω </a:t>
            </a:r>
            <a:r>
              <a:rPr lang="el-GR" sz="2400" dirty="0" smtClean="0">
                <a:latin typeface="Times New Roman" pitchFamily="18" charset="0"/>
                <a:cs typeface="Times New Roman" pitchFamily="18" charset="0"/>
              </a:rPr>
              <a:t>του, τον σήκωσε αψηλά κι είπε: </a:t>
            </a:r>
            <a:r>
              <a:rPr lang="el-GR" sz="2400" i="1" dirty="0" smtClean="0">
                <a:latin typeface="Times New Roman" pitchFamily="18" charset="0"/>
                <a:cs typeface="Times New Roman" pitchFamily="18" charset="0"/>
              </a:rPr>
              <a:t>Ετούτο το παιδί, να μου το θυμηθείτε, μια μέρα θα γίνει δεσπότης.» </a:t>
            </a:r>
            <a:r>
              <a:rPr lang="el-GR" sz="2400" dirty="0" smtClean="0">
                <a:latin typeface="Times New Roman" pitchFamily="18" charset="0"/>
                <a:cs typeface="Times New Roman" pitchFamily="18" charset="0"/>
              </a:rPr>
              <a:t>(Αναφορά στον Γκρέκο, σελ.75</a:t>
            </a:r>
            <a:r>
              <a:rPr lang="el-GR" sz="2000" i="1" dirty="0" smtClean="0">
                <a:latin typeface="Times New Roman" pitchFamily="18" charset="0"/>
                <a:cs typeface="Times New Roman" pitchFamily="18" charset="0"/>
              </a:rPr>
              <a:t>)</a:t>
            </a:r>
            <a:endParaRPr lang="el-GR"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solidFill>
            <a:srgbClr val="C00000"/>
          </a:solidFill>
        </p:spPr>
        <p:txBody>
          <a:bodyPr/>
          <a:lstStyle/>
          <a:p>
            <a:r>
              <a:rPr lang="el-GR" b="1" dirty="0" smtClean="0">
                <a:latin typeface="Times New Roman" pitchFamily="18" charset="0"/>
                <a:cs typeface="Times New Roman" pitchFamily="18" charset="0"/>
              </a:rPr>
              <a:t>Παιδικά χρόνια</a:t>
            </a:r>
            <a:endParaRPr lang="el-GR" b="1" dirty="0">
              <a:latin typeface="Times New Roman" pitchFamily="18" charset="0"/>
              <a:cs typeface="Times New Roman" pitchFamily="18" charset="0"/>
            </a:endParaRPr>
          </a:p>
        </p:txBody>
      </p:sp>
      <p:sp>
        <p:nvSpPr>
          <p:cNvPr id="3" name="2 - Θέση περιεχομένου"/>
          <p:cNvSpPr>
            <a:spLocks noGrp="1"/>
          </p:cNvSpPr>
          <p:nvPr>
            <p:ph idx="1"/>
          </p:nvPr>
        </p:nvSpPr>
        <p:spPr>
          <a:solidFill>
            <a:schemeClr val="accent2"/>
          </a:solidFill>
        </p:spPr>
        <p:txBody>
          <a:bodyPr>
            <a:normAutofit/>
          </a:bodyPr>
          <a:lstStyle/>
          <a:p>
            <a:r>
              <a:rPr lang="el-GR" sz="2400" dirty="0" smtClean="0">
                <a:latin typeface="Times New Roman" pitchFamily="18" charset="0"/>
                <a:cs typeface="Times New Roman" pitchFamily="18" charset="0"/>
              </a:rPr>
              <a:t>Ο πατέρας του, ο καπετάν Μιχάλης, αφού πρώτα τον μύησε στην αγάπη και στο δέος της λευτεριάς, τον προόριζε για δικηγόρο. Στις σφαγές του 1889 τον πήρε από το χέρι κατά το ξημέρωμα της πρώτης αιματοβαμμένης νύχτας στην Πλατεία και τον έβαλε να προσκυνήσει τα παγωμένα πόδια των κρεμασμένων από τους Τούρκους παλικαριών στο θεόρατο πλάτανο. Εκείνη η εικόνα και η εμπειρία δεν έφυγε ποτέ από τη σκέψη και την καρδιά του. Την μετουσίωσε σε πνοή ελευθερίας εθνική κι ατομική και σε συνείδηση περηφάνειας κι αξιοπρέπειας.</a:t>
            </a:r>
            <a:endParaRPr lang="el-GR"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C0066">
            <a:alpha val="0"/>
          </a:srgbClr>
        </a:soli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a:solidFill>
            <a:srgbClr val="C00000"/>
          </a:solidFill>
        </p:spPr>
        <p:txBody>
          <a:bodyPr/>
          <a:lstStyle/>
          <a:p>
            <a:r>
              <a:rPr lang="el-GR" b="1" dirty="0" smtClean="0">
                <a:latin typeface="Times New Roman" pitchFamily="18" charset="0"/>
                <a:cs typeface="Times New Roman" pitchFamily="18" charset="0"/>
              </a:rPr>
              <a:t>Καπετάν Μιχάλης</a:t>
            </a:r>
            <a:endParaRPr lang="el-GR" b="1" dirty="0">
              <a:latin typeface="Times New Roman" pitchFamily="18" charset="0"/>
              <a:cs typeface="Times New Roman" pitchFamily="18" charset="0"/>
            </a:endParaRPr>
          </a:p>
        </p:txBody>
      </p:sp>
      <p:pic>
        <p:nvPicPr>
          <p:cNvPr id="3074" name="Picture 2" descr="C:\Users\Vanna\Documents\VANNA\ΒΑΝΝΑ 2016\2020- 2021  Φιλολογικά Γυμνασίου\Γ΄ΓΥΜΝΑΣΙΟΥ\ΛΟΓΟΤΕΧΝΙΑ\Aλέξης Ζορμπάς\Καπετάν Μιχάλης.jpeg"/>
          <p:cNvPicPr>
            <a:picLocks noGrp="1" noChangeAspect="1" noChangeArrowheads="1"/>
          </p:cNvPicPr>
          <p:nvPr>
            <p:ph idx="1"/>
          </p:nvPr>
        </p:nvPicPr>
        <p:blipFill>
          <a:blip r:embed="rId2" cstate="print"/>
          <a:srcRect/>
          <a:stretch>
            <a:fillRect/>
          </a:stretch>
        </p:blipFill>
        <p:spPr bwMode="auto">
          <a:xfrm>
            <a:off x="3067987" y="1600200"/>
            <a:ext cx="3008025" cy="4525963"/>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Vanna\Documents\VANNA\ΒΑΝΝΑ 2016\2020- 2021  Φιλολογικά Γυμνασίου\Γ΄ΓΥΜΝΑΣΙΟΥ\ΛΟΓΟΤΕΧΝΙΑ\Aλέξης Ζορμπάς\kapetan_mihalis_korakas.jpg"/>
          <p:cNvPicPr>
            <a:picLocks noChangeAspect="1" noChangeArrowheads="1"/>
          </p:cNvPicPr>
          <p:nvPr/>
        </p:nvPicPr>
        <p:blipFill>
          <a:blip r:embed="rId2" cstate="print"/>
          <a:srcRect/>
          <a:stretch>
            <a:fillRect/>
          </a:stretch>
        </p:blipFill>
        <p:spPr bwMode="auto">
          <a:xfrm>
            <a:off x="-1619250" y="-1223963"/>
            <a:ext cx="12382500" cy="9305926"/>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solidFill>
            <a:srgbClr val="C00000"/>
          </a:solidFill>
        </p:spPr>
        <p:txBody>
          <a:bodyPr>
            <a:normAutofit/>
          </a:bodyPr>
          <a:lstStyle/>
          <a:p>
            <a:r>
              <a:rPr lang="el-GR" sz="3600" b="1" dirty="0" smtClean="0">
                <a:latin typeface="Times New Roman" pitchFamily="18" charset="0"/>
                <a:cs typeface="Times New Roman" pitchFamily="18" charset="0"/>
              </a:rPr>
              <a:t>Σπουδές</a:t>
            </a:r>
            <a:endParaRPr lang="el-GR" sz="3600" b="1" dirty="0">
              <a:latin typeface="Times New Roman" pitchFamily="18" charset="0"/>
              <a:cs typeface="Times New Roman" pitchFamily="18" charset="0"/>
            </a:endParaRPr>
          </a:p>
        </p:txBody>
      </p:sp>
      <p:sp>
        <p:nvSpPr>
          <p:cNvPr id="3" name="2 - Θέση περιεχομένου"/>
          <p:cNvSpPr>
            <a:spLocks noGrp="1"/>
          </p:cNvSpPr>
          <p:nvPr>
            <p:ph idx="1"/>
          </p:nvPr>
        </p:nvSpPr>
        <p:spPr>
          <a:solidFill>
            <a:schemeClr val="accent2"/>
          </a:solidFill>
        </p:spPr>
        <p:txBody>
          <a:bodyPr>
            <a:noAutofit/>
          </a:bodyPr>
          <a:lstStyle/>
          <a:p>
            <a:r>
              <a:rPr lang="el-GR" sz="2400" dirty="0" smtClean="0">
                <a:latin typeface="Times New Roman" pitchFamily="18" charset="0"/>
                <a:cs typeface="Times New Roman" pitchFamily="18" charset="0"/>
              </a:rPr>
              <a:t>Πήρε με άριστα το πτυχίο του από τη Νομική Σχολή του Πανεπιστημίου Αθηνών, τον Δεκέμβριο του 1906. Το πτυχίο φέρει την υπογραφή του Κ. Παλαμά, ως Γενικού Γραμματέως του Πανεπιστημίου Αθηνών.</a:t>
            </a:r>
          </a:p>
          <a:p>
            <a:r>
              <a:rPr lang="el-GR" sz="2400" dirty="0" smtClean="0">
                <a:latin typeface="Times New Roman" pitchFamily="18" charset="0"/>
                <a:cs typeface="Times New Roman" pitchFamily="18" charset="0"/>
              </a:rPr>
              <a:t>Το 1907-1908 έκανε μεταπτυχιακές σπουδές στο Παρίσι στη λογοτεχνία και στη φιλοσοφία, με καθηγητή τον Ανρί Μπερξόν, ο οποίος τον επηρέασε βαθύτατα στη διαμόρφωση της δικής του φιλοσοφίας.</a:t>
            </a:r>
          </a:p>
          <a:p>
            <a:r>
              <a:rPr lang="el-GR" sz="2400" dirty="0" smtClean="0">
                <a:latin typeface="Times New Roman" pitchFamily="18" charset="0"/>
                <a:cs typeface="Times New Roman" pitchFamily="18" charset="0"/>
              </a:rPr>
              <a:t>Στο Παρίσι έγραψε το 1908 την </a:t>
            </a:r>
            <a:r>
              <a:rPr lang="el-GR" sz="2400" i="1" dirty="0" smtClean="0">
                <a:latin typeface="Times New Roman" pitchFamily="18" charset="0"/>
                <a:cs typeface="Times New Roman" pitchFamily="18" charset="0"/>
              </a:rPr>
              <a:t>πραγματεία Ο Φρειδερίκος Νίτσε εν τη Φιλοσοφία του Δικαίου και της Πολιτείας, </a:t>
            </a:r>
            <a:r>
              <a:rPr lang="el-GR" sz="2400" dirty="0" smtClean="0">
                <a:latin typeface="Times New Roman" pitchFamily="18" charset="0"/>
                <a:cs typeface="Times New Roman" pitchFamily="18" charset="0"/>
              </a:rPr>
              <a:t>ώστε να γίνει Καθηγητής της Νομικής Σχολής του Πανεπιστημίου Αθηνών</a:t>
            </a:r>
            <a:r>
              <a:rPr lang="el-GR" sz="2400" i="1" dirty="0" smtClean="0">
                <a:latin typeface="Times New Roman" pitchFamily="18" charset="0"/>
                <a:cs typeface="Times New Roman" pitchFamily="18" charset="0"/>
              </a:rPr>
              <a:t>.</a:t>
            </a:r>
            <a:endParaRPr lang="el-GR" sz="2400" i="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solidFill>
            <a:srgbClr val="C00000"/>
          </a:solidFill>
        </p:spPr>
        <p:txBody>
          <a:bodyPr>
            <a:normAutofit/>
          </a:bodyPr>
          <a:lstStyle/>
          <a:p>
            <a:r>
              <a:rPr lang="el-GR" b="1" dirty="0" smtClean="0">
                <a:latin typeface="Times New Roman" pitchFamily="18" charset="0"/>
                <a:cs typeface="Times New Roman" pitchFamily="18" charset="0"/>
              </a:rPr>
              <a:t>Ανρί Μπεργκσόν</a:t>
            </a:r>
            <a:endParaRPr lang="el-GR" b="1" dirty="0">
              <a:latin typeface="Times New Roman" pitchFamily="18" charset="0"/>
              <a:cs typeface="Times New Roman" pitchFamily="18" charset="0"/>
            </a:endParaRPr>
          </a:p>
        </p:txBody>
      </p:sp>
      <p:pic>
        <p:nvPicPr>
          <p:cNvPr id="5122" name="Picture 2" descr="C:\Users\Vanna\Documents\VANNA\ΒΑΝΝΑ 2016\2020- 2021  Φιλολογικά Γυμνασίου\Γ΄ΓΥΜΝΑΣΙΟΥ\ΛΟΓΟΤΕΧΝΙΑ\Aλέξης Ζορμπάς\250px-Henri_Bergson.jpg"/>
          <p:cNvPicPr>
            <a:picLocks noGrp="1" noChangeAspect="1" noChangeArrowheads="1"/>
          </p:cNvPicPr>
          <p:nvPr>
            <p:ph idx="1"/>
          </p:nvPr>
        </p:nvPicPr>
        <p:blipFill>
          <a:blip r:embed="rId2" cstate="print"/>
          <a:srcRect/>
          <a:stretch>
            <a:fillRect/>
          </a:stretch>
        </p:blipFill>
        <p:spPr bwMode="auto">
          <a:xfrm>
            <a:off x="2428860" y="1714488"/>
            <a:ext cx="3857652" cy="392909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solidFill>
            <a:srgbClr val="C00000"/>
          </a:solidFill>
        </p:spPr>
        <p:txBody>
          <a:bodyPr/>
          <a:lstStyle/>
          <a:p>
            <a:r>
              <a:rPr lang="el-GR" b="1" dirty="0" smtClean="0">
                <a:latin typeface="Times New Roman" pitchFamily="18" charset="0"/>
                <a:cs typeface="Times New Roman" pitchFamily="18" charset="0"/>
              </a:rPr>
              <a:t>Εργογραφία</a:t>
            </a:r>
            <a:endParaRPr lang="el-GR" b="1" dirty="0">
              <a:latin typeface="Times New Roman" pitchFamily="18" charset="0"/>
              <a:cs typeface="Times New Roman" pitchFamily="18" charset="0"/>
            </a:endParaRPr>
          </a:p>
        </p:txBody>
      </p:sp>
      <p:sp>
        <p:nvSpPr>
          <p:cNvPr id="3" name="2 - Θέση περιεχομένου"/>
          <p:cNvSpPr>
            <a:spLocks noGrp="1"/>
          </p:cNvSpPr>
          <p:nvPr>
            <p:ph idx="1"/>
          </p:nvPr>
        </p:nvSpPr>
        <p:spPr>
          <a:solidFill>
            <a:schemeClr val="accent2"/>
          </a:solidFill>
        </p:spPr>
        <p:txBody>
          <a:bodyPr>
            <a:normAutofit lnSpcReduction="10000"/>
          </a:bodyPr>
          <a:lstStyle/>
          <a:p>
            <a:r>
              <a:rPr lang="el-GR" sz="2000" dirty="0" smtClean="0">
                <a:latin typeface="Times New Roman" pitchFamily="18" charset="0"/>
                <a:cs typeface="Times New Roman" pitchFamily="18" charset="0"/>
              </a:rPr>
              <a:t>Εμφανίσθηκε στα Γράμματα το 1906 με δοκίμια και κείμενα σε περιοδικά. Ασχολήθηκε με όλα τα είδη του λόγου.</a:t>
            </a:r>
          </a:p>
          <a:p>
            <a:r>
              <a:rPr lang="el-GR" sz="2000" dirty="0" smtClean="0">
                <a:latin typeface="Times New Roman" pitchFamily="18" charset="0"/>
                <a:cs typeface="Times New Roman" pitchFamily="18" charset="0"/>
              </a:rPr>
              <a:t>Ποίηση: Οδύσσεια, 33.333 στίχοι, Τερτσίνες.</a:t>
            </a:r>
          </a:p>
          <a:p>
            <a:r>
              <a:rPr lang="el-GR" sz="2000" dirty="0" smtClean="0">
                <a:latin typeface="Times New Roman" pitchFamily="18" charset="0"/>
                <a:cs typeface="Times New Roman" pitchFamily="18" charset="0"/>
              </a:rPr>
              <a:t>Μυθιστορήματα: Ο Χριστός ξανασταυρώνεται, Βίος και Πολιτεία του Αλέξη Ζορμπά, Αναφορά στο Γκρέκο, Ο φτωχούλης του Θεού, Ο Καπετάν Μιχάλης, Οι αδερφοφάδες, Ο Τελευταίος Πειρασμός κ.ά.</a:t>
            </a:r>
          </a:p>
          <a:p>
            <a:r>
              <a:rPr lang="el-GR" sz="2000" dirty="0" smtClean="0">
                <a:latin typeface="Times New Roman" pitchFamily="18" charset="0"/>
                <a:cs typeface="Times New Roman" pitchFamily="18" charset="0"/>
              </a:rPr>
              <a:t>Θεατρικά έργα</a:t>
            </a:r>
          </a:p>
          <a:p>
            <a:r>
              <a:rPr lang="el-GR" sz="2000" dirty="0" smtClean="0">
                <a:latin typeface="Times New Roman" pitchFamily="18" charset="0"/>
                <a:cs typeface="Times New Roman" pitchFamily="18" charset="0"/>
              </a:rPr>
              <a:t>Φιλοσοφικά: Ασκητική, Συμπόσιο</a:t>
            </a:r>
          </a:p>
          <a:p>
            <a:r>
              <a:rPr lang="el-GR" sz="2000" dirty="0" smtClean="0">
                <a:latin typeface="Times New Roman" pitchFamily="18" charset="0"/>
                <a:cs typeface="Times New Roman" pitchFamily="18" charset="0"/>
              </a:rPr>
              <a:t>Μεταφράσεις έργων</a:t>
            </a:r>
          </a:p>
          <a:p>
            <a:r>
              <a:rPr lang="el-GR" sz="2000" dirty="0" smtClean="0">
                <a:latin typeface="Times New Roman" pitchFamily="18" charset="0"/>
                <a:cs typeface="Times New Roman" pitchFamily="18" charset="0"/>
              </a:rPr>
              <a:t>Ταξιδιωτικά έργα-  Ο </a:t>
            </a:r>
            <a:r>
              <a:rPr lang="el-GR" sz="2000" dirty="0">
                <a:latin typeface="Times New Roman" pitchFamily="18" charset="0"/>
                <a:cs typeface="Times New Roman" pitchFamily="18" charset="0"/>
              </a:rPr>
              <a:t>Καζαντζάκης ταξίδεψε πολύ στη ζωή του: </a:t>
            </a:r>
            <a:r>
              <a:rPr lang="el-GR" sz="2000" dirty="0">
                <a:latin typeface="Times New Roman" pitchFamily="18" charset="0"/>
                <a:cs typeface="Times New Roman" pitchFamily="18" charset="0"/>
                <a:hlinkClick r:id="rId2" tooltip="Νάξος (πόλη)"/>
              </a:rPr>
              <a:t>Νάξος</a:t>
            </a:r>
            <a:r>
              <a:rPr lang="el-GR" sz="2000" dirty="0">
                <a:latin typeface="Times New Roman" pitchFamily="18" charset="0"/>
                <a:cs typeface="Times New Roman" pitchFamily="18" charset="0"/>
              </a:rPr>
              <a:t>, </a:t>
            </a:r>
            <a:r>
              <a:rPr lang="el-GR" sz="2000" dirty="0">
                <a:latin typeface="Times New Roman" pitchFamily="18" charset="0"/>
                <a:cs typeface="Times New Roman" pitchFamily="18" charset="0"/>
                <a:hlinkClick r:id="rId3" tooltip="Αθήνα"/>
              </a:rPr>
              <a:t>Αθήνα</a:t>
            </a:r>
            <a:r>
              <a:rPr lang="el-GR" sz="2000" dirty="0">
                <a:latin typeface="Times New Roman" pitchFamily="18" charset="0"/>
                <a:cs typeface="Times New Roman" pitchFamily="18" charset="0"/>
              </a:rPr>
              <a:t>, </a:t>
            </a:r>
            <a:r>
              <a:rPr lang="el-GR" sz="2000" dirty="0">
                <a:latin typeface="Times New Roman" pitchFamily="18" charset="0"/>
                <a:cs typeface="Times New Roman" pitchFamily="18" charset="0"/>
                <a:hlinkClick r:id="rId4" tooltip="Παρίσι"/>
              </a:rPr>
              <a:t>Παρίσι</a:t>
            </a:r>
            <a:r>
              <a:rPr lang="el-GR" sz="2000" dirty="0">
                <a:latin typeface="Times New Roman" pitchFamily="18" charset="0"/>
                <a:cs typeface="Times New Roman" pitchFamily="18" charset="0"/>
              </a:rPr>
              <a:t>, </a:t>
            </a:r>
            <a:r>
              <a:rPr lang="el-GR" sz="2000" dirty="0">
                <a:latin typeface="Times New Roman" pitchFamily="18" charset="0"/>
                <a:cs typeface="Times New Roman" pitchFamily="18" charset="0"/>
                <a:hlinkClick r:id="rId5" tooltip="Άγιον Όρος"/>
              </a:rPr>
              <a:t>Άγιο Όρος</a:t>
            </a:r>
            <a:r>
              <a:rPr lang="el-GR" sz="2000" dirty="0">
                <a:latin typeface="Times New Roman" pitchFamily="18" charset="0"/>
                <a:cs typeface="Times New Roman" pitchFamily="18" charset="0"/>
              </a:rPr>
              <a:t>, </a:t>
            </a:r>
            <a:r>
              <a:rPr lang="el-GR" sz="2000" dirty="0">
                <a:latin typeface="Times New Roman" pitchFamily="18" charset="0"/>
                <a:cs typeface="Times New Roman" pitchFamily="18" charset="0"/>
                <a:hlinkClick r:id="rId6" tooltip="Καύκασος"/>
              </a:rPr>
              <a:t>Καύκασος</a:t>
            </a:r>
            <a:r>
              <a:rPr lang="el-GR" sz="2000" dirty="0">
                <a:latin typeface="Times New Roman" pitchFamily="18" charset="0"/>
                <a:cs typeface="Times New Roman" pitchFamily="18" charset="0"/>
              </a:rPr>
              <a:t>, </a:t>
            </a:r>
            <a:r>
              <a:rPr lang="el-GR" sz="2000" dirty="0">
                <a:latin typeface="Times New Roman" pitchFamily="18" charset="0"/>
                <a:cs typeface="Times New Roman" pitchFamily="18" charset="0"/>
                <a:hlinkClick r:id="rId7" tooltip="Βιέννη"/>
              </a:rPr>
              <a:t>Βιέννη</a:t>
            </a:r>
            <a:r>
              <a:rPr lang="el-GR" sz="2000" dirty="0">
                <a:latin typeface="Times New Roman" pitchFamily="18" charset="0"/>
                <a:cs typeface="Times New Roman" pitchFamily="18" charset="0"/>
              </a:rPr>
              <a:t>, </a:t>
            </a:r>
            <a:r>
              <a:rPr lang="el-GR" sz="2000" dirty="0">
                <a:latin typeface="Times New Roman" pitchFamily="18" charset="0"/>
                <a:cs typeface="Times New Roman" pitchFamily="18" charset="0"/>
                <a:hlinkClick r:id="rId8" tooltip="Βερολίνο"/>
              </a:rPr>
              <a:t>Βερολίνο</a:t>
            </a:r>
            <a:r>
              <a:rPr lang="el-GR" sz="2000" dirty="0">
                <a:latin typeface="Times New Roman" pitchFamily="18" charset="0"/>
                <a:cs typeface="Times New Roman" pitchFamily="18" charset="0"/>
              </a:rPr>
              <a:t>, </a:t>
            </a:r>
            <a:r>
              <a:rPr lang="el-GR" sz="2000" dirty="0">
                <a:latin typeface="Times New Roman" pitchFamily="18" charset="0"/>
                <a:cs typeface="Times New Roman" pitchFamily="18" charset="0"/>
                <a:hlinkClick r:id="rId9" tooltip="Ιταλία"/>
              </a:rPr>
              <a:t>Ιταλία</a:t>
            </a:r>
            <a:r>
              <a:rPr lang="el-GR" sz="2000" dirty="0">
                <a:latin typeface="Times New Roman" pitchFamily="18" charset="0"/>
                <a:cs typeface="Times New Roman" pitchFamily="18" charset="0"/>
              </a:rPr>
              <a:t>, </a:t>
            </a:r>
            <a:r>
              <a:rPr lang="el-GR" sz="2000" dirty="0">
                <a:latin typeface="Times New Roman" pitchFamily="18" charset="0"/>
                <a:cs typeface="Times New Roman" pitchFamily="18" charset="0"/>
                <a:hlinkClick r:id="rId10" tooltip="Κύπρος"/>
              </a:rPr>
              <a:t>Κύπρος</a:t>
            </a:r>
            <a:r>
              <a:rPr lang="el-GR" sz="2000" dirty="0">
                <a:latin typeface="Times New Roman" pitchFamily="18" charset="0"/>
                <a:cs typeface="Times New Roman" pitchFamily="18" charset="0"/>
              </a:rPr>
              <a:t>, </a:t>
            </a:r>
            <a:r>
              <a:rPr lang="el-GR" sz="2000" dirty="0">
                <a:latin typeface="Times New Roman" pitchFamily="18" charset="0"/>
                <a:cs typeface="Times New Roman" pitchFamily="18" charset="0"/>
                <a:hlinkClick r:id="rId11" tooltip="Παλαιστίνη (περιοχή)"/>
              </a:rPr>
              <a:t>Παλαιστίνη</a:t>
            </a:r>
            <a:r>
              <a:rPr lang="el-GR" sz="2000" dirty="0">
                <a:latin typeface="Times New Roman" pitchFamily="18" charset="0"/>
                <a:cs typeface="Times New Roman" pitchFamily="18" charset="0"/>
              </a:rPr>
              <a:t>, </a:t>
            </a:r>
            <a:r>
              <a:rPr lang="el-GR" sz="2000" u="sng" dirty="0">
                <a:latin typeface="Times New Roman" pitchFamily="18" charset="0"/>
                <a:cs typeface="Times New Roman" pitchFamily="18" charset="0"/>
                <a:hlinkClick r:id="rId12"/>
              </a:rPr>
              <a:t>Ιαπωνία</a:t>
            </a:r>
            <a:r>
              <a:rPr lang="el-GR" sz="2000" dirty="0">
                <a:latin typeface="Times New Roman" pitchFamily="18" charset="0"/>
                <a:cs typeface="Times New Roman" pitchFamily="18" charset="0"/>
              </a:rPr>
              <a:t>, </a:t>
            </a:r>
            <a:r>
              <a:rPr lang="el-GR" sz="2000" dirty="0">
                <a:latin typeface="Times New Roman" pitchFamily="18" charset="0"/>
                <a:cs typeface="Times New Roman" pitchFamily="18" charset="0"/>
                <a:hlinkClick r:id="rId13" tooltip="Ισπανία"/>
              </a:rPr>
              <a:t>Ισπανία</a:t>
            </a:r>
            <a:r>
              <a:rPr lang="el-GR" sz="2000" dirty="0">
                <a:latin typeface="Times New Roman" pitchFamily="18" charset="0"/>
                <a:cs typeface="Times New Roman" pitchFamily="18" charset="0"/>
              </a:rPr>
              <a:t>, </a:t>
            </a:r>
            <a:r>
              <a:rPr lang="el-GR" sz="2000" dirty="0">
                <a:latin typeface="Times New Roman" pitchFamily="18" charset="0"/>
                <a:cs typeface="Times New Roman" pitchFamily="18" charset="0"/>
                <a:hlinkClick r:id="rId14" tooltip="Τσεχοσλοβακία"/>
              </a:rPr>
              <a:t>Τσεχοσλοβακία</a:t>
            </a:r>
            <a:r>
              <a:rPr lang="el-GR" sz="2000" dirty="0">
                <a:latin typeface="Times New Roman" pitchFamily="18" charset="0"/>
                <a:cs typeface="Times New Roman" pitchFamily="18" charset="0"/>
              </a:rPr>
              <a:t>, </a:t>
            </a:r>
            <a:r>
              <a:rPr lang="el-GR" sz="2000" dirty="0">
                <a:latin typeface="Times New Roman" pitchFamily="18" charset="0"/>
                <a:cs typeface="Times New Roman" pitchFamily="18" charset="0"/>
                <a:hlinkClick r:id="rId15" tooltip="Αγγλία"/>
              </a:rPr>
              <a:t>Αγγλία</a:t>
            </a:r>
            <a:r>
              <a:rPr lang="el-GR" sz="2000" dirty="0">
                <a:latin typeface="Times New Roman" pitchFamily="18" charset="0"/>
                <a:cs typeface="Times New Roman" pitchFamily="18" charset="0"/>
              </a:rPr>
              <a:t>, </a:t>
            </a:r>
            <a:r>
              <a:rPr lang="el-GR" sz="2000" dirty="0">
                <a:latin typeface="Times New Roman" pitchFamily="18" charset="0"/>
                <a:cs typeface="Times New Roman" pitchFamily="18" charset="0"/>
                <a:hlinkClick r:id="rId16" tooltip="Γαλλία"/>
              </a:rPr>
              <a:t>Γαλλία</a:t>
            </a:r>
            <a:r>
              <a:rPr lang="el-GR" sz="2000" dirty="0">
                <a:latin typeface="Times New Roman" pitchFamily="18" charset="0"/>
                <a:cs typeface="Times New Roman" pitchFamily="18" charset="0"/>
              </a:rPr>
              <a:t>, </a:t>
            </a:r>
            <a:r>
              <a:rPr lang="el-GR" sz="2000" dirty="0">
                <a:latin typeface="Times New Roman" pitchFamily="18" charset="0"/>
                <a:cs typeface="Times New Roman" pitchFamily="18" charset="0"/>
                <a:hlinkClick r:id="rId17" tooltip="Ολλανδία"/>
              </a:rPr>
              <a:t>Ολλανδία</a:t>
            </a:r>
            <a:r>
              <a:rPr lang="el-GR" sz="2000" dirty="0">
                <a:latin typeface="Times New Roman" pitchFamily="18" charset="0"/>
                <a:cs typeface="Times New Roman" pitchFamily="18" charset="0"/>
              </a:rPr>
              <a:t>, </a:t>
            </a:r>
            <a:r>
              <a:rPr lang="el-GR" sz="2000" dirty="0">
                <a:latin typeface="Times New Roman" pitchFamily="18" charset="0"/>
                <a:cs typeface="Times New Roman" pitchFamily="18" charset="0"/>
                <a:hlinkClick r:id="rId18" tooltip="Γερμανία"/>
              </a:rPr>
              <a:t>Γερμανία</a:t>
            </a:r>
            <a:r>
              <a:rPr lang="el-GR" sz="2000" dirty="0">
                <a:latin typeface="Times New Roman" pitchFamily="18" charset="0"/>
                <a:cs typeface="Times New Roman" pitchFamily="18" charset="0"/>
              </a:rPr>
              <a:t>, </a:t>
            </a:r>
            <a:r>
              <a:rPr lang="el-GR" sz="2000" dirty="0">
                <a:latin typeface="Times New Roman" pitchFamily="18" charset="0"/>
                <a:cs typeface="Times New Roman" pitchFamily="18" charset="0"/>
                <a:hlinkClick r:id="rId19" tooltip="Αυστρία"/>
              </a:rPr>
              <a:t>Αυστρία</a:t>
            </a:r>
            <a:r>
              <a:rPr lang="el-GR" sz="2000" dirty="0">
                <a:latin typeface="Times New Roman" pitchFamily="18" charset="0"/>
                <a:cs typeface="Times New Roman" pitchFamily="18" charset="0"/>
              </a:rPr>
              <a:t>, </a:t>
            </a:r>
            <a:r>
              <a:rPr lang="el-GR" sz="2000" dirty="0">
                <a:latin typeface="Times New Roman" pitchFamily="18" charset="0"/>
                <a:cs typeface="Times New Roman" pitchFamily="18" charset="0"/>
                <a:hlinkClick r:id="rId20" tooltip="Γιουγκοσλαβία"/>
              </a:rPr>
              <a:t>Γιουγκοσλαβία</a:t>
            </a:r>
            <a:r>
              <a:rPr lang="el-GR" sz="2000" dirty="0">
                <a:latin typeface="Times New Roman" pitchFamily="18" charset="0"/>
                <a:cs typeface="Times New Roman" pitchFamily="18" charset="0"/>
              </a:rPr>
              <a:t> και αλλού</a:t>
            </a:r>
            <a:r>
              <a:rPr lang="el-GR" sz="2000" dirty="0"/>
              <a:t>.</a:t>
            </a:r>
            <a:endParaRPr lang="el-GR" sz="2000" dirty="0" smtClean="0">
              <a:latin typeface="Times New Roman" pitchFamily="18" charset="0"/>
              <a:cs typeface="Times New Roman" pitchFamily="18" charset="0"/>
            </a:endParaRPr>
          </a:p>
          <a:p>
            <a:pPr>
              <a:buNone/>
            </a:pPr>
            <a:endParaRPr lang="el-GR"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TotalTime>
  <Words>504</Words>
  <Application>Microsoft Office PowerPoint</Application>
  <PresentationFormat>Προβολή στην οθόνη (4:3)</PresentationFormat>
  <Paragraphs>33</Paragraphs>
  <Slides>15</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15</vt:i4>
      </vt:variant>
    </vt:vector>
  </HeadingPairs>
  <TitlesOfParts>
    <vt:vector size="16" baseType="lpstr">
      <vt:lpstr>Θέμα του Office</vt:lpstr>
      <vt:lpstr>Νίκος Καζαντζάκης</vt:lpstr>
      <vt:lpstr>Διαφάνεια 2</vt:lpstr>
      <vt:lpstr>Καταγωγή</vt:lpstr>
      <vt:lpstr>Παιδικά χρόνια</vt:lpstr>
      <vt:lpstr>Καπετάν Μιχάλης</vt:lpstr>
      <vt:lpstr>Διαφάνεια 6</vt:lpstr>
      <vt:lpstr>Σπουδές</vt:lpstr>
      <vt:lpstr>Ανρί Μπεργκσόν</vt:lpstr>
      <vt:lpstr>Εργογραφία</vt:lpstr>
      <vt:lpstr>Έγγαμος βίος</vt:lpstr>
      <vt:lpstr>Γαλάτεια Καζαντζάκη</vt:lpstr>
      <vt:lpstr>Ν. Καζαντζάκης- Ελένη Σαμίου</vt:lpstr>
      <vt:lpstr>Άλλα γεγονότα της ζωής του</vt:lpstr>
      <vt:lpstr>Ο τάφος του Καζαντζάκη</vt:lpstr>
      <vt:lpstr>Επιγραφή στον τάφο του Καζαντζάκη</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Νίκος Καζαντζάκης</dc:title>
  <dc:creator>Vanna</dc:creator>
  <cp:lastModifiedBy>Vanna</cp:lastModifiedBy>
  <cp:revision>13</cp:revision>
  <dcterms:created xsi:type="dcterms:W3CDTF">2024-01-15T13:45:07Z</dcterms:created>
  <dcterms:modified xsi:type="dcterms:W3CDTF">2024-01-15T15:49:06Z</dcterms:modified>
</cp:coreProperties>
</file>