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C34DB8-20C8-44BA-AF14-1D552FC326EC}" v="3152" dt="2022-03-10T22:23:58.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15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ννυ Καρβουνη" userId="30bf3fab727badca" providerId="LiveId" clId="{D6C34DB8-20C8-44BA-AF14-1D552FC326EC}"/>
    <pc:docChg chg="undo custSel addSld delSld modSld">
      <pc:chgData name="Αννυ Καρβουνη" userId="30bf3fab727badca" providerId="LiveId" clId="{D6C34DB8-20C8-44BA-AF14-1D552FC326EC}" dt="2022-03-10T22:24:27.027" v="5436" actId="1076"/>
      <pc:docMkLst>
        <pc:docMk/>
      </pc:docMkLst>
      <pc:sldChg chg="modSp mod">
        <pc:chgData name="Αννυ Καρβουνη" userId="30bf3fab727badca" providerId="LiveId" clId="{D6C34DB8-20C8-44BA-AF14-1D552FC326EC}" dt="2022-03-07T10:11:42.710" v="1939" actId="20577"/>
        <pc:sldMkLst>
          <pc:docMk/>
          <pc:sldMk cId="1924142949" sldId="256"/>
        </pc:sldMkLst>
        <pc:spChg chg="mod">
          <ac:chgData name="Αννυ Καρβουνη" userId="30bf3fab727badca" providerId="LiveId" clId="{D6C34DB8-20C8-44BA-AF14-1D552FC326EC}" dt="2022-03-07T10:11:42.710" v="1939" actId="20577"/>
          <ac:spMkLst>
            <pc:docMk/>
            <pc:sldMk cId="1924142949" sldId="256"/>
            <ac:spMk id="3" creationId="{4C9EDC8C-67C6-418C-A7FD-DF35911AF0AA}"/>
          </ac:spMkLst>
        </pc:spChg>
      </pc:sldChg>
      <pc:sldChg chg="modSp mod">
        <pc:chgData name="Αννυ Καρβουνη" userId="30bf3fab727badca" providerId="LiveId" clId="{D6C34DB8-20C8-44BA-AF14-1D552FC326EC}" dt="2022-03-10T22:05:22.606" v="5098" actId="20577"/>
        <pc:sldMkLst>
          <pc:docMk/>
          <pc:sldMk cId="918581282" sldId="258"/>
        </pc:sldMkLst>
        <pc:spChg chg="mod">
          <ac:chgData name="Αννυ Καρβουνη" userId="30bf3fab727badca" providerId="LiveId" clId="{D6C34DB8-20C8-44BA-AF14-1D552FC326EC}" dt="2022-03-10T22:05:22.606" v="5098" actId="20577"/>
          <ac:spMkLst>
            <pc:docMk/>
            <pc:sldMk cId="918581282" sldId="258"/>
            <ac:spMk id="2" creationId="{FC5C08C2-5DDF-4E05-B47E-F56ED7BC05C5}"/>
          </ac:spMkLst>
        </pc:spChg>
      </pc:sldChg>
      <pc:sldChg chg="modSp mod">
        <pc:chgData name="Αννυ Καρβουνη" userId="30bf3fab727badca" providerId="LiveId" clId="{D6C34DB8-20C8-44BA-AF14-1D552FC326EC}" dt="2022-03-10T22:05:51.994" v="5130" actId="20577"/>
        <pc:sldMkLst>
          <pc:docMk/>
          <pc:sldMk cId="1411965062" sldId="259"/>
        </pc:sldMkLst>
        <pc:spChg chg="mod">
          <ac:chgData name="Αννυ Καρβουνη" userId="30bf3fab727badca" providerId="LiveId" clId="{D6C34DB8-20C8-44BA-AF14-1D552FC326EC}" dt="2022-03-10T22:05:51.994" v="5130" actId="20577"/>
          <ac:spMkLst>
            <pc:docMk/>
            <pc:sldMk cId="1411965062" sldId="259"/>
            <ac:spMk id="2" creationId="{895191EB-4E2B-4F4F-9191-B42282E29B37}"/>
          </ac:spMkLst>
        </pc:spChg>
      </pc:sldChg>
      <pc:sldChg chg="modSp new mod">
        <pc:chgData name="Αννυ Καρβουνη" userId="30bf3fab727badca" providerId="LiveId" clId="{D6C34DB8-20C8-44BA-AF14-1D552FC326EC}" dt="2022-03-07T10:26:07.647" v="2054" actId="20577"/>
        <pc:sldMkLst>
          <pc:docMk/>
          <pc:sldMk cId="694245213" sldId="260"/>
        </pc:sldMkLst>
        <pc:spChg chg="mod">
          <ac:chgData name="Αννυ Καρβουνη" userId="30bf3fab727badca" providerId="LiveId" clId="{D6C34DB8-20C8-44BA-AF14-1D552FC326EC}" dt="2022-03-07T09:10:22.836" v="90" actId="20577"/>
          <ac:spMkLst>
            <pc:docMk/>
            <pc:sldMk cId="694245213" sldId="260"/>
            <ac:spMk id="2" creationId="{9D7E10CB-42A5-498B-B4CA-E039643984AF}"/>
          </ac:spMkLst>
        </pc:spChg>
        <pc:spChg chg="mod">
          <ac:chgData name="Αννυ Καρβουνη" userId="30bf3fab727badca" providerId="LiveId" clId="{D6C34DB8-20C8-44BA-AF14-1D552FC326EC}" dt="2022-03-07T10:26:07.647" v="2054" actId="20577"/>
          <ac:spMkLst>
            <pc:docMk/>
            <pc:sldMk cId="694245213" sldId="260"/>
            <ac:spMk id="3" creationId="{18B775EF-CAEA-4692-B6E3-C956FE79B41A}"/>
          </ac:spMkLst>
        </pc:spChg>
        <pc:spChg chg="mod">
          <ac:chgData name="Αννυ Καρβουνη" userId="30bf3fab727badca" providerId="LiveId" clId="{D6C34DB8-20C8-44BA-AF14-1D552FC326EC}" dt="2022-03-07T09:38:44.486" v="1036" actId="20577"/>
          <ac:spMkLst>
            <pc:docMk/>
            <pc:sldMk cId="694245213" sldId="260"/>
            <ac:spMk id="4" creationId="{3385E49C-1424-478C-B01A-7A4FA5793058}"/>
          </ac:spMkLst>
        </pc:spChg>
      </pc:sldChg>
      <pc:sldChg chg="new del">
        <pc:chgData name="Αννυ Καρβουνη" userId="30bf3fab727badca" providerId="LiveId" clId="{D6C34DB8-20C8-44BA-AF14-1D552FC326EC}" dt="2022-03-07T09:40:01.123" v="1038" actId="680"/>
        <pc:sldMkLst>
          <pc:docMk/>
          <pc:sldMk cId="2800428547" sldId="261"/>
        </pc:sldMkLst>
      </pc:sldChg>
      <pc:sldChg chg="addSp delSp modSp new mod">
        <pc:chgData name="Αννυ Καρβουνη" userId="30bf3fab727badca" providerId="LiveId" clId="{D6C34DB8-20C8-44BA-AF14-1D552FC326EC}" dt="2022-03-10T22:24:27.027" v="5436" actId="1076"/>
        <pc:sldMkLst>
          <pc:docMk/>
          <pc:sldMk cId="2884193451" sldId="261"/>
        </pc:sldMkLst>
        <pc:graphicFrameChg chg="add del modGraphic">
          <ac:chgData name="Αννυ Καρβουνη" userId="30bf3fab727badca" providerId="LiveId" clId="{D6C34DB8-20C8-44BA-AF14-1D552FC326EC}" dt="2022-03-10T22:15:39.307" v="5167" actId="478"/>
          <ac:graphicFrameMkLst>
            <pc:docMk/>
            <pc:sldMk cId="2884193451" sldId="261"/>
            <ac:graphicFrameMk id="2" creationId="{2B8E125D-ADBE-4891-A243-6218A626B9C4}"/>
          </ac:graphicFrameMkLst>
        </pc:graphicFrameChg>
        <pc:graphicFrameChg chg="add mod modGraphic">
          <ac:chgData name="Αννυ Καρβουνη" userId="30bf3fab727badca" providerId="LiveId" clId="{D6C34DB8-20C8-44BA-AF14-1D552FC326EC}" dt="2022-03-10T22:20:30.669" v="5290" actId="207"/>
          <ac:graphicFrameMkLst>
            <pc:docMk/>
            <pc:sldMk cId="2884193451" sldId="261"/>
            <ac:graphicFrameMk id="4" creationId="{2C5CE35C-9ECA-4C31-A9D5-9DA9E4219E31}"/>
          </ac:graphicFrameMkLst>
        </pc:graphicFrameChg>
        <pc:graphicFrameChg chg="add del mod modGraphic">
          <ac:chgData name="Αννυ Καρβουνη" userId="30bf3fab727badca" providerId="LiveId" clId="{D6C34DB8-20C8-44BA-AF14-1D552FC326EC}" dt="2022-03-07T09:53:40.478" v="1170" actId="1032"/>
          <ac:graphicFrameMkLst>
            <pc:docMk/>
            <pc:sldMk cId="2884193451" sldId="261"/>
            <ac:graphicFrameMk id="4" creationId="{9716E613-DB44-4F95-B0D6-1CA5CBEC7004}"/>
          </ac:graphicFrameMkLst>
        </pc:graphicFrameChg>
        <pc:graphicFrameChg chg="add del mod modGraphic">
          <ac:chgData name="Αννυ Καρβουνη" userId="30bf3fab727badca" providerId="LiveId" clId="{D6C34DB8-20C8-44BA-AF14-1D552FC326EC}" dt="2022-03-10T22:23:58.336" v="5431"/>
          <ac:graphicFrameMkLst>
            <pc:docMk/>
            <pc:sldMk cId="2884193451" sldId="261"/>
            <ac:graphicFrameMk id="5" creationId="{D91FF0AE-4324-4F11-AA0F-F1966B70A6F5}"/>
          </ac:graphicFrameMkLst>
        </pc:graphicFrameChg>
        <pc:picChg chg="add del mod">
          <ac:chgData name="Αννυ Καρβουνη" userId="30bf3fab727badca" providerId="LiveId" clId="{D6C34DB8-20C8-44BA-AF14-1D552FC326EC}" dt="2022-03-10T22:21:17.200" v="5295" actId="478"/>
          <ac:picMkLst>
            <pc:docMk/>
            <pc:sldMk cId="2884193451" sldId="261"/>
            <ac:picMk id="3" creationId="{74F10E2E-7F04-429B-844C-AB4F8347CF33}"/>
          </ac:picMkLst>
        </pc:picChg>
        <pc:picChg chg="add mod">
          <ac:chgData name="Αννυ Καρβουνη" userId="30bf3fab727badca" providerId="LiveId" clId="{D6C34DB8-20C8-44BA-AF14-1D552FC326EC}" dt="2022-03-10T22:24:27.027" v="5436" actId="1076"/>
          <ac:picMkLst>
            <pc:docMk/>
            <pc:sldMk cId="2884193451" sldId="261"/>
            <ac:picMk id="7" creationId="{EE0497ED-FCD7-48FA-8D0F-83FAA50D1696}"/>
          </ac:picMkLst>
        </pc:picChg>
      </pc:sldChg>
      <pc:sldChg chg="modSp new mod">
        <pc:chgData name="Αννυ Καρβουνη" userId="30bf3fab727badca" providerId="LiveId" clId="{D6C34DB8-20C8-44BA-AF14-1D552FC326EC}" dt="2022-03-07T10:13:18.313" v="1941" actId="123"/>
        <pc:sldMkLst>
          <pc:docMk/>
          <pc:sldMk cId="897160272" sldId="262"/>
        </pc:sldMkLst>
        <pc:spChg chg="mod">
          <ac:chgData name="Αννυ Καρβουνη" userId="30bf3fab727badca" providerId="LiveId" clId="{D6C34DB8-20C8-44BA-AF14-1D552FC326EC}" dt="2022-03-07T09:55:41.224" v="1211" actId="20577"/>
          <ac:spMkLst>
            <pc:docMk/>
            <pc:sldMk cId="897160272" sldId="262"/>
            <ac:spMk id="2" creationId="{8B1E7FEA-DA8F-47EA-9A08-8E99423504D0}"/>
          </ac:spMkLst>
        </pc:spChg>
        <pc:spChg chg="mod">
          <ac:chgData name="Αννυ Καρβουνη" userId="30bf3fab727badca" providerId="LiveId" clId="{D6C34DB8-20C8-44BA-AF14-1D552FC326EC}" dt="2022-03-07T10:13:12.646" v="1940" actId="123"/>
          <ac:spMkLst>
            <pc:docMk/>
            <pc:sldMk cId="897160272" sldId="262"/>
            <ac:spMk id="3" creationId="{20C0319D-183F-4012-A2AE-62A19E195EE2}"/>
          </ac:spMkLst>
        </pc:spChg>
        <pc:spChg chg="mod">
          <ac:chgData name="Αννυ Καρβουνη" userId="30bf3fab727badca" providerId="LiveId" clId="{D6C34DB8-20C8-44BA-AF14-1D552FC326EC}" dt="2022-03-07T10:13:18.313" v="1941" actId="123"/>
          <ac:spMkLst>
            <pc:docMk/>
            <pc:sldMk cId="897160272" sldId="262"/>
            <ac:spMk id="4" creationId="{7D168101-F74E-4270-A6FB-6E0D5E31C98F}"/>
          </ac:spMkLst>
        </pc:spChg>
      </pc:sldChg>
      <pc:sldChg chg="new del">
        <pc:chgData name="Αννυ Καρβουνη" userId="30bf3fab727badca" providerId="LiveId" clId="{D6C34DB8-20C8-44BA-AF14-1D552FC326EC}" dt="2022-03-07T09:54:17.460" v="1172" actId="680"/>
        <pc:sldMkLst>
          <pc:docMk/>
          <pc:sldMk cId="2717646832"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D43B9-85E2-4860-A431-B2FCA4B100B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l-GR"/>
        </a:p>
      </dgm:t>
    </dgm:pt>
    <dgm:pt modelId="{2017B930-E10F-4F68-9EB3-62BD93C97706}">
      <dgm:prSet phldrT="[Κείμενο]" custT="1"/>
      <dgm:spPr>
        <a:solidFill>
          <a:schemeClr val="accent3">
            <a:lumMod val="60000"/>
            <a:lumOff val="40000"/>
          </a:schemeClr>
        </a:solidFill>
      </dgm:spPr>
      <dgm:t>
        <a:bodyPr/>
        <a:lstStyle/>
        <a:p>
          <a:pPr algn="ctr"/>
          <a:r>
            <a:rPr lang="el-GR" sz="1600" dirty="0"/>
            <a:t>Αναστασία</a:t>
          </a:r>
        </a:p>
        <a:p>
          <a:pPr algn="ctr"/>
          <a:r>
            <a:rPr lang="el-GR" sz="1600" dirty="0"/>
            <a:t> Την πρώτη μέρα του σχολείο είχα ένα κράμα συναισθημάτων. Ήμουν ενθουσιασμένη, αλλά είχα αρκετό άγχος. Το αίσθημα μιας καινούργιας αρχής και της γνωριμίας ενός άλλου περιβάλλοντος με χαροποιούσε και μου κέντριζε την περιέργεια. Παρ’ όλ’ αυτά οτιδήποτε νέο προκαλεί ένα αίσθημα φόβου, καθώς δεν ξέρεις ποτέ τι θα αντικρίσεις και αν θα απογοητευτείς, έχοντας άλλες προσδοκίες. Ευτυχώς είχα τους φίλους μου και αρκετούς γνωστούς, οπότε δεν ένιωθα τόσο άβολα και ευχαριστήθηκα αρκετά την πρώτη μέρα του γυμνασίου.</a:t>
          </a:r>
        </a:p>
        <a:p>
          <a:pPr algn="just"/>
          <a:r>
            <a:rPr lang="el-GR" sz="1600" dirty="0"/>
            <a:t> </a:t>
          </a:r>
        </a:p>
      </dgm:t>
    </dgm:pt>
    <dgm:pt modelId="{044C6E43-CD53-41D4-8C69-2A2B7721F8C7}" type="parTrans" cxnId="{4AA7DAC3-CBDC-4433-A4D4-70C917300E59}">
      <dgm:prSet/>
      <dgm:spPr/>
      <dgm:t>
        <a:bodyPr/>
        <a:lstStyle/>
        <a:p>
          <a:endParaRPr lang="el-GR"/>
        </a:p>
      </dgm:t>
    </dgm:pt>
    <dgm:pt modelId="{EC6AD603-7864-4819-BEC1-0B9127CE5337}" type="sibTrans" cxnId="{4AA7DAC3-CBDC-4433-A4D4-70C917300E59}">
      <dgm:prSet/>
      <dgm:spPr/>
      <dgm:t>
        <a:bodyPr/>
        <a:lstStyle/>
        <a:p>
          <a:endParaRPr lang="el-GR"/>
        </a:p>
      </dgm:t>
    </dgm:pt>
    <dgm:pt modelId="{841E4F5F-CCE4-496C-8110-83E9D5EF5C60}">
      <dgm:prSet phldrT="[Κείμενο]" custT="1"/>
      <dgm:spPr>
        <a:solidFill>
          <a:schemeClr val="bg2">
            <a:lumMod val="10000"/>
          </a:schemeClr>
        </a:solidFill>
      </dgm:spPr>
      <dgm:t>
        <a:bodyPr/>
        <a:lstStyle/>
        <a:p>
          <a:r>
            <a:rPr lang="el-GR" sz="1600" dirty="0"/>
            <a:t>Ηλέκτρα </a:t>
          </a:r>
        </a:p>
        <a:p>
          <a:r>
            <a:rPr lang="el-GR" sz="1600" dirty="0"/>
            <a:t> Την πρώτη μέρα στο σχολείο, κυρίαρχο συναίσθημα ήταν ο φόβος. Εκτός από αυτό είχα άγχος ανησυχία. Φοβόμουν ότι η προσαρμογή θα ήταν δύσκολη και ότι δεν θα μπορούσα να ανταπεξέλθω στις απαιτήσεις του γυμνασίου. Και στ’ αλήθεια ένιωθα πως δεν θα ταίριαζα. Η αρχή ήταν λίγο δύσκολη, καθώς μου πήρε λίγο καιρό να καταλάβω πως θα πρέπει να καταβάλλω μεγαλύτερη προσπάθεια. Τώρα αισθάνομαι σαν να βρίσκομαι εδώ πολύ καιρό και όλα τα αρχικά συναισθήματα έχουν γίνει καπνός.</a:t>
          </a:r>
        </a:p>
      </dgm:t>
    </dgm:pt>
    <dgm:pt modelId="{D03FE15A-B6B6-4236-8343-29407B632C90}" type="parTrans" cxnId="{F01C6431-2D05-40F5-AF38-BAF41B47967B}">
      <dgm:prSet/>
      <dgm:spPr/>
      <dgm:t>
        <a:bodyPr/>
        <a:lstStyle/>
        <a:p>
          <a:endParaRPr lang="el-GR"/>
        </a:p>
      </dgm:t>
    </dgm:pt>
    <dgm:pt modelId="{53F32833-7117-4DEB-BC37-3E884BB2552D}" type="sibTrans" cxnId="{F01C6431-2D05-40F5-AF38-BAF41B47967B}">
      <dgm:prSet/>
      <dgm:spPr/>
      <dgm:t>
        <a:bodyPr/>
        <a:lstStyle/>
        <a:p>
          <a:endParaRPr lang="el-GR"/>
        </a:p>
      </dgm:t>
    </dgm:pt>
    <dgm:pt modelId="{7BB12713-3F98-4AC1-8B9C-1953E9EA611B}">
      <dgm:prSet phldrT="[Κείμενο]" custT="1"/>
      <dgm:spPr>
        <a:solidFill>
          <a:schemeClr val="accent3">
            <a:lumMod val="60000"/>
            <a:lumOff val="40000"/>
          </a:schemeClr>
        </a:solidFill>
      </dgm:spPr>
      <dgm:t>
        <a:bodyPr/>
        <a:lstStyle/>
        <a:p>
          <a:r>
            <a:rPr lang="el-GR" sz="1600" dirty="0"/>
            <a:t>Ραφαέλα</a:t>
          </a:r>
        </a:p>
        <a:p>
          <a:r>
            <a:rPr lang="el-GR" sz="1600" dirty="0"/>
            <a:t> Την πρώτη μέρα στο σχολείο τα συναισθήματά μου ήταν μπερδεμένα. Φοβόμουν το καινούργιο περιβάλλον αλλά και ήθελα να το γνωρίσω. Φοβόμουν ότι δεν θα μπορούσα να ταιριάξω, ή να συνηθίσω πραγματικά την νέα μου καθημερινότητα. Καινούργια άτομα, υψηλότερες απαιτήσεις. Θα μπορούσαν να πάνε όλα στραβά πολύ εύκολα και αυτό με τρόμαζε περισσότερο. Όμως από την άλλη, ήθελα να τα ζήσω όλα αυτά. Για να αποδείξω στον εαυτό μου ότι μπορώ κι ας με τρόμαζε. Η πρώτη μέρα εν τέλει ήταν καλή. Με βοήθησαν οι φίλοι που είχα, μου θύμισαν ότι πάντα θα ‘χω κάποιον. Κι έτσι προσαρμόστηκα και τώρα περνάω φίνα! Σαν να μην ένιωσα τίποτα απ’ αυτά ποτέ.</a:t>
          </a:r>
        </a:p>
      </dgm:t>
    </dgm:pt>
    <dgm:pt modelId="{0E693602-9031-4866-872D-CF7B1FC80E61}" type="parTrans" cxnId="{AA6FAA07-77D6-4D15-9FC2-72BA1FDC4CD2}">
      <dgm:prSet/>
      <dgm:spPr/>
      <dgm:t>
        <a:bodyPr/>
        <a:lstStyle/>
        <a:p>
          <a:endParaRPr lang="el-GR"/>
        </a:p>
      </dgm:t>
    </dgm:pt>
    <dgm:pt modelId="{14A9974E-FB4D-4DD6-B063-104CCEA003EE}" type="sibTrans" cxnId="{AA6FAA07-77D6-4D15-9FC2-72BA1FDC4CD2}">
      <dgm:prSet/>
      <dgm:spPr/>
      <dgm:t>
        <a:bodyPr/>
        <a:lstStyle/>
        <a:p>
          <a:endParaRPr lang="el-GR"/>
        </a:p>
      </dgm:t>
    </dgm:pt>
    <dgm:pt modelId="{B2F34B78-E149-4448-84A7-1BB774CD551B}" type="pres">
      <dgm:prSet presAssocID="{58DD43B9-85E2-4860-A431-B2FCA4B100B8}" presName="diagram" presStyleCnt="0">
        <dgm:presLayoutVars>
          <dgm:dir/>
          <dgm:resizeHandles val="exact"/>
        </dgm:presLayoutVars>
      </dgm:prSet>
      <dgm:spPr/>
      <dgm:t>
        <a:bodyPr/>
        <a:lstStyle/>
        <a:p>
          <a:endParaRPr lang="el-GR"/>
        </a:p>
      </dgm:t>
    </dgm:pt>
    <dgm:pt modelId="{9055C0F3-F65B-44CC-8206-E26BF247D451}" type="pres">
      <dgm:prSet presAssocID="{2017B930-E10F-4F68-9EB3-62BD93C97706}" presName="node" presStyleLbl="node1" presStyleIdx="0" presStyleCnt="3" custScaleX="26834" custScaleY="66267" custLinFactNeighborX="3032" custLinFactNeighborY="12339">
        <dgm:presLayoutVars>
          <dgm:bulletEnabled val="1"/>
        </dgm:presLayoutVars>
      </dgm:prSet>
      <dgm:spPr/>
      <dgm:t>
        <a:bodyPr/>
        <a:lstStyle/>
        <a:p>
          <a:endParaRPr lang="el-GR"/>
        </a:p>
      </dgm:t>
    </dgm:pt>
    <dgm:pt modelId="{201C9304-BD81-4D3E-BDA7-930AD257C6B6}" type="pres">
      <dgm:prSet presAssocID="{EC6AD603-7864-4819-BEC1-0B9127CE5337}" presName="sibTrans" presStyleCnt="0"/>
      <dgm:spPr/>
    </dgm:pt>
    <dgm:pt modelId="{9A389AC8-1B83-475F-8663-3EC84FABBD77}" type="pres">
      <dgm:prSet presAssocID="{841E4F5F-CCE4-496C-8110-83E9D5EF5C60}" presName="node" presStyleLbl="node1" presStyleIdx="1" presStyleCnt="3" custScaleX="29502" custScaleY="52369" custLinFactNeighborX="-568" custLinFactNeighborY="18757">
        <dgm:presLayoutVars>
          <dgm:bulletEnabled val="1"/>
        </dgm:presLayoutVars>
      </dgm:prSet>
      <dgm:spPr/>
      <dgm:t>
        <a:bodyPr/>
        <a:lstStyle/>
        <a:p>
          <a:endParaRPr lang="el-GR"/>
        </a:p>
      </dgm:t>
    </dgm:pt>
    <dgm:pt modelId="{775D9F03-5512-4456-81ED-BAF311BDACC0}" type="pres">
      <dgm:prSet presAssocID="{53F32833-7117-4DEB-BC37-3E884BB2552D}" presName="sibTrans" presStyleCnt="0"/>
      <dgm:spPr/>
    </dgm:pt>
    <dgm:pt modelId="{5442AB53-7285-4CE2-BFD7-573756664F59}" type="pres">
      <dgm:prSet presAssocID="{7BB12713-3F98-4AC1-8B9C-1953E9EA611B}" presName="node" presStyleLbl="node1" presStyleIdx="2" presStyleCnt="3" custScaleX="27873" custScaleY="75575" custLinFactNeighborX="-4553" custLinFactNeighborY="7677">
        <dgm:presLayoutVars>
          <dgm:bulletEnabled val="1"/>
        </dgm:presLayoutVars>
      </dgm:prSet>
      <dgm:spPr/>
      <dgm:t>
        <a:bodyPr/>
        <a:lstStyle/>
        <a:p>
          <a:endParaRPr lang="el-GR"/>
        </a:p>
      </dgm:t>
    </dgm:pt>
  </dgm:ptLst>
  <dgm:cxnLst>
    <dgm:cxn modelId="{CFDBAE0F-4A4D-4DF2-8E37-BF4B328F8FCF}" type="presOf" srcId="{841E4F5F-CCE4-496C-8110-83E9D5EF5C60}" destId="{9A389AC8-1B83-475F-8663-3EC84FABBD77}" srcOrd="0" destOrd="0" presId="urn:microsoft.com/office/officeart/2005/8/layout/default#1"/>
    <dgm:cxn modelId="{4AA7DAC3-CBDC-4433-A4D4-70C917300E59}" srcId="{58DD43B9-85E2-4860-A431-B2FCA4B100B8}" destId="{2017B930-E10F-4F68-9EB3-62BD93C97706}" srcOrd="0" destOrd="0" parTransId="{044C6E43-CD53-41D4-8C69-2A2B7721F8C7}" sibTransId="{EC6AD603-7864-4819-BEC1-0B9127CE5337}"/>
    <dgm:cxn modelId="{37F4B0D8-BEBB-4D03-9978-96911B8ADEB0}" type="presOf" srcId="{2017B930-E10F-4F68-9EB3-62BD93C97706}" destId="{9055C0F3-F65B-44CC-8206-E26BF247D451}" srcOrd="0" destOrd="0" presId="urn:microsoft.com/office/officeart/2005/8/layout/default#1"/>
    <dgm:cxn modelId="{AA6FAA07-77D6-4D15-9FC2-72BA1FDC4CD2}" srcId="{58DD43B9-85E2-4860-A431-B2FCA4B100B8}" destId="{7BB12713-3F98-4AC1-8B9C-1953E9EA611B}" srcOrd="2" destOrd="0" parTransId="{0E693602-9031-4866-872D-CF7B1FC80E61}" sibTransId="{14A9974E-FB4D-4DD6-B063-104CCEA003EE}"/>
    <dgm:cxn modelId="{B9FCD363-7097-4DD6-BE29-726D40CF0662}" type="presOf" srcId="{58DD43B9-85E2-4860-A431-B2FCA4B100B8}" destId="{B2F34B78-E149-4448-84A7-1BB774CD551B}" srcOrd="0" destOrd="0" presId="urn:microsoft.com/office/officeart/2005/8/layout/default#1"/>
    <dgm:cxn modelId="{D01C8045-91C6-4CB0-9146-6456B16F49DA}" type="presOf" srcId="{7BB12713-3F98-4AC1-8B9C-1953E9EA611B}" destId="{5442AB53-7285-4CE2-BFD7-573756664F59}" srcOrd="0" destOrd="0" presId="urn:microsoft.com/office/officeart/2005/8/layout/default#1"/>
    <dgm:cxn modelId="{F01C6431-2D05-40F5-AF38-BAF41B47967B}" srcId="{58DD43B9-85E2-4860-A431-B2FCA4B100B8}" destId="{841E4F5F-CCE4-496C-8110-83E9D5EF5C60}" srcOrd="1" destOrd="0" parTransId="{D03FE15A-B6B6-4236-8343-29407B632C90}" sibTransId="{53F32833-7117-4DEB-BC37-3E884BB2552D}"/>
    <dgm:cxn modelId="{2E96DBCE-8F76-4DC3-8624-D933B7716F56}" type="presParOf" srcId="{B2F34B78-E149-4448-84A7-1BB774CD551B}" destId="{9055C0F3-F65B-44CC-8206-E26BF247D451}" srcOrd="0" destOrd="0" presId="urn:microsoft.com/office/officeart/2005/8/layout/default#1"/>
    <dgm:cxn modelId="{F8F1F645-60B7-43A2-ABEA-8392B2025032}" type="presParOf" srcId="{B2F34B78-E149-4448-84A7-1BB774CD551B}" destId="{201C9304-BD81-4D3E-BDA7-930AD257C6B6}" srcOrd="1" destOrd="0" presId="urn:microsoft.com/office/officeart/2005/8/layout/default#1"/>
    <dgm:cxn modelId="{6575480D-DFB6-40E9-91B9-9AAFD36AA3A4}" type="presParOf" srcId="{B2F34B78-E149-4448-84A7-1BB774CD551B}" destId="{9A389AC8-1B83-475F-8663-3EC84FABBD77}" srcOrd="2" destOrd="0" presId="urn:microsoft.com/office/officeart/2005/8/layout/default#1"/>
    <dgm:cxn modelId="{63267BAE-1FCF-471A-8706-E6153F16A0C4}" type="presParOf" srcId="{B2F34B78-E149-4448-84A7-1BB774CD551B}" destId="{775D9F03-5512-4456-81ED-BAF311BDACC0}" srcOrd="3" destOrd="0" presId="urn:microsoft.com/office/officeart/2005/8/layout/default#1"/>
    <dgm:cxn modelId="{3E25A9F7-ACA2-45CD-826F-3FA4F1F00944}" type="presParOf" srcId="{B2F34B78-E149-4448-84A7-1BB774CD551B}" destId="{5442AB53-7285-4CE2-BFD7-573756664F59}"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B6721D-8F7E-4602-8293-93492FCFB1E3}"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l-GR"/>
        </a:p>
      </dgm:t>
    </dgm:pt>
    <dgm:pt modelId="{D42477D7-3577-49E6-A691-98326EC2DFD3}">
      <dgm:prSet phldrT="[Κείμενο]" custT="1"/>
      <dgm:spPr>
        <a:solidFill>
          <a:schemeClr val="bg1"/>
        </a:solidFill>
      </dgm:spPr>
      <dgm:t>
        <a:bodyPr/>
        <a:lstStyle/>
        <a:p>
          <a:r>
            <a:rPr lang="el-GR" sz="4400" dirty="0">
              <a:solidFill>
                <a:schemeClr val="tx1"/>
              </a:solidFill>
            </a:rPr>
            <a:t>Η πρώτη μέρα στο γυμνάσιο</a:t>
          </a:r>
        </a:p>
      </dgm:t>
    </dgm:pt>
    <dgm:pt modelId="{EA017F81-D139-4236-88FD-8423D8E5AB2A}" type="parTrans" cxnId="{1F740A48-CF2A-4B7E-8CD0-83B66880A86A}">
      <dgm:prSet/>
      <dgm:spPr/>
      <dgm:t>
        <a:bodyPr/>
        <a:lstStyle/>
        <a:p>
          <a:endParaRPr lang="el-GR"/>
        </a:p>
      </dgm:t>
    </dgm:pt>
    <dgm:pt modelId="{11772198-168B-4E38-8E7E-7D1A8B0AF207}" type="sibTrans" cxnId="{1F740A48-CF2A-4B7E-8CD0-83B66880A86A}">
      <dgm:prSet/>
      <dgm:spPr/>
      <dgm:t>
        <a:bodyPr/>
        <a:lstStyle/>
        <a:p>
          <a:endParaRPr lang="el-GR"/>
        </a:p>
      </dgm:t>
    </dgm:pt>
    <dgm:pt modelId="{9312367D-CDC9-43DB-A71E-45D02F26FB25}" type="pres">
      <dgm:prSet presAssocID="{BCB6721D-8F7E-4602-8293-93492FCFB1E3}" presName="diagram" presStyleCnt="0">
        <dgm:presLayoutVars>
          <dgm:dir/>
          <dgm:resizeHandles val="exact"/>
        </dgm:presLayoutVars>
      </dgm:prSet>
      <dgm:spPr/>
      <dgm:t>
        <a:bodyPr/>
        <a:lstStyle/>
        <a:p>
          <a:endParaRPr lang="el-GR"/>
        </a:p>
      </dgm:t>
    </dgm:pt>
    <dgm:pt modelId="{092CA375-5FA4-4F79-A4D5-F29433A891CB}" type="pres">
      <dgm:prSet presAssocID="{D42477D7-3577-49E6-A691-98326EC2DFD3}" presName="node" presStyleLbl="node1" presStyleIdx="0" presStyleCnt="1" custScaleX="49827" custScaleY="25619" custLinFactNeighborX="-3454" custLinFactNeighborY="-38509">
        <dgm:presLayoutVars>
          <dgm:bulletEnabled val="1"/>
        </dgm:presLayoutVars>
      </dgm:prSet>
      <dgm:spPr/>
      <dgm:t>
        <a:bodyPr/>
        <a:lstStyle/>
        <a:p>
          <a:endParaRPr lang="el-GR"/>
        </a:p>
      </dgm:t>
    </dgm:pt>
  </dgm:ptLst>
  <dgm:cxnLst>
    <dgm:cxn modelId="{60771C10-C811-432D-BA94-9BA9CDBBEA40}" type="presOf" srcId="{BCB6721D-8F7E-4602-8293-93492FCFB1E3}" destId="{9312367D-CDC9-43DB-A71E-45D02F26FB25}" srcOrd="0" destOrd="0" presId="urn:microsoft.com/office/officeart/2005/8/layout/default#2"/>
    <dgm:cxn modelId="{7474B44B-E140-458E-AE7A-2BB437780D78}" type="presOf" srcId="{D42477D7-3577-49E6-A691-98326EC2DFD3}" destId="{092CA375-5FA4-4F79-A4D5-F29433A891CB}" srcOrd="0" destOrd="0" presId="urn:microsoft.com/office/officeart/2005/8/layout/default#2"/>
    <dgm:cxn modelId="{1F740A48-CF2A-4B7E-8CD0-83B66880A86A}" srcId="{BCB6721D-8F7E-4602-8293-93492FCFB1E3}" destId="{D42477D7-3577-49E6-A691-98326EC2DFD3}" srcOrd="0" destOrd="0" parTransId="{EA017F81-D139-4236-88FD-8423D8E5AB2A}" sibTransId="{11772198-168B-4E38-8E7E-7D1A8B0AF207}"/>
    <dgm:cxn modelId="{D0DB5C63-C3B5-4310-A8CA-CDBE9B442368}" type="presParOf" srcId="{9312367D-CDC9-43DB-A71E-45D02F26FB25}" destId="{092CA375-5FA4-4F79-A4D5-F29433A891CB}" srcOrd="0" destOrd="0" presId="urn:microsoft.com/office/officeart/2005/8/layout/defaul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55C0F3-F65B-44CC-8206-E26BF247D451}">
      <dsp:nvSpPr>
        <dsp:cNvPr id="0" name=""/>
        <dsp:cNvSpPr/>
      </dsp:nvSpPr>
      <dsp:spPr>
        <a:xfrm>
          <a:off x="320721" y="1446747"/>
          <a:ext cx="2806997" cy="4159156"/>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a:t>Αναστασία</a:t>
          </a:r>
        </a:p>
        <a:p>
          <a:pPr lvl="0" algn="ctr" defTabSz="711200">
            <a:lnSpc>
              <a:spcPct val="90000"/>
            </a:lnSpc>
            <a:spcBef>
              <a:spcPct val="0"/>
            </a:spcBef>
            <a:spcAft>
              <a:spcPct val="35000"/>
            </a:spcAft>
          </a:pPr>
          <a:r>
            <a:rPr lang="el-GR" sz="1600" kern="1200" dirty="0"/>
            <a:t> Την πρώτη μέρα του σχολείο είχα ένα κράμα συναισθημάτων. Ήμουν ενθουσιασμένη, αλλά είχα αρκετό άγχος. Το αίσθημα μιας καινούργιας αρχής και της γνωριμίας ενός άλλου περιβάλλοντος με χαροποιούσε και μου κέντριζε την περιέργεια. Παρ’ όλ’ αυτά οτιδήποτε νέο προκαλεί ένα αίσθημα φόβου, καθώς δεν ξέρεις ποτέ τι θα αντικρίσεις και αν θα απογοητευτείς, έχοντας άλλες προσδοκίες. Ευτυχώς είχα τους φίλους μου και αρκετούς γνωστούς, οπότε δεν ένιωθα τόσο άβολα και ευχαριστήθηκα αρκετά την πρώτη μέρα του γυμνασίου.</a:t>
          </a:r>
        </a:p>
        <a:p>
          <a:pPr lvl="0" algn="just" defTabSz="711200">
            <a:lnSpc>
              <a:spcPct val="90000"/>
            </a:lnSpc>
            <a:spcBef>
              <a:spcPct val="0"/>
            </a:spcBef>
            <a:spcAft>
              <a:spcPct val="35000"/>
            </a:spcAft>
          </a:pPr>
          <a:r>
            <a:rPr lang="el-GR" sz="1600" kern="1200" dirty="0"/>
            <a:t> </a:t>
          </a:r>
        </a:p>
      </dsp:txBody>
      <dsp:txXfrm>
        <a:off x="320721" y="1446747"/>
        <a:ext cx="2806997" cy="4159156"/>
      </dsp:txXfrm>
    </dsp:sp>
    <dsp:sp modelId="{9A389AC8-1B83-475F-8663-3EC84FABBD77}">
      <dsp:nvSpPr>
        <dsp:cNvPr id="0" name=""/>
        <dsp:cNvSpPr/>
      </dsp:nvSpPr>
      <dsp:spPr>
        <a:xfrm>
          <a:off x="3797197" y="2319036"/>
          <a:ext cx="3086086" cy="3286867"/>
        </a:xfrm>
        <a:prstGeom prst="rect">
          <a:avLst/>
        </a:prstGeom>
        <a:solidFill>
          <a:schemeClr val="bg2">
            <a:lumMod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a:t>Ηλέκτρα </a:t>
          </a:r>
        </a:p>
        <a:p>
          <a:pPr lvl="0" algn="ctr" defTabSz="711200">
            <a:lnSpc>
              <a:spcPct val="90000"/>
            </a:lnSpc>
            <a:spcBef>
              <a:spcPct val="0"/>
            </a:spcBef>
            <a:spcAft>
              <a:spcPct val="35000"/>
            </a:spcAft>
          </a:pPr>
          <a:r>
            <a:rPr lang="el-GR" sz="1600" kern="1200" dirty="0"/>
            <a:t> Την πρώτη μέρα στο σχολείο, κυρίαρχο συναίσθημα ήταν ο φόβος. Εκτός από αυτό είχα άγχος ανησυχία. Φοβόμουν ότι η προσαρμογή θα ήταν δύσκολη και ότι δεν θα μπορούσα να ανταπεξέλθω στις απαιτήσεις του γυμνασίου. Και στ’ αλήθεια ένιωθα πως δεν θα ταίριαζα. Η αρχή ήταν λίγο δύσκολη, καθώς μου πήρε λίγο καιρό να καταλάβω πως θα πρέπει να καταβάλλω μεγαλύτερη προσπάθεια. Τώρα αισθάνομαι σαν να βρίσκομαι εδώ πολύ καιρό και όλα τα αρχικά συναισθήματα έχουν γίνει καπνός.</a:t>
          </a:r>
        </a:p>
      </dsp:txBody>
      <dsp:txXfrm>
        <a:off x="3797197" y="2319036"/>
        <a:ext cx="3086086" cy="3286867"/>
      </dsp:txXfrm>
    </dsp:sp>
    <dsp:sp modelId="{5442AB53-7285-4CE2-BFD7-573756664F59}">
      <dsp:nvSpPr>
        <dsp:cNvPr id="0" name=""/>
        <dsp:cNvSpPr/>
      </dsp:nvSpPr>
      <dsp:spPr>
        <a:xfrm>
          <a:off x="7512489" y="862544"/>
          <a:ext cx="2915683" cy="4743359"/>
        </a:xfrm>
        <a:prstGeom prst="rect">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a:t>Ραφαέλα</a:t>
          </a:r>
        </a:p>
        <a:p>
          <a:pPr lvl="0" algn="ctr" defTabSz="711200">
            <a:lnSpc>
              <a:spcPct val="90000"/>
            </a:lnSpc>
            <a:spcBef>
              <a:spcPct val="0"/>
            </a:spcBef>
            <a:spcAft>
              <a:spcPct val="35000"/>
            </a:spcAft>
          </a:pPr>
          <a:r>
            <a:rPr lang="el-GR" sz="1600" kern="1200" dirty="0"/>
            <a:t> Την πρώτη μέρα στο σχολείο τα συναισθήματά μου ήταν μπερδεμένα. Φοβόμουν το καινούργιο περιβάλλον αλλά και ήθελα να το γνωρίσω. Φοβόμουν ότι δεν θα μπορούσα να ταιριάξω, ή να συνηθίσω πραγματικά την νέα μου καθημερινότητα. Καινούργια άτομα, υψηλότερες απαιτήσεις. Θα μπορούσαν να πάνε όλα στραβά πολύ εύκολα και αυτό με τρόμαζε περισσότερο. Όμως από την άλλη, ήθελα να τα ζήσω όλα αυτά. Για να αποδείξω στον εαυτό μου ότι μπορώ κι ας με τρόμαζε. Η πρώτη μέρα εν τέλει ήταν καλή. Με βοήθησαν οι φίλοι που είχα, μου θύμισαν ότι πάντα θα ‘χω κάποιον. Κι έτσι προσαρμόστηκα και τώρα περνάω φίνα! Σαν να μην ένιωσα τίποτα απ’ αυτά ποτέ.</a:t>
          </a:r>
        </a:p>
      </dsp:txBody>
      <dsp:txXfrm>
        <a:off x="7512489" y="862544"/>
        <a:ext cx="2915683" cy="47433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2CA375-5FA4-4F79-A4D5-F29433A891CB}">
      <dsp:nvSpPr>
        <dsp:cNvPr id="0" name=""/>
        <dsp:cNvSpPr/>
      </dsp:nvSpPr>
      <dsp:spPr>
        <a:xfrm>
          <a:off x="1760541" y="209076"/>
          <a:ext cx="4045983" cy="1248167"/>
        </a:xfrm>
        <a:prstGeom prst="rect">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l-GR" sz="4400" kern="1200" dirty="0">
              <a:solidFill>
                <a:schemeClr val="tx1"/>
              </a:solidFill>
            </a:rPr>
            <a:t>Η πρώτη μέρα στο γυμνάσιο</a:t>
          </a:r>
        </a:p>
      </dsp:txBody>
      <dsp:txXfrm>
        <a:off x="1760541" y="209076"/>
        <a:ext cx="4045983" cy="12481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5/19/2022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5/19/2022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B839E8D-BCE6-4DE3-932B-77667F7A96CB}"/>
              </a:ext>
            </a:extLst>
          </p:cNvPr>
          <p:cNvSpPr>
            <a:spLocks noGrp="1"/>
          </p:cNvSpPr>
          <p:nvPr>
            <p:ph type="ctrTitle"/>
          </p:nvPr>
        </p:nvSpPr>
        <p:spPr>
          <a:xfrm>
            <a:off x="2498756" y="1620571"/>
            <a:ext cx="7009311" cy="1766094"/>
          </a:xfrm>
        </p:spPr>
        <p:txBody>
          <a:bodyPr/>
          <a:lstStyle/>
          <a:p>
            <a:r>
              <a:rPr lang="el-GR" sz="4400" dirty="0"/>
              <a:t>Το ταξίδι στη μάθηση μέσα από κείμενα </a:t>
            </a:r>
          </a:p>
        </p:txBody>
      </p:sp>
      <p:sp>
        <p:nvSpPr>
          <p:cNvPr id="3" name="Υπότιτλος 2">
            <a:extLst>
              <a:ext uri="{FF2B5EF4-FFF2-40B4-BE49-F238E27FC236}">
                <a16:creationId xmlns="" xmlns:a16="http://schemas.microsoft.com/office/drawing/2014/main" id="{4C9EDC8C-67C6-418C-A7FD-DF35911AF0AA}"/>
              </a:ext>
            </a:extLst>
          </p:cNvPr>
          <p:cNvSpPr>
            <a:spLocks noGrp="1"/>
          </p:cNvSpPr>
          <p:nvPr>
            <p:ph type="subTitle" idx="1"/>
          </p:nvPr>
        </p:nvSpPr>
        <p:spPr/>
        <p:txBody>
          <a:bodyPr/>
          <a:lstStyle/>
          <a:p>
            <a:r>
              <a:rPr lang="el-GR" dirty="0"/>
              <a:t>Αναστασία Ε. Ηλέκτρα Ν. Ραφαέλα Μ.</a:t>
            </a:r>
          </a:p>
          <a:p>
            <a:r>
              <a:rPr lang="el-GR" dirty="0"/>
              <a:t>Α΄2</a:t>
            </a:r>
          </a:p>
        </p:txBody>
      </p:sp>
    </p:spTree>
    <p:extLst>
      <p:ext uri="{BB962C8B-B14F-4D97-AF65-F5344CB8AC3E}">
        <p14:creationId xmlns="" xmlns:p14="http://schemas.microsoft.com/office/powerpoint/2010/main" val="192414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C5C08C2-5DDF-4E05-B47E-F56ED7BC05C5}"/>
              </a:ext>
            </a:extLst>
          </p:cNvPr>
          <p:cNvSpPr>
            <a:spLocks noGrp="1"/>
          </p:cNvSpPr>
          <p:nvPr>
            <p:ph type="title"/>
          </p:nvPr>
        </p:nvSpPr>
        <p:spPr>
          <a:xfrm>
            <a:off x="953589" y="718458"/>
            <a:ext cx="9982198" cy="1711105"/>
          </a:xfrm>
        </p:spPr>
        <p:txBody>
          <a:bodyPr>
            <a:noAutofit/>
          </a:bodyPr>
          <a:lstStyle/>
          <a:p>
            <a:pPr algn="just"/>
            <a:r>
              <a:rPr lang="el-GR" sz="1600" dirty="0"/>
              <a:t> Με την πάροδο του χρόνου έχει μεταβληθεί ο τρόπος εκμάθησης στο σχολικό περιβάλλον της χώρας μας. Μέσα από αυτή </a:t>
            </a:r>
            <a:r>
              <a:rPr lang="el-GR" sz="1600" dirty="0" smtClean="0"/>
              <a:t>την εργασία </a:t>
            </a:r>
            <a:r>
              <a:rPr lang="el-GR" sz="1600" dirty="0"/>
              <a:t>θα υποδείξουμε την αλλαγή αυτή.</a:t>
            </a:r>
            <a:br>
              <a:rPr lang="el-GR" sz="1600" dirty="0"/>
            </a:br>
            <a:r>
              <a:rPr lang="el-GR" sz="1600" dirty="0"/>
              <a:t> Υπάρχει η Παλαιά παιδαγωγική στην οποία απουσίαζε η επικοινωνία, οι γνώσεις βασίζονταν στην αποστήθιση, οι δάσκαλοι θεωρούταν αυθεντίες και οι σχέσεις του δασκάλου με τον μαθητή ήταν τυπικές και απόμακρες. Τέλος, αξίζει να αναφερθεί ότι υπήρχε κακοποίηση και κακομεταχείση από τον δάσκαλο στον μαθητή. Αντιθέτως, στην Νέα Παιδαγωγική η μάθηση βασίζεται στις αισθήσεις και στο μυαλό, οι μαθητές λαμβάνουν μέρος στο μάθημα κάνοντάς το πιο διαδραστικό και αναπτύσσοντας πιο ζεστές σχέσεις με τους δασκάλους.</a:t>
            </a:r>
          </a:p>
        </p:txBody>
      </p:sp>
      <p:pic>
        <p:nvPicPr>
          <p:cNvPr id="11" name="Θέση περιεχομένου 10" descr="Εικόνα που περιέχει δάπεδο, εσωτερικό, καρέκλα, έπιπλα&#10;&#10;Περιγραφή που δημιουργήθηκε αυτόματα">
            <a:extLst>
              <a:ext uri="{FF2B5EF4-FFF2-40B4-BE49-F238E27FC236}">
                <a16:creationId xmlns="" xmlns:a16="http://schemas.microsoft.com/office/drawing/2014/main" id="{630EDEC6-B21B-4BB3-BCE2-88BB10C9ED6E}"/>
              </a:ext>
            </a:extLst>
          </p:cNvPr>
          <p:cNvPicPr>
            <a:picLocks noGrp="1" noChangeAspect="1"/>
          </p:cNvPicPr>
          <p:nvPr>
            <p:ph sz="half" idx="2"/>
          </p:nvPr>
        </p:nvPicPr>
        <p:blipFill>
          <a:blip r:embed="rId2"/>
          <a:stretch>
            <a:fillRect/>
          </a:stretch>
        </p:blipFill>
        <p:spPr>
          <a:xfrm>
            <a:off x="6254750" y="2844006"/>
            <a:ext cx="4572000" cy="2743200"/>
          </a:xfrm>
        </p:spPr>
      </p:pic>
      <p:pic>
        <p:nvPicPr>
          <p:cNvPr id="9" name="Θέση περιεχομένου 8" descr="Εικόνα που περιέχει εσωτερικό, παράθυρο, λευκό, παλιός&#10;&#10;Περιγραφή που δημιουργήθηκε αυτόματα">
            <a:extLst>
              <a:ext uri="{FF2B5EF4-FFF2-40B4-BE49-F238E27FC236}">
                <a16:creationId xmlns="" xmlns:a16="http://schemas.microsoft.com/office/drawing/2014/main" id="{E8F8571F-34E2-4464-8217-CE172BFE68BB}"/>
              </a:ext>
            </a:extLst>
          </p:cNvPr>
          <p:cNvPicPr>
            <a:picLocks noGrp="1" noChangeAspect="1"/>
          </p:cNvPicPr>
          <p:nvPr>
            <p:ph sz="half" idx="1"/>
          </p:nvPr>
        </p:nvPicPr>
        <p:blipFill>
          <a:blip r:embed="rId3"/>
          <a:stretch>
            <a:fillRect/>
          </a:stretch>
        </p:blipFill>
        <p:spPr>
          <a:xfrm>
            <a:off x="1298575" y="2888655"/>
            <a:ext cx="4718050" cy="2653903"/>
          </a:xfrm>
        </p:spPr>
      </p:pic>
    </p:spTree>
    <p:extLst>
      <p:ext uri="{BB962C8B-B14F-4D97-AF65-F5344CB8AC3E}">
        <p14:creationId xmlns="" xmlns:p14="http://schemas.microsoft.com/office/powerpoint/2010/main" val="91858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 xmlns:a16="http://schemas.microsoft.com/office/drawing/2014/main" id="{C4018560-A1B9-4D3C-B032-951724CDD77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53" name="Picture 52">
              <a:extLst>
                <a:ext uri="{FF2B5EF4-FFF2-40B4-BE49-F238E27FC236}">
                  <a16:creationId xmlns="" xmlns:a16="http://schemas.microsoft.com/office/drawing/2014/main" id="{C62B19BF-51B9-4290-AEA8-389BB4119581}"/>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54" name="Rectangle 53">
              <a:extLst>
                <a:ext uri="{FF2B5EF4-FFF2-40B4-BE49-F238E27FC236}">
                  <a16:creationId xmlns="" xmlns:a16="http://schemas.microsoft.com/office/drawing/2014/main" id="{69940D90-AB68-4B4D-8001-839F3B28CAF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5" name="Picture 54">
              <a:extLst>
                <a:ext uri="{FF2B5EF4-FFF2-40B4-BE49-F238E27FC236}">
                  <a16:creationId xmlns="" xmlns:a16="http://schemas.microsoft.com/office/drawing/2014/main" id="{4E0E095C-2B33-4957-9D0D-EE4ABDE1EA30}"/>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56" name="Picture 55">
              <a:extLst>
                <a:ext uri="{FF2B5EF4-FFF2-40B4-BE49-F238E27FC236}">
                  <a16:creationId xmlns="" xmlns:a16="http://schemas.microsoft.com/office/drawing/2014/main" id="{8095A9A2-AE81-4840-9F6F-305708B87CAF}"/>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cxnSp>
        <p:nvCxnSpPr>
          <p:cNvPr id="58" name="Straight Connector 57">
            <a:extLst>
              <a:ext uri="{FF2B5EF4-FFF2-40B4-BE49-F238E27FC236}">
                <a16:creationId xmlns="" xmlns:a16="http://schemas.microsoft.com/office/drawing/2014/main" id="{680E036D-DDAD-4AFE-AB68-D910280A761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60" name="Rectangle 59">
            <a:extLst>
              <a:ext uri="{FF2B5EF4-FFF2-40B4-BE49-F238E27FC236}">
                <a16:creationId xmlns="" xmlns:a16="http://schemas.microsoft.com/office/drawing/2014/main" id="{6A9BC876-571A-45A6-93A3-FB2839CE66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 xmlns:a16="http://schemas.microsoft.com/office/drawing/2014/main" id="{F484B2EA-E61C-489C-A595-1601912470C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63" name="Picture 62">
              <a:extLst>
                <a:ext uri="{FF2B5EF4-FFF2-40B4-BE49-F238E27FC236}">
                  <a16:creationId xmlns="" xmlns:a16="http://schemas.microsoft.com/office/drawing/2014/main" id="{9E987F02-C120-4654-AD1E-98AF4B643EFA}"/>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64" name="Rectangle 63">
              <a:extLst>
                <a:ext uri="{FF2B5EF4-FFF2-40B4-BE49-F238E27FC236}">
                  <a16:creationId xmlns="" xmlns:a16="http://schemas.microsoft.com/office/drawing/2014/main" id="{64E470B5-B546-4390-9A0D-408D49895E7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5" name="Picture 64">
              <a:extLst>
                <a:ext uri="{FF2B5EF4-FFF2-40B4-BE49-F238E27FC236}">
                  <a16:creationId xmlns="" xmlns:a16="http://schemas.microsoft.com/office/drawing/2014/main" id="{D061B9CE-C400-4868-9385-01A0BBB98CF6}"/>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66" name="Picture 65">
              <a:extLst>
                <a:ext uri="{FF2B5EF4-FFF2-40B4-BE49-F238E27FC236}">
                  <a16:creationId xmlns="" xmlns:a16="http://schemas.microsoft.com/office/drawing/2014/main" id="{40C49D50-A49B-4F80-81C4-05BBCF4B5AEB}"/>
                </a:ext>
                <a:ext uri="{C183D7F6-B498-43B3-948B-1728B52AA6E4}">
                  <adec:decorative xmlns="" xmlns:adec="http://schemas.microsoft.com/office/drawing/2017/decorative" val="1"/>
                </a:ext>
              </a:extLst>
            </p:cNvPr>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 xmlns:a16="http://schemas.microsoft.com/office/drawing/2014/main" id="{895191EB-4E2B-4F4F-9191-B42282E29B37}"/>
              </a:ext>
            </a:extLst>
          </p:cNvPr>
          <p:cNvSpPr>
            <a:spLocks noGrp="1"/>
          </p:cNvSpPr>
          <p:nvPr>
            <p:ph type="title"/>
          </p:nvPr>
        </p:nvSpPr>
        <p:spPr>
          <a:xfrm>
            <a:off x="1180101" y="982132"/>
            <a:ext cx="6354633" cy="1303867"/>
          </a:xfrm>
        </p:spPr>
        <p:txBody>
          <a:bodyPr vert="horz" lIns="91440" tIns="45720" rIns="91440" bIns="45720" rtlCol="0" anchor="ctr">
            <a:normAutofit fontScale="90000"/>
          </a:bodyPr>
          <a:lstStyle/>
          <a:p>
            <a:r>
              <a:rPr lang="el-GR" sz="4100" dirty="0"/>
              <a:t>Οι</a:t>
            </a:r>
            <a:r>
              <a:rPr lang="en-US" sz="4100" dirty="0"/>
              <a:t> π</a:t>
            </a:r>
            <a:r>
              <a:rPr lang="el-GR" sz="4100" dirty="0" smtClean="0"/>
              <a:t>αιδαγωγικές μέθοδοι</a:t>
            </a:r>
            <a:r>
              <a:rPr lang="en-US" sz="4100" dirty="0" smtClean="0"/>
              <a:t> </a:t>
            </a:r>
            <a:r>
              <a:rPr lang="en-US" sz="4100" dirty="0"/>
              <a:t>των κειμένων </a:t>
            </a:r>
          </a:p>
        </p:txBody>
      </p:sp>
      <p:cxnSp>
        <p:nvCxnSpPr>
          <p:cNvPr id="68" name="Straight Connector 67">
            <a:extLst>
              <a:ext uri="{FF2B5EF4-FFF2-40B4-BE49-F238E27FC236}">
                <a16:creationId xmlns="" xmlns:a16="http://schemas.microsoft.com/office/drawing/2014/main" id="{1124B3AE-D38B-4A63-B422-F9792E745BD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Θέση κειμένου 3">
            <a:extLst>
              <a:ext uri="{FF2B5EF4-FFF2-40B4-BE49-F238E27FC236}">
                <a16:creationId xmlns="" xmlns:a16="http://schemas.microsoft.com/office/drawing/2014/main" id="{317E6D97-9E70-43C5-81F1-602CC2A93FED}"/>
              </a:ext>
            </a:extLst>
          </p:cNvPr>
          <p:cNvSpPr>
            <a:spLocks noGrp="1"/>
          </p:cNvSpPr>
          <p:nvPr>
            <p:ph type="body" sz="half" idx="2"/>
          </p:nvPr>
        </p:nvSpPr>
        <p:spPr>
          <a:xfrm>
            <a:off x="1167385" y="2556932"/>
            <a:ext cx="6380065" cy="3318936"/>
          </a:xfrm>
        </p:spPr>
        <p:txBody>
          <a:bodyPr vert="horz" lIns="91440" tIns="45720" rIns="91440" bIns="45720" rtlCol="0" anchor="t">
            <a:normAutofit fontScale="92500" lnSpcReduction="10000"/>
          </a:bodyPr>
          <a:lstStyle/>
          <a:p>
            <a:pPr algn="just">
              <a:lnSpc>
                <a:spcPct val="90000"/>
              </a:lnSpc>
              <a:buFont typeface="Arial"/>
              <a:buChar char="•"/>
            </a:pPr>
            <a:r>
              <a:rPr lang="en-US" sz="1600" dirty="0"/>
              <a:t> </a:t>
            </a:r>
            <a:r>
              <a:rPr lang="el-GR" sz="1600" dirty="0"/>
              <a:t> Στο απόσπασμα</a:t>
            </a:r>
            <a:r>
              <a:rPr lang="en-US" sz="1600" dirty="0"/>
              <a:t> από τα ‘’Ο Πατούχας’’ και ‘’Η εκδρομή του Δημητρού’’  βλέπουμε την Παλαιά Παιδαγωγική να κυριαρχεί. </a:t>
            </a:r>
            <a:r>
              <a:rPr lang="el-GR" sz="1600" dirty="0"/>
              <a:t>Οι </a:t>
            </a:r>
            <a:r>
              <a:rPr lang="el-GR" sz="1700" dirty="0"/>
              <a:t>πρωταγωνιστές</a:t>
            </a:r>
            <a:r>
              <a:rPr lang="el-GR" sz="1600" dirty="0"/>
              <a:t> των</a:t>
            </a:r>
            <a:r>
              <a:rPr lang="en-US" sz="1600" dirty="0"/>
              <a:t> ιστοριών φοβούνται τους δασκάλους τους διότι είναι πολύ αυστηροί και βίαιοι</a:t>
            </a:r>
            <a:r>
              <a:rPr lang="el-GR" sz="1600" dirty="0"/>
              <a:t>. Τονίζεται ακόμα </a:t>
            </a:r>
            <a:r>
              <a:rPr lang="en-US" sz="1600" dirty="0"/>
              <a:t> περισσότερο ο φόβος που εμπνέουν οι δάσκαλοι στους μαθητές όταν στην ‘’Εκδρομή του Δημητρού’’  όλα τα παιδιά περιμένουν με ανυπομονησία την εκδρομή περισσότερο για να δουν τον δάσκαλό τους να χαμογελάει παρά για την ίδια την εκδρομή.</a:t>
            </a:r>
            <a:r>
              <a:rPr lang="el-GR" sz="1600" dirty="0"/>
              <a:t> Καθώς, </a:t>
            </a:r>
            <a:r>
              <a:rPr lang="en-US" sz="1600" dirty="0"/>
              <a:t>και στον ‘’Πατούχα’’ όταν αναφέρεται ότι ο δάσκαλος του προκαλεί ανθρωποφοβία. </a:t>
            </a:r>
          </a:p>
          <a:p>
            <a:pPr algn="l">
              <a:lnSpc>
                <a:spcPct val="90000"/>
              </a:lnSpc>
              <a:buFont typeface="Arial"/>
              <a:buChar char="•"/>
            </a:pPr>
            <a:r>
              <a:rPr lang="el-GR" sz="1600" dirty="0"/>
              <a:t>Στο</a:t>
            </a:r>
            <a:r>
              <a:rPr lang="en-US" sz="1600" dirty="0"/>
              <a:t> </a:t>
            </a:r>
            <a:r>
              <a:rPr lang="el-GR" sz="1600" dirty="0"/>
              <a:t>απόσπασμα </a:t>
            </a:r>
            <a:r>
              <a:rPr lang="en-US" sz="1600" dirty="0"/>
              <a:t>από το βιβλίο ‘’Αναφορά στον Γκρέκο’’ , βλέπουμε πως η Νέα Παιδαγωγική αναφέρεται και στον τίτλο και στο περιεχόμενο, αλλά στην πραγματικότητα το πιο σοβαρό κομμάτι της Παλαιάς δεν έχει ξεπεραστεί ακόμα, η βία.</a:t>
            </a:r>
          </a:p>
          <a:p>
            <a:pPr algn="l">
              <a:lnSpc>
                <a:spcPct val="90000"/>
              </a:lnSpc>
              <a:buFont typeface="Arial"/>
              <a:buChar char="•"/>
            </a:pPr>
            <a:r>
              <a:rPr lang="en-US" sz="1600" dirty="0"/>
              <a:t> </a:t>
            </a:r>
            <a:r>
              <a:rPr lang="el-GR" sz="1600" dirty="0"/>
              <a:t>Τέλος στο κείμενο ‘’Όταν</a:t>
            </a:r>
            <a:r>
              <a:rPr lang="en-US" sz="1600" dirty="0"/>
              <a:t> ήμουν δάσκαλος’’ βλέπουμε την Νέα Παιδαγωγική να εμφανίζεται δειλά-δειλά με τον δάσκαλο να παίρνει την πρωτοβουλία να την ασκήσει στους μαθητές του, κάτι που τους εκπλήσσει.</a:t>
            </a:r>
          </a:p>
          <a:p>
            <a:pPr algn="l">
              <a:lnSpc>
                <a:spcPct val="90000"/>
              </a:lnSpc>
              <a:buFont typeface="Arial"/>
              <a:buChar char="•"/>
            </a:pPr>
            <a:endParaRPr lang="en-US" sz="1400" dirty="0"/>
          </a:p>
        </p:txBody>
      </p:sp>
      <p:pic>
        <p:nvPicPr>
          <p:cNvPr id="19" name="Εικόνα 18" descr="Εικόνα που περιέχει κείμενο, άτομο, εσωτερικό&#10;&#10;Περιγραφή που δημιουργήθηκε αυτόματα">
            <a:extLst>
              <a:ext uri="{FF2B5EF4-FFF2-40B4-BE49-F238E27FC236}">
                <a16:creationId xmlns="" xmlns:a16="http://schemas.microsoft.com/office/drawing/2014/main" id="{5143106E-D28B-46DC-BA2F-3AE4C1A4B4F8}"/>
              </a:ext>
            </a:extLst>
          </p:cNvPr>
          <p:cNvPicPr>
            <a:picLocks noChangeAspect="1"/>
          </p:cNvPicPr>
          <p:nvPr/>
        </p:nvPicPr>
        <p:blipFill>
          <a:blip r:embed="rId5"/>
          <a:stretch>
            <a:fillRect/>
          </a:stretch>
        </p:blipFill>
        <p:spPr>
          <a:xfrm>
            <a:off x="8040439" y="1693713"/>
            <a:ext cx="2755392" cy="2066544"/>
          </a:xfrm>
          <a:prstGeom prst="rect">
            <a:avLst/>
          </a:prstGeom>
          <a:ln w="57150" cmpd="thickThin">
            <a:noFill/>
            <a:miter lim="800000"/>
          </a:ln>
        </p:spPr>
      </p:pic>
      <p:pic>
        <p:nvPicPr>
          <p:cNvPr id="17" name="Θέση εικόνας 16" descr="Εικόνα που περιέχει άτομο, άτομα&#10;&#10;Περιγραφή που δημιουργήθηκε αυτόματα">
            <a:extLst>
              <a:ext uri="{FF2B5EF4-FFF2-40B4-BE49-F238E27FC236}">
                <a16:creationId xmlns="" xmlns:a16="http://schemas.microsoft.com/office/drawing/2014/main" id="{DF58A6FF-F8D2-4ECF-813F-96296C3AFE34}"/>
              </a:ext>
            </a:extLst>
          </p:cNvPr>
          <p:cNvPicPr>
            <a:picLocks noGrp="1" noChangeAspect="1"/>
          </p:cNvPicPr>
          <p:nvPr>
            <p:ph type="pic" idx="1"/>
          </p:nvPr>
        </p:nvPicPr>
        <p:blipFill>
          <a:blip r:embed="rId6"/>
          <a:srcRect t="11552" b="11552"/>
          <a:stretch>
            <a:fillRect/>
          </a:stretch>
        </p:blipFill>
        <p:spPr>
          <a:xfrm>
            <a:off x="7960446" y="4146490"/>
            <a:ext cx="2974213" cy="1801635"/>
          </a:xfrm>
          <a:prstGeom prst="rect">
            <a:avLst/>
          </a:prstGeom>
          <a:ln w="57150" cmpd="thickThin">
            <a:noFill/>
            <a:miter lim="800000"/>
          </a:ln>
        </p:spPr>
      </p:pic>
    </p:spTree>
    <p:extLst>
      <p:ext uri="{BB962C8B-B14F-4D97-AF65-F5344CB8AC3E}">
        <p14:creationId xmlns="" xmlns:p14="http://schemas.microsoft.com/office/powerpoint/2010/main" val="141196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D7E10CB-42A5-498B-B4CA-E039643984AF}"/>
              </a:ext>
            </a:extLst>
          </p:cNvPr>
          <p:cNvSpPr>
            <a:spLocks noGrp="1"/>
          </p:cNvSpPr>
          <p:nvPr>
            <p:ph type="title"/>
          </p:nvPr>
        </p:nvSpPr>
        <p:spPr>
          <a:xfrm>
            <a:off x="1295401" y="982132"/>
            <a:ext cx="9609666" cy="1136379"/>
          </a:xfrm>
        </p:spPr>
        <p:txBody>
          <a:bodyPr>
            <a:normAutofit fontScale="90000"/>
          </a:bodyPr>
          <a:lstStyle/>
          <a:p>
            <a:r>
              <a:rPr lang="el-GR" sz="4100" smtClean="0"/>
              <a:t>Οι </a:t>
            </a:r>
            <a:r>
              <a:rPr lang="el-GR" sz="4100" dirty="0"/>
              <a:t>παιδαγωγικές των κειμένων συγκριτικά με σήμερα</a:t>
            </a:r>
          </a:p>
        </p:txBody>
      </p:sp>
      <p:sp>
        <p:nvSpPr>
          <p:cNvPr id="3" name="Θέση κειμένου 2">
            <a:extLst>
              <a:ext uri="{FF2B5EF4-FFF2-40B4-BE49-F238E27FC236}">
                <a16:creationId xmlns="" xmlns:a16="http://schemas.microsoft.com/office/drawing/2014/main" id="{18B775EF-CAEA-4692-B6E3-C956FE79B41A}"/>
              </a:ext>
            </a:extLst>
          </p:cNvPr>
          <p:cNvSpPr>
            <a:spLocks noGrp="1"/>
          </p:cNvSpPr>
          <p:nvPr>
            <p:ph type="body" idx="13"/>
          </p:nvPr>
        </p:nvSpPr>
        <p:spPr>
          <a:xfrm>
            <a:off x="1385936" y="2136346"/>
            <a:ext cx="9609668" cy="1292654"/>
          </a:xfrm>
        </p:spPr>
        <p:txBody>
          <a:bodyPr>
            <a:normAutofit/>
          </a:bodyPr>
          <a:lstStyle/>
          <a:p>
            <a:pPr algn="just"/>
            <a:r>
              <a:rPr lang="el-GR" sz="1600" dirty="0"/>
              <a:t> Λαμβάνοντας υπόψιν μας τα παραπάνω, στα αποσπάσματα αναφέρεται η </a:t>
            </a:r>
            <a:r>
              <a:rPr lang="el-GR" sz="1600"/>
              <a:t>Παλαιά Παιδαγωγική, αλλά και </a:t>
            </a:r>
            <a:r>
              <a:rPr lang="el-GR" sz="1600" dirty="0"/>
              <a:t>η αρχή για την επίτευξη της Νέας.</a:t>
            </a:r>
          </a:p>
        </p:txBody>
      </p:sp>
      <p:sp>
        <p:nvSpPr>
          <p:cNvPr id="4" name="Θέση κειμένου 3">
            <a:extLst>
              <a:ext uri="{FF2B5EF4-FFF2-40B4-BE49-F238E27FC236}">
                <a16:creationId xmlns="" xmlns:a16="http://schemas.microsoft.com/office/drawing/2014/main" id="{3385E49C-1424-478C-B01A-7A4FA5793058}"/>
              </a:ext>
            </a:extLst>
          </p:cNvPr>
          <p:cNvSpPr>
            <a:spLocks noGrp="1"/>
          </p:cNvSpPr>
          <p:nvPr>
            <p:ph type="body" idx="1"/>
          </p:nvPr>
        </p:nvSpPr>
        <p:spPr>
          <a:xfrm>
            <a:off x="1177705" y="3847723"/>
            <a:ext cx="9609670" cy="1792753"/>
          </a:xfrm>
        </p:spPr>
        <p:txBody>
          <a:bodyPr/>
          <a:lstStyle/>
          <a:p>
            <a:pPr algn="just"/>
            <a:r>
              <a:rPr lang="en-US" dirty="0"/>
              <a:t> </a:t>
            </a:r>
            <a:r>
              <a:rPr lang="el-GR" dirty="0"/>
              <a:t> </a:t>
            </a:r>
            <a:r>
              <a:rPr lang="el-GR" sz="1600" dirty="0"/>
              <a:t>Στη σημερινή εποχή η Νέα Παιδαγωγική βρίσκεται στην ακμή της, δίνοντας την δυνατότητα στους μαθητές να καλλιεργούν τον εσωτερικό τους κόσμο με το αίσθημα της ελευθερίας. Επιπρόσθετα, με την βοήθεια της τεχνολογίας, οι μαθητές έχουν πρόσβαση σε πιο σύγχρονο μαθησιακό υλικό, διευρύνοντας τους ορίζοντές τους.</a:t>
            </a:r>
            <a:endParaRPr lang="el-GR" dirty="0"/>
          </a:p>
        </p:txBody>
      </p:sp>
    </p:spTree>
    <p:extLst>
      <p:ext uri="{BB962C8B-B14F-4D97-AF65-F5344CB8AC3E}">
        <p14:creationId xmlns="" xmlns:p14="http://schemas.microsoft.com/office/powerpoint/2010/main" val="69424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a:extLst>
              <a:ext uri="{FF2B5EF4-FFF2-40B4-BE49-F238E27FC236}">
                <a16:creationId xmlns="" xmlns:a16="http://schemas.microsoft.com/office/drawing/2014/main" id="{D91FF0AE-4324-4F11-AA0F-F1966B70A6F5}"/>
              </a:ext>
            </a:extLst>
          </p:cNvPr>
          <p:cNvGraphicFramePr/>
          <p:nvPr>
            <p:extLst>
              <p:ext uri="{D42A27DB-BD31-4B8C-83A1-F6EECF244321}">
                <p14:modId xmlns="" xmlns:p14="http://schemas.microsoft.com/office/powerpoint/2010/main" val="3175802132"/>
              </p:ext>
            </p:extLst>
          </p:nvPr>
        </p:nvGraphicFramePr>
        <p:xfrm>
          <a:off x="577683" y="597530"/>
          <a:ext cx="10908000" cy="5605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Διάγραμμα 3">
            <a:extLst>
              <a:ext uri="{FF2B5EF4-FFF2-40B4-BE49-F238E27FC236}">
                <a16:creationId xmlns="" xmlns:a16="http://schemas.microsoft.com/office/drawing/2014/main" id="{2C5CE35C-9ECA-4C31-A9D5-9DA9E4219E31}"/>
              </a:ext>
            </a:extLst>
          </p:cNvPr>
          <p:cNvGraphicFramePr/>
          <p:nvPr>
            <p:extLst>
              <p:ext uri="{D42A27DB-BD31-4B8C-83A1-F6EECF244321}">
                <p14:modId xmlns="" xmlns:p14="http://schemas.microsoft.com/office/powerpoint/2010/main" val="36607318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Εικόνα 6" descr="Εικόνα που περιέχει άτομο, νεαρός&#10;&#10;Περιγραφή που δημιουργήθηκε αυτόματα">
            <a:extLst>
              <a:ext uri="{FF2B5EF4-FFF2-40B4-BE49-F238E27FC236}">
                <a16:creationId xmlns="" xmlns:a16="http://schemas.microsoft.com/office/drawing/2014/main" id="{EE0497ED-FCD7-48FA-8D0F-83FAA50D1696}"/>
              </a:ext>
            </a:extLst>
          </p:cNvPr>
          <p:cNvPicPr>
            <a:picLocks noChangeAspect="1"/>
          </p:cNvPicPr>
          <p:nvPr/>
        </p:nvPicPr>
        <p:blipFill>
          <a:blip r:embed="rId12"/>
          <a:stretch>
            <a:fillRect/>
          </a:stretch>
        </p:blipFill>
        <p:spPr>
          <a:xfrm>
            <a:off x="1634837" y="719666"/>
            <a:ext cx="2124363" cy="1195837"/>
          </a:xfrm>
          <a:prstGeom prst="rect">
            <a:avLst/>
          </a:prstGeom>
        </p:spPr>
      </p:pic>
    </p:spTree>
    <p:extLst>
      <p:ext uri="{BB962C8B-B14F-4D97-AF65-F5344CB8AC3E}">
        <p14:creationId xmlns="" xmlns:p14="http://schemas.microsoft.com/office/powerpoint/2010/main" val="288419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B1E7FEA-DA8F-47EA-9A08-8E99423504D0}"/>
              </a:ext>
            </a:extLst>
          </p:cNvPr>
          <p:cNvSpPr>
            <a:spLocks noGrp="1"/>
          </p:cNvSpPr>
          <p:nvPr>
            <p:ph type="title"/>
          </p:nvPr>
        </p:nvSpPr>
        <p:spPr>
          <a:xfrm>
            <a:off x="1291167" y="851026"/>
            <a:ext cx="9609666" cy="920937"/>
          </a:xfrm>
        </p:spPr>
        <p:txBody>
          <a:bodyPr>
            <a:normAutofit/>
          </a:bodyPr>
          <a:lstStyle/>
          <a:p>
            <a:r>
              <a:rPr lang="el-GR" sz="3200" dirty="0"/>
              <a:t>Τίτλοι Τέλους </a:t>
            </a:r>
          </a:p>
        </p:txBody>
      </p:sp>
      <p:sp>
        <p:nvSpPr>
          <p:cNvPr id="3" name="Θέση κειμένου 2">
            <a:extLst>
              <a:ext uri="{FF2B5EF4-FFF2-40B4-BE49-F238E27FC236}">
                <a16:creationId xmlns="" xmlns:a16="http://schemas.microsoft.com/office/drawing/2014/main" id="{20C0319D-183F-4012-A2AE-62A19E195EE2}"/>
              </a:ext>
            </a:extLst>
          </p:cNvPr>
          <p:cNvSpPr>
            <a:spLocks noGrp="1"/>
          </p:cNvSpPr>
          <p:nvPr>
            <p:ph type="body" idx="13"/>
          </p:nvPr>
        </p:nvSpPr>
        <p:spPr>
          <a:xfrm>
            <a:off x="1385936" y="1859308"/>
            <a:ext cx="9609668" cy="1390886"/>
          </a:xfrm>
        </p:spPr>
        <p:txBody>
          <a:bodyPr>
            <a:normAutofit fontScale="77500" lnSpcReduction="20000"/>
          </a:bodyPr>
          <a:lstStyle/>
          <a:p>
            <a:r>
              <a:rPr lang="el-GR" sz="2600" dirty="0"/>
              <a:t>Κείμενα: ‘’Η εκδρομή του Δημητρού’’  (Κατίνα Παπά), ‘’Ο Πατούχας’’</a:t>
            </a:r>
            <a:r>
              <a:rPr lang="en-US" sz="2600" dirty="0"/>
              <a:t>, ‘’</a:t>
            </a:r>
            <a:r>
              <a:rPr lang="el-GR" sz="2600" dirty="0"/>
              <a:t>Όταν ήμουν δάσκαλος’’ (Ι. Κονδυλάκης), ‘’Η Νέα Παιδαγωγική’’ (από την αυτοβιογραφία του Νίκου Καζαντζάκη ‘’Αναφορά στο Γκρέκο)  </a:t>
            </a:r>
          </a:p>
          <a:p>
            <a:pPr algn="just"/>
            <a:endParaRPr lang="el-GR" sz="1600" dirty="0"/>
          </a:p>
          <a:p>
            <a:r>
              <a:rPr lang="el-GR" sz="2900" dirty="0"/>
              <a:t>Διανομή κειμένων: Ιωάννα Ζαβιτσάνου </a:t>
            </a:r>
          </a:p>
        </p:txBody>
      </p:sp>
      <p:sp>
        <p:nvSpPr>
          <p:cNvPr id="4" name="Θέση κειμένου 3">
            <a:extLst>
              <a:ext uri="{FF2B5EF4-FFF2-40B4-BE49-F238E27FC236}">
                <a16:creationId xmlns="" xmlns:a16="http://schemas.microsoft.com/office/drawing/2014/main" id="{7D168101-F74E-4270-A6FB-6E0D5E31C98F}"/>
              </a:ext>
            </a:extLst>
          </p:cNvPr>
          <p:cNvSpPr>
            <a:spLocks noGrp="1"/>
          </p:cNvSpPr>
          <p:nvPr>
            <p:ph type="body" idx="1"/>
          </p:nvPr>
        </p:nvSpPr>
        <p:spPr>
          <a:xfrm>
            <a:off x="1295400" y="3911097"/>
            <a:ext cx="9609670" cy="1964769"/>
          </a:xfrm>
        </p:spPr>
        <p:txBody>
          <a:bodyPr/>
          <a:lstStyle/>
          <a:p>
            <a:r>
              <a:rPr lang="el-GR" dirty="0"/>
              <a:t>Κείμενο: Αναστασία Ε., Ηλέκτρα Ν., Ραφαέλα Μ.</a:t>
            </a:r>
          </a:p>
          <a:p>
            <a:pPr algn="just"/>
            <a:r>
              <a:rPr lang="el-GR" dirty="0"/>
              <a:t>Επεξεργασία: Αναστασία Ε., Ηλέκτρα Ν., Ραφαέλα Μ.</a:t>
            </a:r>
          </a:p>
          <a:p>
            <a:r>
              <a:rPr lang="el-GR" dirty="0"/>
              <a:t>Παρουσίαση: Αναστασία Ε., Ηλέκτρα Ν., Ραφαέλα Μ.</a:t>
            </a:r>
          </a:p>
        </p:txBody>
      </p:sp>
    </p:spTree>
    <p:extLst>
      <p:ext uri="{BB962C8B-B14F-4D97-AF65-F5344CB8AC3E}">
        <p14:creationId xmlns="" xmlns:p14="http://schemas.microsoft.com/office/powerpoint/2010/main" val="8971602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257</TotalTime>
  <Words>706</Words>
  <Application>Microsoft Office PowerPoint</Application>
  <PresentationFormat>Προσαρμογή</PresentationFormat>
  <Paragraphs>26</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Οργανικό</vt:lpstr>
      <vt:lpstr>Το ταξίδι στη μάθηση μέσα από κείμενα </vt:lpstr>
      <vt:lpstr> Με την πάροδο του χρόνου έχει μεταβληθεί ο τρόπος εκμάθησης στο σχολικό περιβάλλον της χώρας μας. Μέσα από αυτή την εργασία θα υποδείξουμε την αλλαγή αυτή.  Υπάρχει η Παλαιά παιδαγωγική στην οποία απουσίαζε η επικοινωνία, οι γνώσεις βασίζονταν στην αποστήθιση, οι δάσκαλοι θεωρούταν αυθεντίες και οι σχέσεις του δασκάλου με τον μαθητή ήταν τυπικές και απόμακρες. Τέλος, αξίζει να αναφερθεί ότι υπήρχε κακοποίηση και κακομεταχείση από τον δάσκαλο στον μαθητή. Αντιθέτως, στην Νέα Παιδαγωγική η μάθηση βασίζεται στις αισθήσεις και στο μυαλό, οι μαθητές λαμβάνουν μέρος στο μάθημα κάνοντάς το πιο διαδραστικό και αναπτύσσοντας πιο ζεστές σχέσεις με τους δασκάλους.</vt:lpstr>
      <vt:lpstr>Οι παιδαγωγικές μέθοδοι των κειμένων </vt:lpstr>
      <vt:lpstr>Οι παιδαγωγικές των κειμένων συγκριτικά με σήμερα</vt:lpstr>
      <vt:lpstr>Διαφάνεια 5</vt:lpstr>
      <vt:lpstr>Τίτλοι Τέλους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ταξίδι στη μάθηση μέσα από κείμενα </dc:title>
  <dc:creator>Αννυ Καρβουνη</dc:creator>
  <cp:lastModifiedBy>Vanna</cp:lastModifiedBy>
  <cp:revision>3</cp:revision>
  <dcterms:created xsi:type="dcterms:W3CDTF">2022-03-06T16:52:16Z</dcterms:created>
  <dcterms:modified xsi:type="dcterms:W3CDTF">2022-05-19T12:01:54Z</dcterms:modified>
</cp:coreProperties>
</file>