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0"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66" d="100"/>
          <a:sy n="66" d="100"/>
        </p:scale>
        <p:origin x="-900"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3/11/2022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3/11/2022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3/11/2022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3/11/2022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dirty="0"/>
              <a:pPr/>
              <a:t>3/11/2022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3/11/2022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609285" y="2851331"/>
            <a:ext cx="3893623"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66635" y="2851331"/>
            <a:ext cx="3899798"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3/11/2022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3/11/2022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3/11/2022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dirty="0"/>
              <a:pPr/>
              <a:t>3/11/2022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6C4C9A-3960-41CF-A4E9-2A8FB932454B}" type="datetimeFigureOut">
              <a:rPr lang="en-US" dirty="0"/>
              <a:pPr/>
              <a:t>3/11/2022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3/11/2022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48DDD5-25BC-4830-9EC1-027E388A84AC}"/>
              </a:ext>
            </a:extLst>
          </p:cNvPr>
          <p:cNvSpPr>
            <a:spLocks noGrp="1"/>
          </p:cNvSpPr>
          <p:nvPr>
            <p:ph type="ctrTitle"/>
          </p:nvPr>
        </p:nvSpPr>
        <p:spPr/>
        <p:txBody>
          <a:bodyPr>
            <a:normAutofit/>
          </a:bodyPr>
          <a:lstStyle/>
          <a:p>
            <a:pPr algn="ctr"/>
            <a:r>
              <a:rPr lang="el-GR" sz="5400" dirty="0"/>
              <a:t>Εργασία </a:t>
            </a:r>
            <a:r>
              <a:rPr lang="el-GR" sz="5400" dirty="0" smtClean="0"/>
              <a:t>Λογοτεχνίας</a:t>
            </a:r>
            <a:br>
              <a:rPr lang="el-GR" sz="5400" dirty="0" smtClean="0"/>
            </a:br>
            <a:r>
              <a:rPr lang="el-GR" sz="2400" dirty="0" smtClean="0"/>
              <a:t>Τρόποι διδασκαλίας</a:t>
            </a:r>
            <a:endParaRPr lang="el-GR" sz="5400" dirty="0"/>
          </a:p>
        </p:txBody>
      </p:sp>
      <p:sp>
        <p:nvSpPr>
          <p:cNvPr id="3" name="Υπότιτλος 2">
            <a:extLst>
              <a:ext uri="{FF2B5EF4-FFF2-40B4-BE49-F238E27FC236}">
                <a16:creationId xmlns="" xmlns:a16="http://schemas.microsoft.com/office/drawing/2014/main" id="{525B661D-DF98-4C55-A731-1302E8CC66F2}"/>
              </a:ext>
            </a:extLst>
          </p:cNvPr>
          <p:cNvSpPr>
            <a:spLocks noGrp="1"/>
          </p:cNvSpPr>
          <p:nvPr>
            <p:ph type="subTitle" idx="1"/>
          </p:nvPr>
        </p:nvSpPr>
        <p:spPr>
          <a:xfrm>
            <a:off x="1596571" y="1132115"/>
            <a:ext cx="6533303" cy="1320800"/>
          </a:xfrm>
        </p:spPr>
        <p:txBody>
          <a:bodyPr/>
          <a:lstStyle/>
          <a:p>
            <a:r>
              <a:rPr lang="el-GR" dirty="0"/>
              <a:t>Περδικομάτη Ελίνα - Κορμαρή Ιωάννα – Μαρτίνη Ανδρομάχη </a:t>
            </a:r>
          </a:p>
        </p:txBody>
      </p:sp>
    </p:spTree>
    <p:extLst>
      <p:ext uri="{BB962C8B-B14F-4D97-AF65-F5344CB8AC3E}">
        <p14:creationId xmlns="" xmlns:p14="http://schemas.microsoft.com/office/powerpoint/2010/main" val="425270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99F52DF7-0CA2-434A-933C-B968E98F8015}"/>
              </a:ext>
            </a:extLst>
          </p:cNvPr>
          <p:cNvSpPr>
            <a:spLocks noGrp="1"/>
          </p:cNvSpPr>
          <p:nvPr>
            <p:ph type="title"/>
          </p:nvPr>
        </p:nvSpPr>
        <p:spPr>
          <a:xfrm>
            <a:off x="1795981" y="726192"/>
            <a:ext cx="3970986" cy="1900473"/>
          </a:xfrm>
        </p:spPr>
        <p:txBody>
          <a:bodyPr>
            <a:normAutofit/>
          </a:bodyPr>
          <a:lstStyle/>
          <a:p>
            <a:pPr algn="ctr"/>
            <a:r>
              <a:rPr lang="el-GR" sz="2800" dirty="0">
                <a:effectLst/>
                <a:latin typeface="Times New Roman" panose="02020603050405020304" pitchFamily="18" charset="0"/>
                <a:ea typeface="Calibri" panose="020F0502020204030204" pitchFamily="34" charset="0"/>
              </a:rPr>
              <a:t>Οι διαφορετικοί τρόποι παιδαγωγικής διδασκαλίας </a:t>
            </a:r>
            <a:endParaRPr lang="el-GR" sz="2800" dirty="0"/>
          </a:p>
        </p:txBody>
      </p:sp>
      <p:sp>
        <p:nvSpPr>
          <p:cNvPr id="4" name="Θέση κειμένου 3">
            <a:extLst>
              <a:ext uri="{FF2B5EF4-FFF2-40B4-BE49-F238E27FC236}">
                <a16:creationId xmlns="" xmlns:a16="http://schemas.microsoft.com/office/drawing/2014/main" id="{DE7B20DB-7857-4F12-AFC7-D88CB3C35D0C}"/>
              </a:ext>
            </a:extLst>
          </p:cNvPr>
          <p:cNvSpPr>
            <a:spLocks noGrp="1"/>
          </p:cNvSpPr>
          <p:nvPr>
            <p:ph type="body" sz="half" idx="2"/>
          </p:nvPr>
        </p:nvSpPr>
        <p:spPr>
          <a:xfrm>
            <a:off x="1291771" y="2794308"/>
            <a:ext cx="5036458" cy="2386394"/>
          </a:xfrm>
        </p:spPr>
        <p:txBody>
          <a:bodyPr>
            <a:noAutofit/>
          </a:bodyPr>
          <a:lstStyle/>
          <a:p>
            <a:pPr algn="just"/>
            <a:r>
              <a:rPr lang="el-GR" sz="1800" dirty="0"/>
              <a:t>Στα κείμενα που διαβάσαμε αναφέρονται </a:t>
            </a:r>
            <a:r>
              <a:rPr lang="el-GR" sz="1800" dirty="0" err="1" smtClean="0"/>
              <a:t>πολλοί–διαφορετικοί</a:t>
            </a:r>
            <a:r>
              <a:rPr lang="el-GR" sz="1800" dirty="0" smtClean="0"/>
              <a:t> </a:t>
            </a:r>
            <a:r>
              <a:rPr lang="el-GR" sz="1800" dirty="0" smtClean="0"/>
              <a:t>τρόποι διδασκαλίας. Το </a:t>
            </a:r>
            <a:r>
              <a:rPr lang="el-GR" sz="1800" dirty="0"/>
              <a:t>πρώτο κείμενο μας </a:t>
            </a:r>
            <a:r>
              <a:rPr lang="el-GR" sz="1800" dirty="0" smtClean="0"/>
              <a:t>μιλάει για έναν σπουδαγμένο δάσκαλο </a:t>
            </a:r>
            <a:r>
              <a:rPr lang="el-GR" sz="1800" dirty="0"/>
              <a:t>από την Αθήνα που </a:t>
            </a:r>
            <a:r>
              <a:rPr lang="el-GR" sz="1800" dirty="0" smtClean="0"/>
              <a:t>έρχεται στο σχολείο και φέρνει </a:t>
            </a:r>
            <a:r>
              <a:rPr lang="el-GR" sz="1800" dirty="0"/>
              <a:t>μαζί του τη νέα παιδαγωγική </a:t>
            </a:r>
            <a:r>
              <a:rPr lang="el-GR" sz="1800" dirty="0" smtClean="0"/>
              <a:t>(δηλαδή </a:t>
            </a:r>
            <a:r>
              <a:rPr lang="el-GR" sz="1800" dirty="0"/>
              <a:t>να </a:t>
            </a:r>
            <a:r>
              <a:rPr lang="el-GR" sz="1800" dirty="0" smtClean="0"/>
              <a:t>μαθαίνουν βλέποντας, </a:t>
            </a:r>
            <a:r>
              <a:rPr lang="el-GR" sz="1800" dirty="0"/>
              <a:t>αγγίζοντας ή </a:t>
            </a:r>
            <a:r>
              <a:rPr lang="el-GR" sz="1800" dirty="0" smtClean="0"/>
              <a:t>ζωγραφίζοντας) </a:t>
            </a:r>
            <a:r>
              <a:rPr lang="el-GR" sz="1800" dirty="0"/>
              <a:t>χρησιμοποιώντας το  εργαλείο με το οποίο οι δάσκαλοι  </a:t>
            </a:r>
            <a:r>
              <a:rPr lang="el-GR" sz="1800" dirty="0" smtClean="0"/>
              <a:t>έκαναν σωστούς ανθρώπους, </a:t>
            </a:r>
            <a:r>
              <a:rPr lang="el-GR" sz="1800" dirty="0"/>
              <a:t>τη βίτσα</a:t>
            </a:r>
            <a:r>
              <a:rPr lang="en-US" sz="1800" dirty="0"/>
              <a:t>.</a:t>
            </a:r>
            <a:r>
              <a:rPr lang="el-GR" sz="1800" dirty="0"/>
              <a:t> </a:t>
            </a:r>
          </a:p>
        </p:txBody>
      </p:sp>
      <p:pic>
        <p:nvPicPr>
          <p:cNvPr id="11" name="Θέση εικόνας 10">
            <a:extLst>
              <a:ext uri="{FF2B5EF4-FFF2-40B4-BE49-F238E27FC236}">
                <a16:creationId xmlns="" xmlns:a16="http://schemas.microsoft.com/office/drawing/2014/main" id="{30ED18BC-0F23-4A28-AD60-FBAF286F2555}"/>
              </a:ext>
            </a:extLst>
          </p:cNvPr>
          <p:cNvPicPr>
            <a:picLocks noGrp="1" noChangeAspect="1"/>
          </p:cNvPicPr>
          <p:nvPr>
            <p:ph type="pic" idx="1"/>
          </p:nvPr>
        </p:nvPicPr>
        <p:blipFill>
          <a:blip r:embed="rId2"/>
          <a:srcRect l="24747" r="24747"/>
          <a:stretch>
            <a:fillRect/>
          </a:stretch>
        </p:blipFill>
        <p:spPr>
          <a:xfrm>
            <a:off x="6747062" y="290286"/>
            <a:ext cx="4629734" cy="6183086"/>
          </a:xfrm>
          <a:prstGeom prst="rect">
            <a:avLst/>
          </a:prstGeom>
        </p:spPr>
      </p:pic>
    </p:spTree>
    <p:extLst>
      <p:ext uri="{BB962C8B-B14F-4D97-AF65-F5344CB8AC3E}">
        <p14:creationId xmlns="" xmlns:p14="http://schemas.microsoft.com/office/powerpoint/2010/main" val="419115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 xmlns:a16="http://schemas.microsoft.com/office/drawing/2014/main" id="{DE7B20DB-7857-4F12-AFC7-D88CB3C35D0C}"/>
              </a:ext>
            </a:extLst>
          </p:cNvPr>
          <p:cNvSpPr>
            <a:spLocks noGrp="1"/>
          </p:cNvSpPr>
          <p:nvPr>
            <p:ph type="body" sz="half" idx="2"/>
          </p:nvPr>
        </p:nvSpPr>
        <p:spPr>
          <a:xfrm>
            <a:off x="1291771" y="1654628"/>
            <a:ext cx="5036458" cy="4470401"/>
          </a:xfrm>
        </p:spPr>
        <p:txBody>
          <a:bodyPr>
            <a:noAutofit/>
          </a:bodyPr>
          <a:lstStyle/>
          <a:p>
            <a:pPr algn="just"/>
            <a:r>
              <a:rPr lang="el-GR" sz="1800" dirty="0" smtClean="0"/>
              <a:t>Το δεύτερο κείμενο αναφέρεται σε ένα παιδί τον Δημητρό που μια μέρα ο δάσκαλος της τάξης, τους ενημέρωσε ότι θα πάνε εκδρομή και όποιος δεν είναι καθαρός δε θα μπορέσει να </a:t>
            </a:r>
            <a:r>
              <a:rPr lang="el-GR" sz="1800" dirty="0" smtClean="0"/>
              <a:t>συμμετάσχει. </a:t>
            </a:r>
            <a:r>
              <a:rPr lang="el-GR" sz="1800" dirty="0" smtClean="0"/>
              <a:t>Ο Δημητρός φοβόταν ότι η μητέρα του δε θα προλάβαινε να πλύνει την ποδιά του (διότι θα δούλευε ως αργά στο εργοστάσιο) και έτσι δε θα είχε την ευκαιρία να  πάρει μέρος στην εκδρομή και να δει τον δάσκαλό του να χαμογελάει για πρώτη φόρα χωρίς να κάνει καμία παρατήρηση όπως συνήθως. </a:t>
            </a:r>
          </a:p>
          <a:p>
            <a:pPr algn="just"/>
            <a:endParaRPr lang="el-GR" sz="1800" dirty="0"/>
          </a:p>
        </p:txBody>
      </p:sp>
      <p:pic>
        <p:nvPicPr>
          <p:cNvPr id="1026" name="Picture 2" descr="Μετά το κύμα το άρωμα...: ΤΟ ΕΛΛΗΝΙΚΟ ΣΧΟΛΕΙΟ ΤΟΥ ΠΡΟΗΓΟΥΜΕΝΟΥ ΑΙΩΝΑ(2)"/>
          <p:cNvPicPr>
            <a:picLocks noGrp="1" noChangeAspect="1" noChangeArrowheads="1"/>
          </p:cNvPicPr>
          <p:nvPr>
            <p:ph type="pic" idx="1"/>
          </p:nvPr>
        </p:nvPicPr>
        <p:blipFill>
          <a:blip r:embed="rId2"/>
          <a:srcRect l="16963" r="16963"/>
          <a:stretch>
            <a:fillRect/>
          </a:stretch>
        </p:blipFill>
        <p:spPr bwMode="auto">
          <a:xfrm>
            <a:off x="6676572" y="377371"/>
            <a:ext cx="4700224" cy="6081486"/>
          </a:xfrm>
          <a:prstGeom prst="rect">
            <a:avLst/>
          </a:prstGeom>
          <a:noFill/>
        </p:spPr>
      </p:pic>
    </p:spTree>
    <p:extLst>
      <p:ext uri="{BB962C8B-B14F-4D97-AF65-F5344CB8AC3E}">
        <p14:creationId xmlns="" xmlns:p14="http://schemas.microsoft.com/office/powerpoint/2010/main" val="41911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 xmlns:a16="http://schemas.microsoft.com/office/drawing/2014/main" id="{DE7B20DB-7857-4F12-AFC7-D88CB3C35D0C}"/>
              </a:ext>
            </a:extLst>
          </p:cNvPr>
          <p:cNvSpPr>
            <a:spLocks noGrp="1"/>
          </p:cNvSpPr>
          <p:nvPr>
            <p:ph type="body" sz="half" idx="2"/>
          </p:nvPr>
        </p:nvSpPr>
        <p:spPr>
          <a:xfrm>
            <a:off x="1291770" y="1509486"/>
            <a:ext cx="5312229" cy="4310743"/>
          </a:xfrm>
        </p:spPr>
        <p:txBody>
          <a:bodyPr>
            <a:noAutofit/>
          </a:bodyPr>
          <a:lstStyle/>
          <a:p>
            <a:pPr algn="just"/>
            <a:r>
              <a:rPr lang="el-GR" sz="1800" dirty="0" smtClean="0"/>
              <a:t>Το τρίτο κείμενο αναφέρεται σε έναν τελείως διαφορετικό τρόπο διδασκαλίας μιλάει για έναν δάσκαλο που δεν ήθελε οι μαθητές του να τον βλέπουν σαν τύραννο αλλά σαν φίλο του. Ο δάσκαλος αυτός δε θέλει να κάνει τους μαθητές του δειλούς και ταπεινούς </a:t>
            </a:r>
            <a:r>
              <a:rPr lang="el-GR" sz="1800" dirty="0" smtClean="0"/>
              <a:t>και δεν </a:t>
            </a:r>
            <a:r>
              <a:rPr lang="el-GR" sz="1800" dirty="0" smtClean="0"/>
              <a:t>απαιτεί να μαθαίνουν πολλά  και μεγάλα πράγματα, </a:t>
            </a:r>
            <a:r>
              <a:rPr lang="el-GR" sz="1800" dirty="0" smtClean="0">
                <a:ea typeface="Calibri" panose="020F0502020204030204" pitchFamily="34" charset="0"/>
              </a:rPr>
              <a:t>τα οποία  δεν θα αφήνουν στα παιδιά χρόνο να παίζουν όπως απαιτεί η ηλικία </a:t>
            </a:r>
            <a:r>
              <a:rPr lang="el-GR" sz="1800" dirty="0" smtClean="0">
                <a:ea typeface="Calibri" panose="020F0502020204030204" pitchFamily="34" charset="0"/>
              </a:rPr>
              <a:t>τους</a:t>
            </a:r>
            <a:r>
              <a:rPr lang="en-US" sz="1800" dirty="0" smtClean="0">
                <a:ea typeface="Calibri" panose="020F0502020204030204" pitchFamily="34" charset="0"/>
              </a:rPr>
              <a:t>,</a:t>
            </a:r>
            <a:r>
              <a:rPr lang="el-GR" sz="1800" dirty="0" smtClean="0">
                <a:ea typeface="Calibri" panose="020F0502020204030204" pitchFamily="34" charset="0"/>
              </a:rPr>
              <a:t> </a:t>
            </a:r>
            <a:r>
              <a:rPr lang="el-GR" sz="1800" dirty="0" smtClean="0">
                <a:ea typeface="Calibri" panose="020F0502020204030204" pitchFamily="34" charset="0"/>
              </a:rPr>
              <a:t>αλλά αντίθετα θέλει να  είναι ολίγα  αλλά να τα μαθαίνουν καλά .  </a:t>
            </a:r>
            <a:endParaRPr lang="el-GR" sz="1800" dirty="0" smtClean="0"/>
          </a:p>
          <a:p>
            <a:pPr algn="just"/>
            <a:endParaRPr lang="el-GR" sz="1800" dirty="0"/>
          </a:p>
        </p:txBody>
      </p:sp>
      <p:pic>
        <p:nvPicPr>
          <p:cNvPr id="20482" name="Picture 2" descr="Το να είσαι καλός δάσκαλος και να αγκαλιάζεις τα παιδιά του κόσμου είναι  ό,τι πιο μεγαλειώδες"/>
          <p:cNvPicPr>
            <a:picLocks noGrp="1" noChangeAspect="1" noChangeArrowheads="1"/>
          </p:cNvPicPr>
          <p:nvPr>
            <p:ph type="pic" idx="1"/>
          </p:nvPr>
        </p:nvPicPr>
        <p:blipFill>
          <a:blip r:embed="rId2"/>
          <a:srcRect l="30730" r="30730"/>
          <a:stretch>
            <a:fillRect/>
          </a:stretch>
        </p:blipFill>
        <p:spPr bwMode="auto">
          <a:xfrm>
            <a:off x="7082970" y="319314"/>
            <a:ext cx="4293825" cy="5921830"/>
          </a:xfrm>
          <a:prstGeom prst="rect">
            <a:avLst/>
          </a:prstGeom>
          <a:noFill/>
        </p:spPr>
      </p:pic>
    </p:spTree>
    <p:extLst>
      <p:ext uri="{BB962C8B-B14F-4D97-AF65-F5344CB8AC3E}">
        <p14:creationId xmlns="" xmlns:p14="http://schemas.microsoft.com/office/powerpoint/2010/main" val="419115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AE6E99D-61CD-469E-AAC9-518B39A9F037}"/>
              </a:ext>
            </a:extLst>
          </p:cNvPr>
          <p:cNvSpPr>
            <a:spLocks noGrp="1"/>
          </p:cNvSpPr>
          <p:nvPr>
            <p:ph idx="1"/>
          </p:nvPr>
        </p:nvSpPr>
        <p:spPr>
          <a:xfrm>
            <a:off x="2513623" y="976352"/>
            <a:ext cx="7796540" cy="3997828"/>
          </a:xfrm>
        </p:spPr>
        <p:txBody>
          <a:bodyPr>
            <a:normAutofit/>
          </a:bodyPr>
          <a:lstStyle/>
          <a:p>
            <a:pPr algn="just"/>
            <a:r>
              <a:rPr lang="el-GR" dirty="0" smtClean="0">
                <a:latin typeface="Arial" panose="020B0604020202020204" pitchFamily="34" charset="0"/>
              </a:rPr>
              <a:t>Από τα κείμενα που διαβάσαμε βλέπουμε  στην αρχή τους τρόπους διδασκαλίας και την παιδαγωγική που υπήρχε στα σχολεία τα παλαιότερα χρόνια και είχε να κάνει με την πειθαρχία με κάθε τρόπο, την εξωτερική εμφάνιση κ.α. </a:t>
            </a:r>
          </a:p>
          <a:p>
            <a:pPr algn="just"/>
            <a:r>
              <a:rPr lang="el-GR" dirty="0" smtClean="0">
                <a:latin typeface="Arial" panose="020B0604020202020204" pitchFamily="34" charset="0"/>
              </a:rPr>
              <a:t>Σε αντίθεση, </a:t>
            </a:r>
            <a:r>
              <a:rPr lang="el-GR" b="0" i="0" dirty="0" smtClean="0">
                <a:effectLst/>
                <a:latin typeface="Arial" panose="020B0604020202020204" pitchFamily="34" charset="0"/>
              </a:rPr>
              <a:t>η </a:t>
            </a:r>
            <a:r>
              <a:rPr lang="el-GR" b="0" i="0" dirty="0">
                <a:effectLst/>
                <a:latin typeface="Arial" panose="020B0604020202020204" pitchFamily="34" charset="0"/>
              </a:rPr>
              <a:t>σύγχρονη Παιδαγωγική </a:t>
            </a:r>
            <a:r>
              <a:rPr lang="el-GR" b="0" i="0" dirty="0" smtClean="0">
                <a:effectLst/>
                <a:latin typeface="Arial" panose="020B0604020202020204" pitchFamily="34" charset="0"/>
              </a:rPr>
              <a:t> (τρίτο κείμενο) επιδιώκει </a:t>
            </a:r>
            <a:r>
              <a:rPr lang="el-GR" b="0" i="0" dirty="0">
                <a:effectLst/>
                <a:latin typeface="Arial" panose="020B0604020202020204" pitchFamily="34" charset="0"/>
              </a:rPr>
              <a:t>τη διατήρηση των πολιτιστικών αγαθών του </a:t>
            </a:r>
            <a:r>
              <a:rPr lang="el-GR" b="0" i="0" dirty="0" smtClean="0">
                <a:effectLst/>
                <a:latin typeface="Arial" panose="020B0604020202020204" pitchFamily="34" charset="0"/>
              </a:rPr>
              <a:t>παρελθόντος για την διαπαιδαγώγηση των </a:t>
            </a:r>
            <a:r>
              <a:rPr lang="el-GR" b="0" i="0" dirty="0" smtClean="0">
                <a:effectLst/>
                <a:latin typeface="Arial" panose="020B0604020202020204" pitchFamily="34" charset="0"/>
              </a:rPr>
              <a:t>παιδιών</a:t>
            </a:r>
            <a:r>
              <a:rPr lang="en-US" b="0" i="0" dirty="0" smtClean="0">
                <a:effectLst/>
                <a:latin typeface="Arial" panose="020B0604020202020204" pitchFamily="34" charset="0"/>
              </a:rPr>
              <a:t>,</a:t>
            </a:r>
            <a:r>
              <a:rPr lang="el-GR" b="0" i="0" dirty="0" smtClean="0">
                <a:effectLst/>
                <a:latin typeface="Arial" panose="020B0604020202020204" pitchFamily="34" charset="0"/>
              </a:rPr>
              <a:t> </a:t>
            </a:r>
            <a:r>
              <a:rPr lang="el-GR" b="0" i="0" dirty="0" smtClean="0">
                <a:effectLst/>
                <a:latin typeface="Arial" panose="020B0604020202020204" pitchFamily="34" charset="0"/>
              </a:rPr>
              <a:t>άλλα με έναν τρόπο διδασκαλίας που επιτρέπει στα παιδιά να μαθαίνουν μέσα σε ένα περιβάλλον πιο φιλικό, χωρίς να χάνουν την παιδικότητα τους και έχοντας τον δάσκαλο φίλο και σύμμαχο τους. </a:t>
            </a:r>
            <a:endParaRPr lang="el-GR" dirty="0"/>
          </a:p>
        </p:txBody>
      </p:sp>
    </p:spTree>
    <p:extLst>
      <p:ext uri="{BB962C8B-B14F-4D97-AF65-F5344CB8AC3E}">
        <p14:creationId xmlns="" xmlns:p14="http://schemas.microsoft.com/office/powerpoint/2010/main" val="175229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0323" y="624114"/>
            <a:ext cx="2664361" cy="1059543"/>
          </a:xfrm>
        </p:spPr>
        <p:txBody>
          <a:bodyPr>
            <a:normAutofit fontScale="90000"/>
          </a:bodyPr>
          <a:lstStyle/>
          <a:p>
            <a:pPr algn="ctr"/>
            <a:r>
              <a:rPr lang="el-GR" dirty="0" smtClean="0"/>
              <a:t>Οι πρώτες εντυπώσεις στο καινούργιο σχολείο</a:t>
            </a:r>
            <a:endParaRPr lang="el-GR" dirty="0"/>
          </a:p>
        </p:txBody>
      </p:sp>
      <p:pic>
        <p:nvPicPr>
          <p:cNvPr id="5" name="4 - Θέση περιεχομένου" descr="1st-day-school-_lucias-farm-1024x536.png"/>
          <p:cNvPicPr>
            <a:picLocks noGrp="1" noChangeAspect="1"/>
          </p:cNvPicPr>
          <p:nvPr>
            <p:ph idx="1"/>
          </p:nvPr>
        </p:nvPicPr>
        <p:blipFill>
          <a:blip r:embed="rId2"/>
          <a:stretch>
            <a:fillRect/>
          </a:stretch>
        </p:blipFill>
        <p:spPr>
          <a:xfrm>
            <a:off x="6676571" y="1306287"/>
            <a:ext cx="4659085" cy="4470400"/>
          </a:xfrm>
        </p:spPr>
      </p:pic>
      <p:sp>
        <p:nvSpPr>
          <p:cNvPr id="4" name="3 - Θέση κειμένου"/>
          <p:cNvSpPr>
            <a:spLocks noGrp="1"/>
          </p:cNvSpPr>
          <p:nvPr>
            <p:ph type="body" sz="half" idx="2"/>
          </p:nvPr>
        </p:nvSpPr>
        <p:spPr>
          <a:xfrm>
            <a:off x="1175657" y="1756229"/>
            <a:ext cx="5297714" cy="4455885"/>
          </a:xfrm>
        </p:spPr>
        <p:txBody>
          <a:bodyPr>
            <a:normAutofit fontScale="85000" lnSpcReduction="20000"/>
          </a:bodyPr>
          <a:lstStyle/>
          <a:p>
            <a:pPr algn="just"/>
            <a:r>
              <a:rPr lang="el-GR" sz="2100" dirty="0" smtClean="0"/>
              <a:t>Όπως όλα τα παιδιά το ίδιο άγχος και ανασφάλεια νιώσαμε και εμείς όταν ξεκινήσαμε το </a:t>
            </a:r>
            <a:r>
              <a:rPr lang="el-GR" sz="2100" dirty="0" smtClean="0"/>
              <a:t>Γυμνάσιο</a:t>
            </a:r>
            <a:r>
              <a:rPr lang="en-US" sz="2100" dirty="0" smtClean="0"/>
              <a:t>.</a:t>
            </a:r>
            <a:r>
              <a:rPr lang="el-GR" sz="2100" dirty="0" smtClean="0"/>
              <a:t> </a:t>
            </a:r>
            <a:r>
              <a:rPr lang="el-GR" sz="2100" dirty="0" smtClean="0"/>
              <a:t>Στην αρχή ήμασταν αγχωμένες για το νέο σχολικό περιβάλλον και τις απαιτήσεις που θα είχαν από εμάς οι καθηγητές μας. Σκεφτόμασταν την δυσκολία των νέων μαθημάτων, την βαθμολογία και υπήρχε πάντα ο φόβος για το αν θα τα καταφέρουμε. Ταυτόχρονα ήμασταν χαρούμενοι, για τους καινούργιους φίλους που θα αποκτούσαμε και περήφανοι που πλέον ήμασταν μαθητές Γυμνασίου. Στην πορεία </a:t>
            </a:r>
            <a:r>
              <a:rPr lang="el-GR" sz="2100" dirty="0" smtClean="0"/>
              <a:t>όμως</a:t>
            </a:r>
            <a:r>
              <a:rPr lang="en-US" sz="2100" dirty="0" smtClean="0"/>
              <a:t>,</a:t>
            </a:r>
            <a:r>
              <a:rPr lang="el-GR" sz="2100" dirty="0" smtClean="0"/>
              <a:t> </a:t>
            </a:r>
            <a:r>
              <a:rPr lang="el-GR" sz="2100" dirty="0" smtClean="0"/>
              <a:t>όπως </a:t>
            </a:r>
            <a:r>
              <a:rPr lang="el-GR" sz="2100" dirty="0" smtClean="0"/>
              <a:t>είδαμε</a:t>
            </a:r>
            <a:r>
              <a:rPr lang="en-US" sz="2100" dirty="0" smtClean="0"/>
              <a:t>,</a:t>
            </a:r>
            <a:r>
              <a:rPr lang="el-GR" sz="2100" dirty="0" smtClean="0"/>
              <a:t> </a:t>
            </a:r>
            <a:r>
              <a:rPr lang="el-GR" sz="2100" dirty="0" smtClean="0"/>
              <a:t>μπορέσαμε να ανταπεξέλθουμε σε όλα, παρέα με τους φίλους μας και έχοντας τους καθηγητές μας βοηθούς και σύμμαχους σε αυτό το νέο ταξίδι μας στην γνώση. </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άντισο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{EA38264C-0D50-4ADA-BF2B-989219615AF8}tf16401375</Template>
  <TotalTime>266</TotalTime>
  <Words>455</Words>
  <Application>Microsoft Office PowerPoint</Application>
  <PresentationFormat>Προσαρμογή</PresentationFormat>
  <Paragraphs>10</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Μάντισον</vt:lpstr>
      <vt:lpstr>Εργασία Λογοτεχνίας Τρόποι διδασκαλίας</vt:lpstr>
      <vt:lpstr>Οι διαφορετικοί τρόποι παιδαγωγικής διδασκαλίας </vt:lpstr>
      <vt:lpstr>Διαφάνεια 3</vt:lpstr>
      <vt:lpstr>Διαφάνεια 4</vt:lpstr>
      <vt:lpstr>Διαφάνεια 5</vt:lpstr>
      <vt:lpstr>Οι πρώτες εντυπώσεις στο καινούργιο σχολείο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Εργασία Λογοτεχνίας</dc:title>
  <dc:creator>Ioanna</dc:creator>
  <cp:lastModifiedBy>spyridoula brikou</cp:lastModifiedBy>
  <cp:revision>15</cp:revision>
  <dcterms:created xsi:type="dcterms:W3CDTF">2022-02-26T09:00:54Z</dcterms:created>
  <dcterms:modified xsi:type="dcterms:W3CDTF">2022-03-11T05:31:51Z</dcterms:modified>
</cp:coreProperties>
</file>