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8" d="100"/>
          <a:sy n="98" d="100"/>
        </p:scale>
        <p:origin x="29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79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0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02358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Η νομοθεσία της Μακεδονικής Δυναστείας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856440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Η νομοθεσία της Μακεδονικής Δυναστείας αποσκοπούσε στη βελτίωση της διοίκησης και την επίλυση επειγόντων κοινωνικών προβλημάτων.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833824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819" y="5841444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5817156"/>
            <a:ext cx="2932867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by Κωνσταντίνα Σάιτ</a:t>
            </a:r>
            <a:endParaRPr lang="en-US" sz="2187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93368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Στόχοι της νομοθετικής δραστηριότητας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10244" y="2655689"/>
            <a:ext cx="27742" cy="4640223"/>
          </a:xfrm>
          <a:prstGeom prst="rect">
            <a:avLst/>
          </a:prstGeom>
          <a:solidFill>
            <a:srgbClr val="EF9C8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Shape 4"/>
          <p:cNvSpPr/>
          <p:nvPr/>
        </p:nvSpPr>
        <p:spPr>
          <a:xfrm>
            <a:off x="5074027" y="3065324"/>
            <a:ext cx="777597" cy="27742"/>
          </a:xfrm>
          <a:prstGeom prst="rect">
            <a:avLst/>
          </a:prstGeom>
          <a:solidFill>
            <a:srgbClr val="EF9C8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8" name="Shape 5"/>
          <p:cNvSpPr/>
          <p:nvPr/>
        </p:nvSpPr>
        <p:spPr>
          <a:xfrm>
            <a:off x="4574084" y="2829282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9" name="Text 6"/>
          <p:cNvSpPr/>
          <p:nvPr/>
        </p:nvSpPr>
        <p:spPr>
          <a:xfrm>
            <a:off x="4765060" y="2870954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877860"/>
            <a:ext cx="28078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Λειτουργία Διοίκησης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358277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Βελτίωση της διοίκησης για αποτελεσματικότερη λειτουργία.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567654"/>
            <a:ext cx="777597" cy="27742"/>
          </a:xfrm>
          <a:prstGeom prst="rect">
            <a:avLst/>
          </a:prstGeom>
          <a:solidFill>
            <a:srgbClr val="EF9C8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Shape 10"/>
          <p:cNvSpPr/>
          <p:nvPr/>
        </p:nvSpPr>
        <p:spPr>
          <a:xfrm>
            <a:off x="4574084" y="433161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4" name="Text 11"/>
          <p:cNvSpPr/>
          <p:nvPr/>
        </p:nvSpPr>
        <p:spPr>
          <a:xfrm>
            <a:off x="4734699" y="4373285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380190"/>
            <a:ext cx="463629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Επίλυση Κοινωνικών Προβλημάτων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860608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Αντιμετώπιση των επειγόντων προβλημάτων της κοινωνίας.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6069985"/>
            <a:ext cx="777597" cy="27742"/>
          </a:xfrm>
          <a:prstGeom prst="rect">
            <a:avLst/>
          </a:prstGeom>
          <a:solidFill>
            <a:srgbClr val="EF9C8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8" name="Shape 15"/>
          <p:cNvSpPr/>
          <p:nvPr/>
        </p:nvSpPr>
        <p:spPr>
          <a:xfrm>
            <a:off x="4574084" y="5833943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9" name="Text 16"/>
          <p:cNvSpPr/>
          <p:nvPr/>
        </p:nvSpPr>
        <p:spPr>
          <a:xfrm>
            <a:off x="4733389" y="5875615"/>
            <a:ext cx="18133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882521"/>
            <a:ext cx="31338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Προσαρμοσμένοι Νόμοι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362938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Έκδοση νόμων προσαρμοσμένων στις οικονομικές και κοινωνικές συνθήκες.</a:t>
            </a:r>
            <a:endParaRPr lang="en-US" sz="1750" dirty="0"/>
          </a:p>
        </p:txBody>
      </p:sp>
      <p:pic>
        <p:nvPicPr>
          <p:cNvPr id="2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2348389" y="221670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Συλλογές Νόμων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Πρόχειρος Νόμος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03586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Νομική συλλογή που αντικατέστησε την Εκλογή, νομική συλλογή των Ισαύρων.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5847398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Επαναγωγή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847398" y="4035862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Εισαγωγή στον Πρόχειρο Νόμο που καθόριζε τις αρμοδιότητες του αυτοκράτορα και του πατριάρχη.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346406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Βασιλικά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346406" y="403586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Συλλογή νόμων, βασισμένη κυρίως στις νομικές συλλογές του Ιουστινιανού (60 βιβλία).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2348389" y="2216706"/>
            <a:ext cx="55549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Συλλογές Νόμων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l-GR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Επαρχικόν Βιβλίον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348389" y="403586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l-GR" sz="2800" dirty="0">
                <a:solidFill>
                  <a:srgbClr val="F9EEE7"/>
                </a:solidFill>
                <a:ea typeface="Quattrocento" pitchFamily="34" charset="-122"/>
                <a:cs typeface="Calibri" panose="020F0502020204030204" pitchFamily="34" charset="0"/>
              </a:rPr>
              <a:t>Διατάξεις που ρύθμιζαν τη λειτουργία των συντεχνιών της Κωνσταντινούπολης.</a:t>
            </a:r>
          </a:p>
        </p:txBody>
      </p:sp>
      <p:sp>
        <p:nvSpPr>
          <p:cNvPr id="7" name="Text 5"/>
          <p:cNvSpPr/>
          <p:nvPr/>
        </p:nvSpPr>
        <p:spPr>
          <a:xfrm>
            <a:off x="7728586" y="348070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l-GR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Νεαρές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7728586" y="4050061"/>
            <a:ext cx="294941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Νέοι νόμοι που στόχευαν κυρίως </a:t>
            </a:r>
            <a:r>
              <a:rPr lang="el-GR" sz="2000" dirty="0">
                <a:solidFill>
                  <a:schemeClr val="bg1">
                    <a:lumMod val="95000"/>
                  </a:schemeClr>
                </a:solidFill>
              </a:rPr>
              <a:t>στον</a:t>
            </a:r>
            <a:r>
              <a:rPr lang="el-GR" sz="2400" dirty="0">
                <a:solidFill>
                  <a:schemeClr val="bg1">
                    <a:lumMod val="95000"/>
                  </a:schemeClr>
                </a:solidFill>
              </a:rPr>
              <a:t> περιορισμό της μεγάλης γαιοκτησίας.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9346406" y="346650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9346406" y="4035862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2348389" y="247769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Χαρακτηριστικά της Κοινωνικής Ιστορίας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348389" y="448437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Text 4"/>
          <p:cNvSpPr/>
          <p:nvPr/>
        </p:nvSpPr>
        <p:spPr>
          <a:xfrm>
            <a:off x="2539365" y="4526042"/>
            <a:ext cx="117991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3070503" y="45606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Αγώνας του Κράτους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3070503" y="5041106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Προστ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ασία </a:t>
            </a:r>
            <a:r>
              <a:rPr lang="el-GR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της αγροτικής κοινότητας και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των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ελεύθερων αγροτών από τους μεγάλους γαιοκτημόνες</a:t>
            </a:r>
            <a:r>
              <a:rPr lang="el-GR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με τις Νεαρές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4484370"/>
            <a:ext cx="499943" cy="499943"/>
          </a:xfrm>
          <a:prstGeom prst="roundRect">
            <a:avLst>
              <a:gd name="adj" fmla="val 13333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8"/>
          <p:cNvSpPr/>
          <p:nvPr/>
        </p:nvSpPr>
        <p:spPr>
          <a:xfrm>
            <a:off x="7586901" y="4526042"/>
            <a:ext cx="17871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4560689"/>
            <a:ext cx="317361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Επιδιώξεις των Δυνατών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5041106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Κατοχή γης, απόκτηση προνομίων, κατάκτηση πολιτικής εξουσίας.</a:t>
            </a:r>
            <a:endParaRPr lang="en-US" sz="1750" dirty="0"/>
          </a:p>
        </p:txBody>
      </p:sp>
      <p:pic>
        <p:nvPicPr>
          <p:cNvPr id="13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07093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Προστασία των Ελεύθερων Αγροτών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229094"/>
            <a:ext cx="4542115" cy="1635562"/>
          </a:xfrm>
          <a:prstGeom prst="roundRect">
            <a:avLst>
              <a:gd name="adj" fmla="val 4076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7" name="Text 4"/>
          <p:cNvSpPr/>
          <p:nvPr/>
        </p:nvSpPr>
        <p:spPr>
          <a:xfrm>
            <a:off x="1055370" y="3451265"/>
            <a:ext cx="389477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l-GR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Υπηρεσία</a:t>
            </a: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στο</a:t>
            </a:r>
            <a:r>
              <a:rPr lang="el-GR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ν </a:t>
            </a:r>
            <a:r>
              <a:rPr lang="en-US" sz="2187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Στρ</a:t>
            </a: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ατ</a:t>
            </a:r>
            <a:r>
              <a:rPr lang="el-GR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3931682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Συμμετοχή στους στρατούς των θεμάτων.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3229094"/>
            <a:ext cx="4542115" cy="1635562"/>
          </a:xfrm>
          <a:prstGeom prst="roundRect">
            <a:avLst>
              <a:gd name="adj" fmla="val 4076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0" name="Text 7"/>
          <p:cNvSpPr/>
          <p:nvPr/>
        </p:nvSpPr>
        <p:spPr>
          <a:xfrm>
            <a:off x="5819656" y="3451265"/>
            <a:ext cx="30839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Πηγή Κρατικών Εσόδων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3931682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Οι φόροι που πλήρωναν αποτελούσαν κύρια πηγή εσόδων.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33199" y="5086826"/>
            <a:ext cx="9306401" cy="1635562"/>
          </a:xfrm>
          <a:prstGeom prst="roundRect">
            <a:avLst>
              <a:gd name="adj" fmla="val 4076"/>
            </a:avLst>
          </a:prstGeom>
          <a:solidFill>
            <a:srgbClr val="234A49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3" name="Text 10"/>
          <p:cNvSpPr/>
          <p:nvPr/>
        </p:nvSpPr>
        <p:spPr>
          <a:xfrm>
            <a:off x="1055370" y="5308997"/>
            <a:ext cx="42113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Άμυν</a:t>
            </a: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 και Οικονομία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1055370" y="5789414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Η άμυνα και η οικονομία ήταν αδιανόητα χωρίς τη μικρή και μεσαία αγροτική ιδιοκτησία.</a:t>
            </a:r>
            <a:endParaRPr lang="en-US" sz="1750" dirty="0"/>
          </a:p>
        </p:txBody>
      </p:sp>
      <p:pic>
        <p:nvPicPr>
          <p:cNvPr id="15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2348389" y="226933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Προσπάθειες για την Προστασία της Αγροτικής Κοινότητας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4102418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768929"/>
            <a:ext cx="35617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Προτιμώνται ως Αγοραστές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348389" y="5249347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 algn="l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Προτίμηση σε γείτονες και συγγενείς ως α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γορ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αστές </a:t>
            </a:r>
            <a:r>
              <a:rPr lang="el-GR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κοινοτικής </a:t>
            </a:r>
            <a:r>
              <a:rPr lang="en-US" sz="1750" dirty="0" err="1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γης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l-GR" sz="1750" dirty="0">
              <a:solidFill>
                <a:srgbClr val="F9EEE7"/>
              </a:solidFill>
              <a:latin typeface="Quattrocento" pitchFamily="34" charset="0"/>
              <a:ea typeface="Quattrocento" pitchFamily="34" charset="-122"/>
              <a:cs typeface="Quattrocento" pitchFamily="34" charset="-120"/>
            </a:endParaRPr>
          </a:p>
          <a:p>
            <a:pPr marL="285750" indent="-285750" algn="l">
              <a:lnSpc>
                <a:spcPts val="2799"/>
              </a:lnSpc>
              <a:buFont typeface="Arial" panose="020B0604020202020204" pitchFamily="34" charset="0"/>
              <a:buChar char="•"/>
            </a:pPr>
            <a:r>
              <a:rPr lang="el-GR" sz="1750" dirty="0">
                <a:solidFill>
                  <a:srgbClr val="F9EEE7"/>
                </a:solidFill>
                <a:ea typeface="Quattrocento" pitchFamily="34" charset="-122"/>
              </a:rPr>
              <a:t>Απόδοση χωραφιών που είχαν πάρει οι δυνατοί στους φτωχούς ιδιοκτήτες χωρίς αποζημίωση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4102418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4768929"/>
            <a:ext cx="311098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Απαγορεύσεις Πώλησης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481768" y="5249347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Απαγόρευση πώλησης και αγοράς στρατιωτικών κτημάτων.</a:t>
            </a:r>
            <a:endParaRPr lang="en-US" sz="1750" dirty="0"/>
          </a:p>
        </p:txBody>
      </p:sp>
      <p:pic>
        <p:nvPicPr>
          <p:cNvPr id="11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r>
              <a:rPr lang="el-GR" dirty="0"/>
              <a:t> - </a:t>
            </a: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7625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Εκκλησι</a:t>
            </a: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αστική Περιουσία</a:t>
            </a:r>
            <a:r>
              <a:rPr lang="el-GR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-Φόροι</a:t>
            </a:r>
            <a:endParaRPr lang="en-US" sz="4374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99" y="3198257"/>
            <a:ext cx="1110972" cy="17774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77428" y="3420428"/>
            <a:ext cx="285130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Περιορισμός</a:t>
            </a:r>
            <a:endParaRPr lang="en-US" sz="2187" dirty="0"/>
          </a:p>
        </p:txBody>
      </p:sp>
      <p:sp>
        <p:nvSpPr>
          <p:cNvPr id="8" name="Text 4"/>
          <p:cNvSpPr/>
          <p:nvPr/>
        </p:nvSpPr>
        <p:spPr>
          <a:xfrm>
            <a:off x="2277428" y="3900845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Περιορισμός της αύξησης της εκκλησιαστικής περιουσίας.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99" y="4975741"/>
            <a:ext cx="1110972" cy="17774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77428" y="5197912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Φόροι των Φτωχών</a:t>
            </a:r>
            <a:endParaRPr lang="en-US" sz="2187" dirty="0"/>
          </a:p>
        </p:txBody>
      </p:sp>
      <p:sp>
        <p:nvSpPr>
          <p:cNvPr id="11" name="Text 6"/>
          <p:cNvSpPr/>
          <p:nvPr/>
        </p:nvSpPr>
        <p:spPr>
          <a:xfrm>
            <a:off x="2277428" y="5678329"/>
            <a:ext cx="786217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Οι δυνατοί πλήρωναν τους φόρους των φτωχών του χωριού.</a:t>
            </a:r>
            <a:endParaRPr lang="en-US" sz="1750" dirty="0"/>
          </a:p>
        </p:txBody>
      </p:sp>
      <p:pic>
        <p:nvPicPr>
          <p:cNvPr id="12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4" name="Text 2"/>
          <p:cNvSpPr/>
          <p:nvPr/>
        </p:nvSpPr>
        <p:spPr>
          <a:xfrm>
            <a:off x="2348389" y="2422208"/>
            <a:ext cx="977872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Προστασία της Αγροτικής Κοινότητας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348389" y="3672007"/>
            <a:ext cx="480012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80</a:t>
            </a:r>
            <a:r>
              <a:rPr lang="el-GR" sz="5249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έτη</a:t>
            </a:r>
            <a:endParaRPr lang="en-US" sz="5249" dirty="0"/>
          </a:p>
        </p:txBody>
      </p:sp>
      <p:sp>
        <p:nvSpPr>
          <p:cNvPr id="6" name="Text 4"/>
          <p:cNvSpPr/>
          <p:nvPr/>
        </p:nvSpPr>
        <p:spPr>
          <a:xfrm>
            <a:off x="3338393" y="4616172"/>
            <a:ext cx="28199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Προστασία με Νεαρές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348389" y="5096589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Προσπάθειες με τις Νεαρές να προστατεύσουν την αγροτική κοινότητα</a:t>
            </a:r>
            <a:r>
              <a:rPr lang="el-GR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 και τους ελεύθερους αγρότες</a:t>
            </a: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481768" y="3672007"/>
            <a:ext cx="4800124" cy="66651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5249"/>
              </a:lnSpc>
              <a:buNone/>
            </a:pPr>
            <a:r>
              <a:rPr lang="en-US" sz="5249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922-1002</a:t>
            </a:r>
            <a:endParaRPr lang="en-US" sz="5249" dirty="0"/>
          </a:p>
        </p:txBody>
      </p:sp>
      <p:sp>
        <p:nvSpPr>
          <p:cNvPr id="9" name="Text 7"/>
          <p:cNvSpPr/>
          <p:nvPr/>
        </p:nvSpPr>
        <p:spPr>
          <a:xfrm>
            <a:off x="8375452" y="4616172"/>
            <a:ext cx="301275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Διάρκεια Προσπαθειών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481768" y="5096589"/>
            <a:ext cx="480012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Προσπάθειες επί 80 ολόκληρα χρόνια (922-1002) με τις Νεαρές.</a:t>
            </a:r>
            <a:endParaRPr lang="en-US" sz="1750" dirty="0"/>
          </a:p>
        </p:txBody>
      </p:sp>
      <p:pic>
        <p:nvPicPr>
          <p:cNvPr id="1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332</Words>
  <Application>Microsoft Office PowerPoint</Application>
  <PresentationFormat>Προσαρμογή</PresentationFormat>
  <Paragraphs>67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Quattrocento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Ntina sait</cp:lastModifiedBy>
  <cp:revision>4</cp:revision>
  <dcterms:created xsi:type="dcterms:W3CDTF">2024-02-25T20:41:36Z</dcterms:created>
  <dcterms:modified xsi:type="dcterms:W3CDTF">2024-04-02T10:05:42Z</dcterms:modified>
</cp:coreProperties>
</file>