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21"/>
  </p:notesMasterIdLst>
  <p:handoutMasterIdLst>
    <p:handoutMasterId r:id="rId22"/>
  </p:handoutMasterIdLst>
  <p:sldIdLst>
    <p:sldId id="259" r:id="rId5"/>
    <p:sldId id="276" r:id="rId6"/>
    <p:sldId id="260" r:id="rId7"/>
    <p:sldId id="261" r:id="rId8"/>
    <p:sldId id="262" r:id="rId9"/>
    <p:sldId id="264" r:id="rId10"/>
    <p:sldId id="265" r:id="rId11"/>
    <p:sldId id="266" r:id="rId12"/>
    <p:sldId id="267" r:id="rId13"/>
    <p:sldId id="268" r:id="rId14"/>
    <p:sldId id="269" r:id="rId15"/>
    <p:sldId id="270" r:id="rId16"/>
    <p:sldId id="271" r:id="rId17"/>
    <p:sldId id="272" r:id="rId18"/>
    <p:sldId id="274" r:id="rId19"/>
    <p:sldId id="275" r:id="rId20"/>
  </p:sldIdLst>
  <p:sldSz cx="12188825" cy="6858000"/>
  <p:notesSz cx="6858000" cy="9144000"/>
  <p:defaultTextStyle>
    <a:defPPr rtl="0">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orient="horz" pos="1008">
          <p15:clr>
            <a:srgbClr val="A4A3A4"/>
          </p15:clr>
        </p15:guide>
        <p15:guide id="3" orient="horz" pos="3888">
          <p15:clr>
            <a:srgbClr val="A4A3A4"/>
          </p15:clr>
        </p15:guide>
        <p15:guide id="4" orient="horz" pos="321">
          <p15:clr>
            <a:srgbClr val="A4A3A4"/>
          </p15:clr>
        </p15:guide>
        <p15:guide id="5" pos="3839">
          <p15:clr>
            <a:srgbClr val="A4A3A4"/>
          </p15:clr>
        </p15:guide>
        <p15:guide id="6" pos="1007">
          <p15:clr>
            <a:srgbClr val="A4A3A4"/>
          </p15:clr>
        </p15:guide>
        <p15:guide id="7" pos="7173">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987" autoAdjust="0"/>
    <p:restoredTop sz="94660"/>
  </p:normalViewPr>
  <p:slideViewPr>
    <p:cSldViewPr showGuides="1">
      <p:cViewPr varScale="1">
        <p:scale>
          <a:sx n="68" d="100"/>
          <a:sy n="68" d="100"/>
        </p:scale>
        <p:origin x="-780" y="-96"/>
      </p:cViewPr>
      <p:guideLst>
        <p:guide orient="horz" pos="2160"/>
        <p:guide orient="horz" pos="1008"/>
        <p:guide orient="horz" pos="3888"/>
        <p:guide orient="horz" pos="321"/>
        <p:guide pos="3839"/>
        <p:guide pos="1007"/>
        <p:guide pos="7173"/>
      </p:guideLst>
    </p:cSldViewPr>
  </p:slideViewPr>
  <p:notesTextViewPr>
    <p:cViewPr>
      <p:scale>
        <a:sx n="3" d="2"/>
        <a:sy n="3" d="2"/>
      </p:scale>
      <p:origin x="0" y="0"/>
    </p:cViewPr>
  </p:notesTextViewPr>
  <p:notesViewPr>
    <p:cSldViewPr showGuides="1">
      <p:cViewPr varScale="1">
        <p:scale>
          <a:sx n="88" d="100"/>
          <a:sy n="88" d="100"/>
        </p:scale>
        <p:origin x="3024"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el-GR" dirty="0"/>
          </a:p>
        </p:txBody>
      </p:sp>
      <p:sp>
        <p:nvSpPr>
          <p:cNvPr id="3" name="Θέση ημερομηνίας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870A5660-29C9-4672-BAAF-C039D35307E0}" type="datetime1">
              <a:rPr lang="el-GR" smtClean="0"/>
              <a:pPr rtl="0"/>
              <a:t>5/2/2025</a:t>
            </a:fld>
            <a:endParaRPr lang="el-GR" dirty="0"/>
          </a:p>
        </p:txBody>
      </p:sp>
      <p:sp>
        <p:nvSpPr>
          <p:cNvPr id="4" name="Θέση υποσέλιδου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el-GR" dirty="0"/>
          </a:p>
        </p:txBody>
      </p:sp>
      <p:sp>
        <p:nvSpPr>
          <p:cNvPr id="5" name="Θέση αριθμού διαφάνειας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04360E59-1627-4404-ACC5-51C744AB0F27}" type="slidenum">
              <a:rPr lang="el-GR" smtClean="0"/>
              <a:pPr rtl="0"/>
              <a:t>‹#›</a:t>
            </a:fld>
            <a:endParaRPr lang="el-GR" dirty="0"/>
          </a:p>
        </p:txBody>
      </p:sp>
    </p:spTree>
    <p:extLst>
      <p:ext uri="{BB962C8B-B14F-4D97-AF65-F5344CB8AC3E}">
        <p14:creationId xmlns:p14="http://schemas.microsoft.com/office/powerpoint/2010/main" xmlns="" val="5162254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defRPr>
            </a:lvl1pPr>
          </a:lstStyle>
          <a:p>
            <a:pPr rtl="0"/>
            <a:endParaRPr lang="el-GR" noProof="0" dirty="0"/>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solidFill>
              </a:defRPr>
            </a:lvl1pPr>
          </a:lstStyle>
          <a:p>
            <a:pPr rtl="0"/>
            <a:fld id="{98471589-AB17-4710-B339-E7398F2BC15E}" type="datetime1">
              <a:rPr lang="el-GR" noProof="0" smtClean="0"/>
              <a:pPr rtl="0"/>
              <a:t>5/2/2025</a:t>
            </a:fld>
            <a:endParaRPr lang="el-GR" noProof="0" dirty="0"/>
          </a:p>
        </p:txBody>
      </p:sp>
      <p:sp>
        <p:nvSpPr>
          <p:cNvPr id="4" name="Θέση εικόνας διαφάνειας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el-GR" noProof="0" dirty="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dirty="0"/>
              <a:t>Επεξεργασία στυλ υποδείγματος κειμένου</a:t>
            </a:r>
          </a:p>
          <a:p>
            <a:pPr lvl="1" rtl="0"/>
            <a:r>
              <a:rPr lang="el-GR" noProof="0" dirty="0"/>
              <a:t>Δεύτερου επιπέδου</a:t>
            </a:r>
          </a:p>
          <a:p>
            <a:pPr lvl="2" rtl="0"/>
            <a:r>
              <a:rPr lang="el-GR" noProof="0" dirty="0"/>
              <a:t>Τρίτου επιπέδου</a:t>
            </a:r>
          </a:p>
          <a:p>
            <a:pPr lvl="3" rtl="0"/>
            <a:r>
              <a:rPr lang="el-GR" noProof="0" dirty="0"/>
              <a:t>Τέταρτου επιπέδου</a:t>
            </a:r>
          </a:p>
          <a:p>
            <a:pPr lvl="4" rtl="0"/>
            <a:r>
              <a:rPr lang="el-GR" noProof="0" dirty="0"/>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1"/>
                </a:solidFill>
              </a:defRPr>
            </a:lvl1pPr>
          </a:lstStyle>
          <a:p>
            <a:pPr rtl="0"/>
            <a:endParaRPr lang="el-GR" noProof="0" dirty="0"/>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defRPr>
            </a:lvl1pPr>
          </a:lstStyle>
          <a:p>
            <a:pPr rtl="0"/>
            <a:fld id="{841221E5-7225-48EB-A4EE-420E7BFCF705}" type="slidenum">
              <a:rPr lang="el-GR" noProof="0" smtClean="0"/>
              <a:pPr rtl="0"/>
              <a:t>‹#›</a:t>
            </a:fld>
            <a:endParaRPr lang="el-GR" noProof="0" dirty="0"/>
          </a:p>
        </p:txBody>
      </p:sp>
    </p:spTree>
    <p:extLst>
      <p:ext uri="{BB962C8B-B14F-4D97-AF65-F5344CB8AC3E}">
        <p14:creationId xmlns:p14="http://schemas.microsoft.com/office/powerpoint/2010/main" xmlns="" val="155666991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rtlCol="0"/>
          <a:lstStyle/>
          <a:p>
            <a:pPr rtl="0"/>
            <a:endParaRPr lang="el-GR" dirty="0"/>
          </a:p>
        </p:txBody>
      </p:sp>
      <p:sp>
        <p:nvSpPr>
          <p:cNvPr id="4" name="Θέση αριθμού διαφάνειας 3"/>
          <p:cNvSpPr>
            <a:spLocks noGrp="1"/>
          </p:cNvSpPr>
          <p:nvPr>
            <p:ph type="sldNum" sz="quarter" idx="10"/>
          </p:nvPr>
        </p:nvSpPr>
        <p:spPr/>
        <p:txBody>
          <a:bodyPr rtlCol="0"/>
          <a:lstStyle/>
          <a:p>
            <a:pPr rtl="0"/>
            <a:fld id="{841221E5-7225-48EB-A4EE-420E7BFCF705}" type="slidenum">
              <a:rPr lang="el-GR" smtClean="0"/>
              <a:pPr rtl="0"/>
              <a:t>1</a:t>
            </a:fld>
            <a:endParaRPr lang="el-GR" dirty="0"/>
          </a:p>
        </p:txBody>
      </p:sp>
    </p:spTree>
    <p:extLst>
      <p:ext uri="{BB962C8B-B14F-4D97-AF65-F5344CB8AC3E}">
        <p14:creationId xmlns:p14="http://schemas.microsoft.com/office/powerpoint/2010/main" xmlns="" val="2748074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41221E5-7225-48EB-A4EE-420E7BFCF705}" type="slidenum">
              <a:rPr lang="el-GR" smtClean="0"/>
              <a:pPr rtl="0"/>
              <a:t>3</a:t>
            </a:fld>
            <a:endParaRPr lang="el-GR" dirty="0"/>
          </a:p>
        </p:txBody>
      </p:sp>
    </p:spTree>
    <p:extLst>
      <p:ext uri="{BB962C8B-B14F-4D97-AF65-F5344CB8AC3E}">
        <p14:creationId xmlns:p14="http://schemas.microsoft.com/office/powerpoint/2010/main" xmlns="" val="772707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41221E5-7225-48EB-A4EE-420E7BFCF705}" type="slidenum">
              <a:rPr lang="el-GR" noProof="0" smtClean="0"/>
              <a:pPr rtl="0"/>
              <a:t>4</a:t>
            </a:fld>
            <a:endParaRPr lang="el-GR" noProof="0" dirty="0"/>
          </a:p>
        </p:txBody>
      </p:sp>
    </p:spTree>
    <p:extLst>
      <p:ext uri="{BB962C8B-B14F-4D97-AF65-F5344CB8AC3E}">
        <p14:creationId xmlns:p14="http://schemas.microsoft.com/office/powerpoint/2010/main" xmlns="" val="2501145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41221E5-7225-48EB-A4EE-420E7BFCF705}" type="slidenum">
              <a:rPr lang="el-GR" noProof="0" smtClean="0"/>
              <a:pPr rtl="0"/>
              <a:t>5</a:t>
            </a:fld>
            <a:endParaRPr lang="el-GR" noProof="0" dirty="0"/>
          </a:p>
        </p:txBody>
      </p:sp>
    </p:spTree>
    <p:extLst>
      <p:ext uri="{BB962C8B-B14F-4D97-AF65-F5344CB8AC3E}">
        <p14:creationId xmlns:p14="http://schemas.microsoft.com/office/powerpoint/2010/main" xmlns="" val="15595580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bwMode="ltGray">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Τίτλος 1"/>
          <p:cNvSpPr>
            <a:spLocks noGrp="1"/>
          </p:cNvSpPr>
          <p:nvPr>
            <p:ph type="ctrTitle"/>
          </p:nvPr>
        </p:nvSpPr>
        <p:spPr>
          <a:xfrm>
            <a:off x="2428669" y="1600200"/>
            <a:ext cx="8329031" cy="2680127"/>
          </a:xfrm>
          <a:noFill/>
          <a:effectLst>
            <a:softEdge rad="31750"/>
          </a:effectLst>
        </p:spPr>
        <p:txBody>
          <a:bodyPr rtlCol="0" anchor="b">
            <a:noAutofit/>
          </a:bodyPr>
          <a:lstStyle>
            <a:lvl1pPr>
              <a:defRPr sz="5400">
                <a:solidFill>
                  <a:schemeClr val="bg1"/>
                </a:solidFill>
              </a:defRPr>
            </a:lvl1pPr>
          </a:lstStyle>
          <a:p>
            <a:pPr rtl="0"/>
            <a:r>
              <a:rPr lang="el-GR" noProof="0"/>
              <a:t>Κάντε κλικ για να επεξεργαστείτε τον τίτλο υποδείγματος</a:t>
            </a:r>
            <a:endParaRPr lang="el-GR" noProof="0" dirty="0"/>
          </a:p>
        </p:txBody>
      </p:sp>
      <p:sp>
        <p:nvSpPr>
          <p:cNvPr id="3" name="Υπότιτλος 2"/>
          <p:cNvSpPr>
            <a:spLocks noGrp="1"/>
          </p:cNvSpPr>
          <p:nvPr>
            <p:ph type="subTitle" idx="1"/>
          </p:nvPr>
        </p:nvSpPr>
        <p:spPr>
          <a:xfrm>
            <a:off x="2428669" y="4344915"/>
            <a:ext cx="7516442" cy="1116085"/>
          </a:xfrm>
        </p:spPr>
        <p:txBody>
          <a:bodyPr rtlCol="0">
            <a:normAutofit/>
          </a:bodyPr>
          <a:lstStyle>
            <a:lvl1pPr marL="0" indent="0" algn="l">
              <a:spcBef>
                <a:spcPts val="0"/>
              </a:spcBef>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l-GR" noProof="0"/>
              <a:t>Κάντε κλικ για να επεξεργαστείτε τον υπότιτλο του υποδείγματος</a:t>
            </a:r>
            <a:endParaRPr lang="el-GR" noProof="0" dirty="0"/>
          </a:p>
        </p:txBody>
      </p:sp>
      <p:sp>
        <p:nvSpPr>
          <p:cNvPr id="4" name="Θέση ημερομηνίας 3"/>
          <p:cNvSpPr>
            <a:spLocks noGrp="1"/>
          </p:cNvSpPr>
          <p:nvPr>
            <p:ph type="dt" sz="half" idx="10"/>
          </p:nvPr>
        </p:nvSpPr>
        <p:spPr>
          <a:xfrm>
            <a:off x="4699025" y="6356351"/>
            <a:ext cx="1218883" cy="365125"/>
          </a:xfrm>
        </p:spPr>
        <p:txBody>
          <a:bodyPr rtlCol="0"/>
          <a:lstStyle>
            <a:lvl1pPr>
              <a:defRPr>
                <a:solidFill>
                  <a:schemeClr val="bg1"/>
                </a:solidFill>
              </a:defRPr>
            </a:lvl1pPr>
          </a:lstStyle>
          <a:p>
            <a:pPr rtl="0"/>
            <a:fld id="{8CA45FCA-98B5-4FBE-A53B-4D33AC785C73}" type="datetime1">
              <a:rPr lang="el-GR" noProof="0" smtClean="0"/>
              <a:pPr rtl="0"/>
              <a:t>5/2/2025</a:t>
            </a:fld>
            <a:endParaRPr lang="el-GR" noProof="0" dirty="0"/>
          </a:p>
        </p:txBody>
      </p:sp>
      <p:sp>
        <p:nvSpPr>
          <p:cNvPr id="5" name="Θέση υποσέλιδου 4"/>
          <p:cNvSpPr>
            <a:spLocks noGrp="1"/>
          </p:cNvSpPr>
          <p:nvPr>
            <p:ph type="ftr" sz="quarter" idx="11"/>
          </p:nvPr>
        </p:nvSpPr>
        <p:spPr>
          <a:xfrm>
            <a:off x="6114708" y="6356351"/>
            <a:ext cx="3974065" cy="365125"/>
          </a:xfrm>
        </p:spPr>
        <p:txBody>
          <a:bodyPr rtlCol="0"/>
          <a:lstStyle>
            <a:lvl1pPr>
              <a:defRPr>
                <a:solidFill>
                  <a:schemeClr val="bg1"/>
                </a:solidFill>
              </a:defRPr>
            </a:lvl1pPr>
          </a:lstStyle>
          <a:p>
            <a:pPr rtl="0"/>
            <a:r>
              <a:rPr lang="el-GR" noProof="0" dirty="0"/>
              <a:t>Προσθήκη υποσέλιδου</a:t>
            </a:r>
          </a:p>
        </p:txBody>
      </p:sp>
      <p:sp>
        <p:nvSpPr>
          <p:cNvPr id="6" name="Θέση αριθμού διαφάνειας 5"/>
          <p:cNvSpPr>
            <a:spLocks noGrp="1"/>
          </p:cNvSpPr>
          <p:nvPr>
            <p:ph type="sldNum" sz="quarter" idx="12"/>
          </p:nvPr>
        </p:nvSpPr>
        <p:spPr>
          <a:xfrm>
            <a:off x="10285571" y="6356351"/>
            <a:ext cx="609441" cy="365125"/>
          </a:xfrm>
        </p:spPr>
        <p:txBody>
          <a:bodyPr rtlCol="0"/>
          <a:lstStyle>
            <a:lvl1pPr>
              <a:defRPr>
                <a:solidFill>
                  <a:schemeClr val="bg1"/>
                </a:solidFill>
              </a:defRPr>
            </a:lvl1pPr>
          </a:lstStyle>
          <a:p>
            <a:pPr rtl="0"/>
            <a:fld id="{7DC1BBB0-96F0-4077-A278-0F3FB5C104D3}" type="slidenum">
              <a:rPr lang="el-GR" noProof="0" smtClean="0"/>
              <a:pPr rtl="0"/>
              <a:t>‹#›</a:t>
            </a:fld>
            <a:endParaRPr lang="el-GR" noProof="0" dirty="0"/>
          </a:p>
        </p:txBody>
      </p:sp>
    </p:spTree>
    <p:extLst>
      <p:ext uri="{BB962C8B-B14F-4D97-AF65-F5344CB8AC3E}">
        <p14:creationId xmlns:p14="http://schemas.microsoft.com/office/powerpoint/2010/main" xmlns="" val="149098826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noProof="0"/>
              <a:t>Κάντε κλικ για να επεξεργαστείτε τον τίτλο υποδείγματος</a:t>
            </a:r>
            <a:endParaRPr lang="el-GR" noProof="0" dirty="0"/>
          </a:p>
        </p:txBody>
      </p:sp>
      <p:sp>
        <p:nvSpPr>
          <p:cNvPr id="3" name="Θέση κατακόρυφου κειμένου 2"/>
          <p:cNvSpPr>
            <a:spLocks noGrp="1"/>
          </p:cNvSpPr>
          <p:nvPr>
            <p:ph type="body" orient="vert" idx="1"/>
          </p:nvPr>
        </p:nvSpPr>
        <p:spPr/>
        <p:txBody>
          <a:bodyPr vert="eaVert" rtlCol="0"/>
          <a:lstStyle>
            <a:lvl5pPr>
              <a:defRPr/>
            </a:lvl5pPr>
            <a:lvl6pPr>
              <a:defRPr/>
            </a:lvl6pPr>
            <a:lvl7pPr>
              <a:defRPr/>
            </a:lvl7pPr>
            <a:lvl8pPr>
              <a:defRPr/>
            </a:lvl8pPr>
            <a:lvl9pPr>
              <a:defRPr/>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R" noProof="0" dirty="0"/>
          </a:p>
        </p:txBody>
      </p:sp>
      <p:sp>
        <p:nvSpPr>
          <p:cNvPr id="4" name="Θέση ημερομηνίας 3"/>
          <p:cNvSpPr>
            <a:spLocks noGrp="1"/>
          </p:cNvSpPr>
          <p:nvPr>
            <p:ph type="dt" sz="half" idx="10"/>
          </p:nvPr>
        </p:nvSpPr>
        <p:spPr/>
        <p:txBody>
          <a:bodyPr rtlCol="0"/>
          <a:lstStyle/>
          <a:p>
            <a:pPr rtl="0"/>
            <a:fld id="{2410388A-634B-4804-85AD-FC187881E719}" type="datetime1">
              <a:rPr lang="el-GR" noProof="0" smtClean="0"/>
              <a:pPr rtl="0"/>
              <a:t>5/2/2025</a:t>
            </a:fld>
            <a:endParaRPr lang="el-GR" noProof="0" dirty="0"/>
          </a:p>
        </p:txBody>
      </p:sp>
      <p:sp>
        <p:nvSpPr>
          <p:cNvPr id="5" name="Θέση υποσέλιδου 4"/>
          <p:cNvSpPr>
            <a:spLocks noGrp="1"/>
          </p:cNvSpPr>
          <p:nvPr>
            <p:ph type="ftr" sz="quarter" idx="11"/>
          </p:nvPr>
        </p:nvSpPr>
        <p:spPr/>
        <p:txBody>
          <a:bodyPr rtlCol="0"/>
          <a:lstStyle/>
          <a:p>
            <a:pPr rtl="0"/>
            <a:r>
              <a:rPr lang="el-GR" noProof="0" dirty="0"/>
              <a:t>Προσθήκη υποσέλιδου</a:t>
            </a:r>
          </a:p>
        </p:txBody>
      </p:sp>
      <p:sp>
        <p:nvSpPr>
          <p:cNvPr id="6" name="Θέση αριθμού διαφάνειας 5"/>
          <p:cNvSpPr>
            <a:spLocks noGrp="1"/>
          </p:cNvSpPr>
          <p:nvPr>
            <p:ph type="sldNum" sz="quarter" idx="12"/>
          </p:nvPr>
        </p:nvSpPr>
        <p:spPr/>
        <p:txBody>
          <a:bodyPr rtlCol="0"/>
          <a:lstStyle/>
          <a:p>
            <a:pPr rtl="0"/>
            <a:fld id="{7DC1BBB0-96F0-4077-A278-0F3FB5C104D3}" type="slidenum">
              <a:rPr lang="el-GR" noProof="0" smtClean="0"/>
              <a:pPr rtl="0"/>
              <a:t>‹#›</a:t>
            </a:fld>
            <a:endParaRPr lang="el-GR" noProof="0" dirty="0"/>
          </a:p>
        </p:txBody>
      </p:sp>
    </p:spTree>
    <p:extLst>
      <p:ext uri="{BB962C8B-B14F-4D97-AF65-F5344CB8AC3E}">
        <p14:creationId xmlns:p14="http://schemas.microsoft.com/office/powerpoint/2010/main" xmlns="" val="6661610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9599612" y="685800"/>
            <a:ext cx="1787526" cy="5486400"/>
          </a:xfrm>
        </p:spPr>
        <p:txBody>
          <a:bodyPr vert="eaVert" rtlCol="0"/>
          <a:lstStyle/>
          <a:p>
            <a:pPr rtl="0"/>
            <a:r>
              <a:rPr lang="el-GR" noProof="0"/>
              <a:t>Κάντε κλικ για να επεξεργαστείτε τον τίτλο υποδείγματος</a:t>
            </a:r>
            <a:endParaRPr lang="el-GR" noProof="0" dirty="0"/>
          </a:p>
        </p:txBody>
      </p:sp>
      <p:sp>
        <p:nvSpPr>
          <p:cNvPr id="3" name="Θέση κατακόρυφου κειμένου 2"/>
          <p:cNvSpPr>
            <a:spLocks noGrp="1"/>
          </p:cNvSpPr>
          <p:nvPr>
            <p:ph type="body" orient="vert" idx="1"/>
          </p:nvPr>
        </p:nvSpPr>
        <p:spPr>
          <a:xfrm>
            <a:off x="1598613" y="685800"/>
            <a:ext cx="7848599" cy="5486400"/>
          </a:xfrm>
        </p:spPr>
        <p:txBody>
          <a:bodyPr vert="eaVert"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R" noProof="0" dirty="0"/>
          </a:p>
        </p:txBody>
      </p:sp>
      <p:sp>
        <p:nvSpPr>
          <p:cNvPr id="4" name="Θέση ημερομηνίας 3"/>
          <p:cNvSpPr>
            <a:spLocks noGrp="1"/>
          </p:cNvSpPr>
          <p:nvPr>
            <p:ph type="dt" sz="half" idx="10"/>
          </p:nvPr>
        </p:nvSpPr>
        <p:spPr/>
        <p:txBody>
          <a:bodyPr rtlCol="0"/>
          <a:lstStyle/>
          <a:p>
            <a:pPr rtl="0"/>
            <a:fld id="{B7F8697E-D76D-441A-8BA4-6AFF498A6D12}" type="datetime1">
              <a:rPr lang="el-GR" noProof="0" smtClean="0"/>
              <a:pPr rtl="0"/>
              <a:t>5/2/2025</a:t>
            </a:fld>
            <a:endParaRPr lang="el-GR" noProof="0" dirty="0"/>
          </a:p>
        </p:txBody>
      </p:sp>
      <p:sp>
        <p:nvSpPr>
          <p:cNvPr id="5" name="Θέση υποσέλιδου 4"/>
          <p:cNvSpPr>
            <a:spLocks noGrp="1"/>
          </p:cNvSpPr>
          <p:nvPr>
            <p:ph type="ftr" sz="quarter" idx="11"/>
          </p:nvPr>
        </p:nvSpPr>
        <p:spPr/>
        <p:txBody>
          <a:bodyPr rtlCol="0"/>
          <a:lstStyle/>
          <a:p>
            <a:pPr rtl="0"/>
            <a:r>
              <a:rPr lang="el-GR" noProof="0" dirty="0"/>
              <a:t>Προσθήκη υποσέλιδου</a:t>
            </a:r>
          </a:p>
        </p:txBody>
      </p:sp>
      <p:sp>
        <p:nvSpPr>
          <p:cNvPr id="6" name="Θέση αριθμού διαφάνειας 5"/>
          <p:cNvSpPr>
            <a:spLocks noGrp="1"/>
          </p:cNvSpPr>
          <p:nvPr>
            <p:ph type="sldNum" sz="quarter" idx="12"/>
          </p:nvPr>
        </p:nvSpPr>
        <p:spPr/>
        <p:txBody>
          <a:bodyPr rtlCol="0"/>
          <a:lstStyle/>
          <a:p>
            <a:pPr rtl="0"/>
            <a:fld id="{7DC1BBB0-96F0-4077-A278-0F3FB5C104D3}" type="slidenum">
              <a:rPr lang="el-GR" noProof="0" smtClean="0"/>
              <a:pPr rtl="0"/>
              <a:t>‹#›</a:t>
            </a:fld>
            <a:endParaRPr lang="el-GR" noProof="0" dirty="0"/>
          </a:p>
        </p:txBody>
      </p:sp>
    </p:spTree>
    <p:extLst>
      <p:ext uri="{BB962C8B-B14F-4D97-AF65-F5344CB8AC3E}">
        <p14:creationId xmlns:p14="http://schemas.microsoft.com/office/powerpoint/2010/main" xmlns="" val="19172947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noProof="0"/>
              <a:t>Κάντε κλικ για να επεξεργαστείτε τον τίτλο υποδείγματος</a:t>
            </a:r>
            <a:endParaRPr lang="el-GR" noProof="0" dirty="0"/>
          </a:p>
        </p:txBody>
      </p:sp>
      <p:sp>
        <p:nvSpPr>
          <p:cNvPr id="3" name="Θέση περιεχομένου 2"/>
          <p:cNvSpPr>
            <a:spLocks noGrp="1"/>
          </p:cNvSpPr>
          <p:nvPr>
            <p:ph idx="1"/>
          </p:nvPr>
        </p:nvSpPr>
        <p:spPr/>
        <p:txBody>
          <a:bodyPr rtlCol="0"/>
          <a:lstStyle>
            <a:lvl5pPr>
              <a:defRPr/>
            </a:lvl5pPr>
            <a:lvl6pPr>
              <a:defRPr/>
            </a:lvl6pPr>
            <a:lvl7pPr>
              <a:defRPr/>
            </a:lvl7pPr>
            <a:lvl8pPr>
              <a:defRPr/>
            </a:lvl8pPr>
            <a:lvl9pPr>
              <a:defRPr/>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R" noProof="0" dirty="0"/>
          </a:p>
        </p:txBody>
      </p:sp>
      <p:sp>
        <p:nvSpPr>
          <p:cNvPr id="4" name="Θέση ημερομηνίας 3"/>
          <p:cNvSpPr>
            <a:spLocks noGrp="1"/>
          </p:cNvSpPr>
          <p:nvPr>
            <p:ph type="dt" sz="half" idx="10"/>
          </p:nvPr>
        </p:nvSpPr>
        <p:spPr/>
        <p:txBody>
          <a:bodyPr rtlCol="0"/>
          <a:lstStyle/>
          <a:p>
            <a:pPr rtl="0"/>
            <a:fld id="{111E808D-B67A-4C6F-B0D3-FC1ABEB057D6}" type="datetime1">
              <a:rPr lang="el-GR" noProof="0" smtClean="0"/>
              <a:pPr rtl="0"/>
              <a:t>5/2/2025</a:t>
            </a:fld>
            <a:endParaRPr lang="el-GR" noProof="0" dirty="0"/>
          </a:p>
        </p:txBody>
      </p:sp>
      <p:sp>
        <p:nvSpPr>
          <p:cNvPr id="5" name="Θέση υποσέλιδου 4"/>
          <p:cNvSpPr>
            <a:spLocks noGrp="1"/>
          </p:cNvSpPr>
          <p:nvPr>
            <p:ph type="ftr" sz="quarter" idx="11"/>
          </p:nvPr>
        </p:nvSpPr>
        <p:spPr/>
        <p:txBody>
          <a:bodyPr rtlCol="0"/>
          <a:lstStyle/>
          <a:p>
            <a:pPr rtl="0"/>
            <a:r>
              <a:rPr lang="el-GR" noProof="0" dirty="0"/>
              <a:t>Προσθήκη υποσέλιδου</a:t>
            </a:r>
          </a:p>
        </p:txBody>
      </p:sp>
      <p:sp>
        <p:nvSpPr>
          <p:cNvPr id="6" name="Θέση αριθμού διαφάνειας 5"/>
          <p:cNvSpPr>
            <a:spLocks noGrp="1"/>
          </p:cNvSpPr>
          <p:nvPr>
            <p:ph type="sldNum" sz="quarter" idx="12"/>
          </p:nvPr>
        </p:nvSpPr>
        <p:spPr/>
        <p:txBody>
          <a:bodyPr rtlCol="0"/>
          <a:lstStyle/>
          <a:p>
            <a:pPr rtl="0"/>
            <a:fld id="{7DC1BBB0-96F0-4077-A278-0F3FB5C104D3}" type="slidenum">
              <a:rPr lang="el-GR" noProof="0" smtClean="0"/>
              <a:pPr rtl="0"/>
              <a:t>‹#›</a:t>
            </a:fld>
            <a:endParaRPr lang="el-GR" noProof="0" dirty="0"/>
          </a:p>
        </p:txBody>
      </p:sp>
    </p:spTree>
    <p:extLst>
      <p:ext uri="{BB962C8B-B14F-4D97-AF65-F5344CB8AC3E}">
        <p14:creationId xmlns:p14="http://schemas.microsoft.com/office/powerpoint/2010/main" xmlns="" val="313552994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1598613" y="1600201"/>
            <a:ext cx="8283272" cy="2654064"/>
          </a:xfrm>
        </p:spPr>
        <p:txBody>
          <a:bodyPr rtlCol="0" anchor="b">
            <a:normAutofit/>
          </a:bodyPr>
          <a:lstStyle>
            <a:lvl1pPr algn="l">
              <a:defRPr sz="5400" b="0" cap="none" baseline="0"/>
            </a:lvl1pPr>
          </a:lstStyle>
          <a:p>
            <a:pPr rtl="0"/>
            <a:r>
              <a:rPr lang="el-GR" noProof="0"/>
              <a:t>Κάντε κλικ για να επεξεργαστείτε τον τίτλο υποδείγματος</a:t>
            </a:r>
            <a:endParaRPr lang="el-GR" noProof="0" dirty="0"/>
          </a:p>
        </p:txBody>
      </p:sp>
      <p:sp>
        <p:nvSpPr>
          <p:cNvPr id="3" name="Θέση κειμένου 2"/>
          <p:cNvSpPr>
            <a:spLocks noGrp="1"/>
          </p:cNvSpPr>
          <p:nvPr>
            <p:ph type="body" idx="1"/>
          </p:nvPr>
        </p:nvSpPr>
        <p:spPr>
          <a:xfrm>
            <a:off x="1598613" y="4259996"/>
            <a:ext cx="7264623" cy="1150203"/>
          </a:xfrm>
        </p:spPr>
        <p:txBody>
          <a:bodyPr rtlCol="0" anchor="t">
            <a:normAutofit/>
          </a:bodyPr>
          <a:lstStyle>
            <a:lvl1pPr marL="0" indent="0">
              <a:spcBef>
                <a:spcPts val="0"/>
              </a:spcBef>
              <a:buNone/>
              <a:defRPr sz="32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Θέση ημερομηνίας 3"/>
          <p:cNvSpPr>
            <a:spLocks noGrp="1"/>
          </p:cNvSpPr>
          <p:nvPr>
            <p:ph type="dt" sz="half" idx="10"/>
          </p:nvPr>
        </p:nvSpPr>
        <p:spPr/>
        <p:txBody>
          <a:bodyPr rtlCol="0"/>
          <a:lstStyle>
            <a:lvl1pPr>
              <a:defRPr>
                <a:solidFill>
                  <a:schemeClr val="tx1"/>
                </a:solidFill>
              </a:defRPr>
            </a:lvl1pPr>
          </a:lstStyle>
          <a:p>
            <a:pPr rtl="0"/>
            <a:fld id="{3E76FE5A-C4E3-4F2E-AAA7-5CD2A5C9BDC0}" type="datetime1">
              <a:rPr lang="el-GR" noProof="0" smtClean="0"/>
              <a:pPr rtl="0"/>
              <a:t>5/2/2025</a:t>
            </a:fld>
            <a:endParaRPr lang="el-GR" noProof="0" dirty="0"/>
          </a:p>
        </p:txBody>
      </p:sp>
      <p:sp>
        <p:nvSpPr>
          <p:cNvPr id="5" name="Θέση υποσέλιδου 4"/>
          <p:cNvSpPr>
            <a:spLocks noGrp="1"/>
          </p:cNvSpPr>
          <p:nvPr>
            <p:ph type="ftr" sz="quarter" idx="11"/>
          </p:nvPr>
        </p:nvSpPr>
        <p:spPr/>
        <p:txBody>
          <a:bodyPr rtlCol="0"/>
          <a:lstStyle>
            <a:lvl1pPr>
              <a:defRPr>
                <a:solidFill>
                  <a:schemeClr val="tx1"/>
                </a:solidFill>
              </a:defRPr>
            </a:lvl1pPr>
          </a:lstStyle>
          <a:p>
            <a:pPr rtl="0"/>
            <a:r>
              <a:rPr lang="el-GR" noProof="0" dirty="0"/>
              <a:t>Προσθήκη υποσέλιδου</a:t>
            </a:r>
          </a:p>
        </p:txBody>
      </p:sp>
      <p:sp>
        <p:nvSpPr>
          <p:cNvPr id="6" name="Θέση αριθμού διαφάνειας 5"/>
          <p:cNvSpPr>
            <a:spLocks noGrp="1"/>
          </p:cNvSpPr>
          <p:nvPr>
            <p:ph type="sldNum" sz="quarter" idx="12"/>
          </p:nvPr>
        </p:nvSpPr>
        <p:spPr/>
        <p:txBody>
          <a:bodyPr rtlCol="0"/>
          <a:lstStyle>
            <a:lvl1pPr>
              <a:defRPr>
                <a:solidFill>
                  <a:schemeClr val="tx1"/>
                </a:solidFill>
              </a:defRPr>
            </a:lvl1pPr>
          </a:lstStyle>
          <a:p>
            <a:pPr rtl="0"/>
            <a:fld id="{7DC1BBB0-96F0-4077-A278-0F3FB5C104D3}" type="slidenum">
              <a:rPr lang="el-GR" noProof="0" smtClean="0"/>
              <a:pPr rtl="0"/>
              <a:t>‹#›</a:t>
            </a:fld>
            <a:endParaRPr lang="el-GR" noProof="0" dirty="0"/>
          </a:p>
        </p:txBody>
      </p:sp>
    </p:spTree>
    <p:extLst>
      <p:ext uri="{BB962C8B-B14F-4D97-AF65-F5344CB8AC3E}">
        <p14:creationId xmlns:p14="http://schemas.microsoft.com/office/powerpoint/2010/main" xmlns="" val="27749117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noProof="0"/>
              <a:t>Κάντε κλικ για να επεξεργαστείτε τον τίτλο υποδείγματος</a:t>
            </a:r>
            <a:endParaRPr lang="el-GR" noProof="0" dirty="0"/>
          </a:p>
        </p:txBody>
      </p:sp>
      <p:sp>
        <p:nvSpPr>
          <p:cNvPr id="3" name="Θέση περιεχομένου 2"/>
          <p:cNvSpPr>
            <a:spLocks noGrp="1"/>
          </p:cNvSpPr>
          <p:nvPr>
            <p:ph sz="half" idx="1"/>
          </p:nvPr>
        </p:nvSpPr>
        <p:spPr>
          <a:xfrm>
            <a:off x="1593436" y="1600200"/>
            <a:ext cx="4814586" cy="45720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R" noProof="0" dirty="0"/>
          </a:p>
        </p:txBody>
      </p:sp>
      <p:sp>
        <p:nvSpPr>
          <p:cNvPr id="4" name="Θέση περιεχομένου 3"/>
          <p:cNvSpPr>
            <a:spLocks noGrp="1"/>
          </p:cNvSpPr>
          <p:nvPr>
            <p:ph sz="half" idx="2"/>
          </p:nvPr>
        </p:nvSpPr>
        <p:spPr>
          <a:xfrm>
            <a:off x="6561651" y="1600200"/>
            <a:ext cx="4814586" cy="4572000"/>
          </a:xfrm>
        </p:spPr>
        <p:txBody>
          <a:bodyPr rtlCol="0"/>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R" noProof="0" dirty="0"/>
          </a:p>
        </p:txBody>
      </p:sp>
      <p:sp>
        <p:nvSpPr>
          <p:cNvPr id="5" name="Θέση ημερομηνίας 4"/>
          <p:cNvSpPr>
            <a:spLocks noGrp="1"/>
          </p:cNvSpPr>
          <p:nvPr>
            <p:ph type="dt" sz="half" idx="10"/>
          </p:nvPr>
        </p:nvSpPr>
        <p:spPr/>
        <p:txBody>
          <a:bodyPr rtlCol="0"/>
          <a:lstStyle/>
          <a:p>
            <a:pPr rtl="0"/>
            <a:fld id="{15EC674A-990C-4903-83CD-0F8BB8911058}" type="datetime1">
              <a:rPr lang="el-GR" noProof="0" smtClean="0"/>
              <a:pPr rtl="0"/>
              <a:t>5/2/2025</a:t>
            </a:fld>
            <a:endParaRPr lang="el-GR" noProof="0" dirty="0"/>
          </a:p>
        </p:txBody>
      </p:sp>
      <p:sp>
        <p:nvSpPr>
          <p:cNvPr id="6" name="Θέση υποσέλιδου 5"/>
          <p:cNvSpPr>
            <a:spLocks noGrp="1"/>
          </p:cNvSpPr>
          <p:nvPr>
            <p:ph type="ftr" sz="quarter" idx="11"/>
          </p:nvPr>
        </p:nvSpPr>
        <p:spPr/>
        <p:txBody>
          <a:bodyPr rtlCol="0"/>
          <a:lstStyle/>
          <a:p>
            <a:pPr rtl="0"/>
            <a:r>
              <a:rPr lang="el-GR" noProof="0" dirty="0"/>
              <a:t>Προσθήκη υποσέλιδου</a:t>
            </a:r>
          </a:p>
        </p:txBody>
      </p:sp>
      <p:sp>
        <p:nvSpPr>
          <p:cNvPr id="7" name="Θέση αριθμού διαφάνειας 6"/>
          <p:cNvSpPr>
            <a:spLocks noGrp="1"/>
          </p:cNvSpPr>
          <p:nvPr>
            <p:ph type="sldNum" sz="quarter" idx="12"/>
          </p:nvPr>
        </p:nvSpPr>
        <p:spPr/>
        <p:txBody>
          <a:bodyPr rtlCol="0"/>
          <a:lstStyle/>
          <a:p>
            <a:pPr rtl="0"/>
            <a:fld id="{7DC1BBB0-96F0-4077-A278-0F3FB5C104D3}" type="slidenum">
              <a:rPr lang="el-GR" noProof="0" smtClean="0"/>
              <a:pPr rtl="0"/>
              <a:t>‹#›</a:t>
            </a:fld>
            <a:endParaRPr lang="el-GR" noProof="0" dirty="0"/>
          </a:p>
        </p:txBody>
      </p:sp>
    </p:spTree>
    <p:extLst>
      <p:ext uri="{BB962C8B-B14F-4D97-AF65-F5344CB8AC3E}">
        <p14:creationId xmlns:p14="http://schemas.microsoft.com/office/powerpoint/2010/main" xmlns="" val="378340160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1593436" y="177800"/>
            <a:ext cx="9782801" cy="1239837"/>
          </a:xfrm>
        </p:spPr>
        <p:txBody>
          <a:bodyPr rtlCol="0"/>
          <a:lstStyle>
            <a:lvl1pPr>
              <a:defRPr/>
            </a:lvl1pPr>
          </a:lstStyle>
          <a:p>
            <a:pPr rtl="0"/>
            <a:r>
              <a:rPr lang="el-GR" noProof="0"/>
              <a:t>Κάντε κλικ για να επεξεργαστείτε τον τίτλο υποδείγματος</a:t>
            </a:r>
            <a:endParaRPr lang="el-GR" noProof="0" dirty="0"/>
          </a:p>
        </p:txBody>
      </p:sp>
      <p:sp>
        <p:nvSpPr>
          <p:cNvPr id="3" name="Θέση κειμένου 2"/>
          <p:cNvSpPr>
            <a:spLocks noGrp="1"/>
          </p:cNvSpPr>
          <p:nvPr>
            <p:ph type="body" idx="1"/>
          </p:nvPr>
        </p:nvSpPr>
        <p:spPr>
          <a:xfrm>
            <a:off x="1593436" y="1499616"/>
            <a:ext cx="4818888" cy="938784"/>
          </a:xfrm>
        </p:spPr>
        <p:txBody>
          <a:bodyPr rtlCol="0" anchor="b">
            <a:noAutofit/>
          </a:bodyPr>
          <a:lstStyle>
            <a:lvl1pPr marL="0" indent="0">
              <a:spcBef>
                <a:spcPts val="0"/>
              </a:spcBef>
              <a:buNone/>
              <a:defRPr sz="24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p:cNvSpPr>
            <a:spLocks noGrp="1"/>
          </p:cNvSpPr>
          <p:nvPr>
            <p:ph sz="half" idx="2"/>
          </p:nvPr>
        </p:nvSpPr>
        <p:spPr>
          <a:xfrm>
            <a:off x="1593436" y="2514706"/>
            <a:ext cx="4814586" cy="3657493"/>
          </a:xfrm>
        </p:spPr>
        <p:txBody>
          <a:bodyPr rtlCol="0">
            <a:normAutofit/>
          </a:bodyPr>
          <a:lstStyle>
            <a:lvl1pPr rtl="0">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5" name="Θέση κειμένου 4"/>
          <p:cNvSpPr>
            <a:spLocks noGrp="1"/>
          </p:cNvSpPr>
          <p:nvPr>
            <p:ph type="body" sz="quarter" idx="3"/>
          </p:nvPr>
        </p:nvSpPr>
        <p:spPr>
          <a:xfrm>
            <a:off x="6609524" y="1499616"/>
            <a:ext cx="4818888" cy="938784"/>
          </a:xfrm>
        </p:spPr>
        <p:txBody>
          <a:bodyPr rtlCol="0" anchor="b">
            <a:noAutofit/>
          </a:bodyPr>
          <a:lstStyle>
            <a:lvl1pPr marL="0" indent="0">
              <a:spcBef>
                <a:spcPts val="0"/>
              </a:spcBef>
              <a:buNone/>
              <a:defRPr sz="24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p:cNvSpPr>
            <a:spLocks noGrp="1"/>
          </p:cNvSpPr>
          <p:nvPr>
            <p:ph sz="quarter" idx="4"/>
          </p:nvPr>
        </p:nvSpPr>
        <p:spPr>
          <a:xfrm>
            <a:off x="6609524" y="2514600"/>
            <a:ext cx="4818888" cy="3655568"/>
          </a:xfrm>
        </p:spPr>
        <p:txBody>
          <a:bodyPr rtlCol="0">
            <a:normAutofit/>
          </a:bodyPr>
          <a:lstStyle>
            <a:lvl1pPr rtl="0">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7" name="Θέση ημερομηνίας 6"/>
          <p:cNvSpPr>
            <a:spLocks noGrp="1"/>
          </p:cNvSpPr>
          <p:nvPr>
            <p:ph type="dt" sz="half" idx="10"/>
          </p:nvPr>
        </p:nvSpPr>
        <p:spPr/>
        <p:txBody>
          <a:bodyPr rtlCol="0"/>
          <a:lstStyle/>
          <a:p>
            <a:pPr rtl="0"/>
            <a:fld id="{6E098C2B-AC01-4CFB-A748-941BDD475B7F}" type="datetime1">
              <a:rPr lang="el-GR" noProof="0" smtClean="0"/>
              <a:pPr rtl="0"/>
              <a:t>5/2/2025</a:t>
            </a:fld>
            <a:endParaRPr lang="el-GR" noProof="0" dirty="0"/>
          </a:p>
        </p:txBody>
      </p:sp>
      <p:sp>
        <p:nvSpPr>
          <p:cNvPr id="8" name="Θέση υποσέλιδου 7"/>
          <p:cNvSpPr>
            <a:spLocks noGrp="1"/>
          </p:cNvSpPr>
          <p:nvPr>
            <p:ph type="ftr" sz="quarter" idx="11"/>
          </p:nvPr>
        </p:nvSpPr>
        <p:spPr/>
        <p:txBody>
          <a:bodyPr rtlCol="0"/>
          <a:lstStyle/>
          <a:p>
            <a:pPr rtl="0"/>
            <a:r>
              <a:rPr lang="el-GR" noProof="0" dirty="0"/>
              <a:t>Προσθήκη υποσέλιδου</a:t>
            </a:r>
          </a:p>
        </p:txBody>
      </p:sp>
      <p:sp>
        <p:nvSpPr>
          <p:cNvPr id="9" name="Θέση αριθμού διαφάνειας 8"/>
          <p:cNvSpPr>
            <a:spLocks noGrp="1"/>
          </p:cNvSpPr>
          <p:nvPr>
            <p:ph type="sldNum" sz="quarter" idx="12"/>
          </p:nvPr>
        </p:nvSpPr>
        <p:spPr/>
        <p:txBody>
          <a:bodyPr rtlCol="0"/>
          <a:lstStyle/>
          <a:p>
            <a:pPr rtl="0"/>
            <a:fld id="{7DC1BBB0-96F0-4077-A278-0F3FB5C104D3}" type="slidenum">
              <a:rPr lang="el-GR" noProof="0" smtClean="0"/>
              <a:pPr rtl="0"/>
              <a:t>‹#›</a:t>
            </a:fld>
            <a:endParaRPr lang="el-GR" noProof="0" dirty="0"/>
          </a:p>
        </p:txBody>
      </p:sp>
    </p:spTree>
    <p:extLst>
      <p:ext uri="{BB962C8B-B14F-4D97-AF65-F5344CB8AC3E}">
        <p14:creationId xmlns:p14="http://schemas.microsoft.com/office/powerpoint/2010/main" xmlns="" val="35459501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noProof="0"/>
              <a:t>Κάντε κλικ για να επεξεργαστείτε τον τίτλο υποδείγματος</a:t>
            </a:r>
            <a:endParaRPr lang="el-GR" noProof="0" dirty="0"/>
          </a:p>
        </p:txBody>
      </p:sp>
      <p:sp>
        <p:nvSpPr>
          <p:cNvPr id="3" name="Θέση ημερομηνίας 2"/>
          <p:cNvSpPr>
            <a:spLocks noGrp="1"/>
          </p:cNvSpPr>
          <p:nvPr>
            <p:ph type="dt" sz="half" idx="10"/>
          </p:nvPr>
        </p:nvSpPr>
        <p:spPr/>
        <p:txBody>
          <a:bodyPr rtlCol="0"/>
          <a:lstStyle/>
          <a:p>
            <a:pPr rtl="0"/>
            <a:fld id="{B6955C52-5FBA-4C64-9D67-262BD7D1030D}" type="datetime1">
              <a:rPr lang="el-GR" noProof="0" smtClean="0"/>
              <a:pPr rtl="0"/>
              <a:t>5/2/2025</a:t>
            </a:fld>
            <a:endParaRPr lang="el-GR" noProof="0" dirty="0"/>
          </a:p>
        </p:txBody>
      </p:sp>
      <p:sp>
        <p:nvSpPr>
          <p:cNvPr id="4" name="Θέση υποσέλιδου 3"/>
          <p:cNvSpPr>
            <a:spLocks noGrp="1"/>
          </p:cNvSpPr>
          <p:nvPr>
            <p:ph type="ftr" sz="quarter" idx="11"/>
          </p:nvPr>
        </p:nvSpPr>
        <p:spPr/>
        <p:txBody>
          <a:bodyPr rtlCol="0"/>
          <a:lstStyle/>
          <a:p>
            <a:pPr rtl="0"/>
            <a:r>
              <a:rPr lang="el-GR" noProof="0" dirty="0"/>
              <a:t>Προσθήκη υποσέλιδου</a:t>
            </a:r>
          </a:p>
        </p:txBody>
      </p:sp>
      <p:sp>
        <p:nvSpPr>
          <p:cNvPr id="5" name="Θέση αριθμού διαφάνειας 4"/>
          <p:cNvSpPr>
            <a:spLocks noGrp="1"/>
          </p:cNvSpPr>
          <p:nvPr>
            <p:ph type="sldNum" sz="quarter" idx="12"/>
          </p:nvPr>
        </p:nvSpPr>
        <p:spPr/>
        <p:txBody>
          <a:bodyPr rtlCol="0"/>
          <a:lstStyle/>
          <a:p>
            <a:pPr rtl="0"/>
            <a:fld id="{7DC1BBB0-96F0-4077-A278-0F3FB5C104D3}" type="slidenum">
              <a:rPr lang="el-GR" noProof="0" smtClean="0"/>
              <a:pPr rtl="0"/>
              <a:t>‹#›</a:t>
            </a:fld>
            <a:endParaRPr lang="el-GR" noProof="0" dirty="0"/>
          </a:p>
        </p:txBody>
      </p:sp>
    </p:spTree>
    <p:extLst>
      <p:ext uri="{BB962C8B-B14F-4D97-AF65-F5344CB8AC3E}">
        <p14:creationId xmlns:p14="http://schemas.microsoft.com/office/powerpoint/2010/main" xmlns="" val="21216795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rtlCol="0"/>
          <a:lstStyle/>
          <a:p>
            <a:pPr rtl="0"/>
            <a:fld id="{ECE7A864-52E3-49D5-AF9E-DB936F29155A}" type="datetime1">
              <a:rPr lang="el-GR" noProof="0" smtClean="0"/>
              <a:pPr rtl="0"/>
              <a:t>5/2/2025</a:t>
            </a:fld>
            <a:endParaRPr lang="el-GR" noProof="0" dirty="0"/>
          </a:p>
        </p:txBody>
      </p:sp>
      <p:sp>
        <p:nvSpPr>
          <p:cNvPr id="3" name="Θέση υποσέλιδου 2"/>
          <p:cNvSpPr>
            <a:spLocks noGrp="1"/>
          </p:cNvSpPr>
          <p:nvPr>
            <p:ph type="ftr" sz="quarter" idx="11"/>
          </p:nvPr>
        </p:nvSpPr>
        <p:spPr/>
        <p:txBody>
          <a:bodyPr rtlCol="0"/>
          <a:lstStyle/>
          <a:p>
            <a:pPr rtl="0"/>
            <a:r>
              <a:rPr lang="el-GR" noProof="0" dirty="0"/>
              <a:t>Προσθήκη υποσέλιδου</a:t>
            </a:r>
          </a:p>
        </p:txBody>
      </p:sp>
      <p:sp>
        <p:nvSpPr>
          <p:cNvPr id="4" name="Θέση αριθμού διαφάνειας 3"/>
          <p:cNvSpPr>
            <a:spLocks noGrp="1"/>
          </p:cNvSpPr>
          <p:nvPr>
            <p:ph type="sldNum" sz="quarter" idx="12"/>
          </p:nvPr>
        </p:nvSpPr>
        <p:spPr/>
        <p:txBody>
          <a:bodyPr vert="horz" lIns="91440" tIns="45720" rIns="91440" bIns="45720" rtlCol="0" anchor="ctr"/>
          <a:lstStyle>
            <a:lvl1pPr algn="r">
              <a:defRPr lang="en-US" smtClean="0"/>
            </a:lvl1pPr>
          </a:lstStyle>
          <a:p>
            <a:pPr rtl="0"/>
            <a:fld id="{7DC1BBB0-96F0-4077-A278-0F3FB5C104D3}" type="slidenum">
              <a:rPr lang="el-GR" noProof="0" smtClean="0"/>
              <a:pPr rtl="0"/>
              <a:t>‹#›</a:t>
            </a:fld>
            <a:endParaRPr lang="el-GR" noProof="0" dirty="0"/>
          </a:p>
        </p:txBody>
      </p:sp>
    </p:spTree>
    <p:extLst>
      <p:ext uri="{BB962C8B-B14F-4D97-AF65-F5344CB8AC3E}">
        <p14:creationId xmlns:p14="http://schemas.microsoft.com/office/powerpoint/2010/main" xmlns="" val="356617860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pic>
        <p:nvPicPr>
          <p:cNvPr id="9" name="Εικόνα 8"/>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6098"/>
            <a:ext cx="12188825" cy="6858000"/>
          </a:xfrm>
          <a:prstGeom prst="rect">
            <a:avLst/>
          </a:prstGeom>
        </p:spPr>
      </p:pic>
      <p:sp>
        <p:nvSpPr>
          <p:cNvPr id="2" name="Τίτλος 1"/>
          <p:cNvSpPr>
            <a:spLocks noGrp="1"/>
          </p:cNvSpPr>
          <p:nvPr>
            <p:ph type="title"/>
          </p:nvPr>
        </p:nvSpPr>
        <p:spPr bwMode="white">
          <a:xfrm>
            <a:off x="1598612" y="381000"/>
            <a:ext cx="3293422" cy="1371600"/>
          </a:xfrm>
        </p:spPr>
        <p:txBody>
          <a:bodyPr rtlCol="0" anchor="b">
            <a:normAutofit/>
          </a:bodyPr>
          <a:lstStyle>
            <a:lvl1pPr algn="l">
              <a:defRPr sz="2500" b="0" cap="all" baseline="0">
                <a:solidFill>
                  <a:schemeClr val="tx2"/>
                </a:solidFill>
              </a:defRPr>
            </a:lvl1pPr>
          </a:lstStyle>
          <a:p>
            <a:pPr rtl="0"/>
            <a:r>
              <a:rPr lang="el-GR" noProof="0"/>
              <a:t>Κάντε κλικ για να επεξεργαστείτε τον τίτλο υποδείγματος</a:t>
            </a:r>
            <a:endParaRPr lang="el-GR" noProof="0" dirty="0"/>
          </a:p>
        </p:txBody>
      </p:sp>
      <p:sp>
        <p:nvSpPr>
          <p:cNvPr id="4" name="Θέση κειμένου 3"/>
          <p:cNvSpPr>
            <a:spLocks noGrp="1"/>
          </p:cNvSpPr>
          <p:nvPr>
            <p:ph type="body" sz="half" idx="2"/>
          </p:nvPr>
        </p:nvSpPr>
        <p:spPr bwMode="white">
          <a:xfrm>
            <a:off x="1598612" y="1828800"/>
            <a:ext cx="3293422" cy="4343400"/>
          </a:xfrm>
        </p:spPr>
        <p:txBody>
          <a:bodyPr rtlCol="0">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Θέση περιεχομένου 2"/>
          <p:cNvSpPr>
            <a:spLocks noGrp="1"/>
          </p:cNvSpPr>
          <p:nvPr>
            <p:ph idx="1"/>
          </p:nvPr>
        </p:nvSpPr>
        <p:spPr>
          <a:xfrm>
            <a:off x="5232426" y="482600"/>
            <a:ext cx="6195986" cy="5689600"/>
          </a:xfrm>
        </p:spPr>
        <p:txBody>
          <a:bodyPr rtlCol="0">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baseline="0"/>
            </a:lvl8pPr>
            <a:lvl9pPr>
              <a:defRPr sz="1800" baseline="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R" noProof="0" dirty="0"/>
          </a:p>
        </p:txBody>
      </p:sp>
      <p:sp>
        <p:nvSpPr>
          <p:cNvPr id="5" name="Θέση ημερομηνίας 4"/>
          <p:cNvSpPr>
            <a:spLocks noGrp="1"/>
          </p:cNvSpPr>
          <p:nvPr>
            <p:ph type="dt" sz="half" idx="10"/>
          </p:nvPr>
        </p:nvSpPr>
        <p:spPr/>
        <p:txBody>
          <a:bodyPr rtlCol="0"/>
          <a:lstStyle/>
          <a:p>
            <a:pPr rtl="0"/>
            <a:fld id="{C919CB77-17AF-46A3-B5D9-E137A8DD7660}" type="datetime1">
              <a:rPr lang="el-GR" noProof="0" smtClean="0"/>
              <a:pPr rtl="0"/>
              <a:t>5/2/2025</a:t>
            </a:fld>
            <a:endParaRPr lang="el-GR" noProof="0" dirty="0"/>
          </a:p>
        </p:txBody>
      </p:sp>
      <p:sp>
        <p:nvSpPr>
          <p:cNvPr id="6" name="Θέση υποσέλιδου 5"/>
          <p:cNvSpPr>
            <a:spLocks noGrp="1"/>
          </p:cNvSpPr>
          <p:nvPr>
            <p:ph type="ftr" sz="quarter" idx="11"/>
          </p:nvPr>
        </p:nvSpPr>
        <p:spPr/>
        <p:txBody>
          <a:bodyPr rtlCol="0"/>
          <a:lstStyle/>
          <a:p>
            <a:pPr rtl="0"/>
            <a:r>
              <a:rPr lang="el-GR" noProof="0" dirty="0"/>
              <a:t>Προσθήκη υποσέλιδου</a:t>
            </a:r>
          </a:p>
        </p:txBody>
      </p:sp>
      <p:sp>
        <p:nvSpPr>
          <p:cNvPr id="7" name="Θέση αριθμού διαφάνειας 6"/>
          <p:cNvSpPr>
            <a:spLocks noGrp="1"/>
          </p:cNvSpPr>
          <p:nvPr>
            <p:ph type="sldNum" sz="quarter" idx="12"/>
          </p:nvPr>
        </p:nvSpPr>
        <p:spPr/>
        <p:txBody>
          <a:bodyPr rtlCol="0"/>
          <a:lstStyle/>
          <a:p>
            <a:pPr rtl="0"/>
            <a:fld id="{7DC1BBB0-96F0-4077-A278-0F3FB5C104D3}" type="slidenum">
              <a:rPr lang="el-GR" noProof="0" smtClean="0"/>
              <a:pPr rtl="0"/>
              <a:t>‹#›</a:t>
            </a:fld>
            <a:endParaRPr lang="el-GR" noProof="0" dirty="0"/>
          </a:p>
        </p:txBody>
      </p:sp>
    </p:spTree>
    <p:extLst>
      <p:ext uri="{BB962C8B-B14F-4D97-AF65-F5344CB8AC3E}">
        <p14:creationId xmlns:p14="http://schemas.microsoft.com/office/powerpoint/2010/main" xmlns="" val="311189946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9" name="Ορθογώνιο 8"/>
          <p:cNvSpPr/>
          <p:nvPr userDrawn="1"/>
        </p:nvSpPr>
        <p:spPr>
          <a:xfrm>
            <a:off x="5103812" y="0"/>
            <a:ext cx="632460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rtl="0"/>
            <a:endParaRPr lang="el-GR" noProof="0" dirty="0"/>
          </a:p>
        </p:txBody>
      </p:sp>
      <p:sp>
        <p:nvSpPr>
          <p:cNvPr id="2" name="Τίτλος 1"/>
          <p:cNvSpPr>
            <a:spLocks noGrp="1"/>
          </p:cNvSpPr>
          <p:nvPr>
            <p:ph type="title"/>
          </p:nvPr>
        </p:nvSpPr>
        <p:spPr>
          <a:xfrm>
            <a:off x="1616718" y="304800"/>
            <a:ext cx="3293422" cy="1447800"/>
          </a:xfrm>
        </p:spPr>
        <p:txBody>
          <a:bodyPr rtlCol="0" anchor="b">
            <a:noAutofit/>
          </a:bodyPr>
          <a:lstStyle>
            <a:lvl1pPr algn="l">
              <a:defRPr sz="2500" b="0" cap="all" baseline="0">
                <a:solidFill>
                  <a:schemeClr val="tx1">
                    <a:lumMod val="75000"/>
                  </a:schemeClr>
                </a:solidFill>
              </a:defRPr>
            </a:lvl1pPr>
          </a:lstStyle>
          <a:p>
            <a:pPr rtl="0"/>
            <a:r>
              <a:rPr lang="el-GR" noProof="0"/>
              <a:t>Κάντε κλικ για να επεξεργαστείτε τον τίτλο υποδείγματος</a:t>
            </a:r>
            <a:endParaRPr lang="el-GR" noProof="0" dirty="0"/>
          </a:p>
        </p:txBody>
      </p:sp>
      <p:sp>
        <p:nvSpPr>
          <p:cNvPr id="3" name="Θέση εικόνας 2" descr="Ένα κενό πλαίσιο κράτησης θέσης, για να προσθέσετε μια εικόνα. Κάντε κλικ στο πλαίσιο κράτησης θέσης και επιλέξτε την εικόνα που θέλετε να προσθέσετε"/>
          <p:cNvSpPr>
            <a:spLocks noGrp="1"/>
          </p:cNvSpPr>
          <p:nvPr>
            <p:ph type="pic" idx="1"/>
          </p:nvPr>
        </p:nvSpPr>
        <p:spPr bwMode="auto">
          <a:xfrm>
            <a:off x="5232426" y="482600"/>
            <a:ext cx="6043586" cy="5689600"/>
          </a:xfrm>
          <a:ln w="19050">
            <a:solidFill>
              <a:schemeClr val="bg1"/>
            </a:solidFill>
          </a:ln>
        </p:spPr>
        <p:txBody>
          <a:bodyPr rtlCol="0">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l-GR" noProof="0"/>
              <a:t>Κάντε κλικ στο εικονίδιο για να προσθέσετε εικόνα</a:t>
            </a:r>
            <a:endParaRPr lang="el-GR" noProof="0" dirty="0"/>
          </a:p>
        </p:txBody>
      </p:sp>
      <p:sp>
        <p:nvSpPr>
          <p:cNvPr id="4" name="Θέση κειμένου 3"/>
          <p:cNvSpPr>
            <a:spLocks noGrp="1"/>
          </p:cNvSpPr>
          <p:nvPr>
            <p:ph type="body" sz="half" idx="2"/>
          </p:nvPr>
        </p:nvSpPr>
        <p:spPr>
          <a:xfrm>
            <a:off x="1616718" y="1828800"/>
            <a:ext cx="3293422" cy="4343400"/>
          </a:xfrm>
        </p:spPr>
        <p:txBody>
          <a:bodyPr rtlCol="0">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Θέση ημερομηνίας 4"/>
          <p:cNvSpPr>
            <a:spLocks noGrp="1"/>
          </p:cNvSpPr>
          <p:nvPr>
            <p:ph type="dt" sz="half" idx="10"/>
          </p:nvPr>
        </p:nvSpPr>
        <p:spPr/>
        <p:txBody>
          <a:bodyPr rtlCol="0"/>
          <a:lstStyle/>
          <a:p>
            <a:pPr rtl="0"/>
            <a:fld id="{292BC7DA-601A-4A80-834E-A8CF448AA2C0}" type="datetime1">
              <a:rPr lang="el-GR" noProof="0" smtClean="0"/>
              <a:pPr rtl="0"/>
              <a:t>5/2/2025</a:t>
            </a:fld>
            <a:endParaRPr lang="el-GR" noProof="0" dirty="0"/>
          </a:p>
        </p:txBody>
      </p:sp>
      <p:sp>
        <p:nvSpPr>
          <p:cNvPr id="6" name="Θέση υποσέλιδου 5"/>
          <p:cNvSpPr>
            <a:spLocks noGrp="1"/>
          </p:cNvSpPr>
          <p:nvPr>
            <p:ph type="ftr" sz="quarter" idx="11"/>
          </p:nvPr>
        </p:nvSpPr>
        <p:spPr/>
        <p:txBody>
          <a:bodyPr rtlCol="0"/>
          <a:lstStyle/>
          <a:p>
            <a:pPr rtl="0"/>
            <a:r>
              <a:rPr lang="el-GR" noProof="0" dirty="0"/>
              <a:t>Προσθήκη υποσέλιδου</a:t>
            </a:r>
          </a:p>
        </p:txBody>
      </p:sp>
      <p:sp>
        <p:nvSpPr>
          <p:cNvPr id="7" name="Θέση αριθμού διαφάνειας 6"/>
          <p:cNvSpPr>
            <a:spLocks noGrp="1"/>
          </p:cNvSpPr>
          <p:nvPr>
            <p:ph type="sldNum" sz="quarter" idx="12"/>
          </p:nvPr>
        </p:nvSpPr>
        <p:spPr/>
        <p:txBody>
          <a:bodyPr rtlCol="0"/>
          <a:lstStyle/>
          <a:p>
            <a:pPr rtl="0"/>
            <a:fld id="{7DC1BBB0-96F0-4077-A278-0F3FB5C104D3}" type="slidenum">
              <a:rPr lang="el-GR" noProof="0" smtClean="0"/>
              <a:pPr rtl="0"/>
              <a:t>‹#›</a:t>
            </a:fld>
            <a:endParaRPr lang="el-GR" noProof="0" dirty="0"/>
          </a:p>
        </p:txBody>
      </p:sp>
    </p:spTree>
    <p:extLst>
      <p:ext uri="{BB962C8B-B14F-4D97-AF65-F5344CB8AC3E}">
        <p14:creationId xmlns:p14="http://schemas.microsoft.com/office/powerpoint/2010/main" xmlns="" val="13570388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1593436" y="177800"/>
            <a:ext cx="9782801" cy="1239837"/>
          </a:xfrm>
          <a:prstGeom prst="rect">
            <a:avLst/>
          </a:prstGeom>
        </p:spPr>
        <p:txBody>
          <a:bodyPr vert="horz" lIns="91440" tIns="45720" rIns="91440" bIns="45720" rtlCol="0" anchor="b">
            <a:normAutofit/>
          </a:bodyPr>
          <a:lstStyle/>
          <a:p>
            <a:pPr rtl="0"/>
            <a:r>
              <a:rPr lang="el-GR" noProof="0" dirty="0"/>
              <a:t>Κάντε κλικ για να επεξεργαστείτε το Στυλ κύριου τίτλου</a:t>
            </a:r>
          </a:p>
        </p:txBody>
      </p:sp>
      <p:sp>
        <p:nvSpPr>
          <p:cNvPr id="3" name="Θέση κειμένου 2"/>
          <p:cNvSpPr>
            <a:spLocks noGrp="1"/>
          </p:cNvSpPr>
          <p:nvPr>
            <p:ph type="body" idx="1"/>
          </p:nvPr>
        </p:nvSpPr>
        <p:spPr>
          <a:xfrm>
            <a:off x="1593436" y="1600200"/>
            <a:ext cx="9782801" cy="4572000"/>
          </a:xfrm>
          <a:prstGeom prst="rect">
            <a:avLst/>
          </a:prstGeom>
        </p:spPr>
        <p:txBody>
          <a:bodyPr vert="horz" lIns="91440" tIns="45720" rIns="91440" bIns="45720" rtlCol="0">
            <a:normAutofit/>
          </a:bodyPr>
          <a:lstStyle/>
          <a:p>
            <a:pPr lvl="0"/>
            <a:r>
              <a:rPr lang="el-GR" dirty="0"/>
              <a:t>Επεξεργασία στυλ υποδείγματος κειμένου</a:t>
            </a:r>
          </a:p>
          <a:p>
            <a:pPr lvl="1" rtl="0"/>
            <a:r>
              <a:rPr lang="el-GR" noProof="0" dirty="0"/>
              <a:t>Δεύτερου επιπέδου</a:t>
            </a:r>
          </a:p>
          <a:p>
            <a:pPr lvl="2" rtl="0"/>
            <a:r>
              <a:rPr lang="el-GR" noProof="0" dirty="0"/>
              <a:t>Τρίτου επιπέδου</a:t>
            </a:r>
          </a:p>
          <a:p>
            <a:pPr lvl="3" rtl="0"/>
            <a:r>
              <a:rPr lang="el-GR" noProof="0" dirty="0"/>
              <a:t>Τέταρτου επιπέδου</a:t>
            </a:r>
          </a:p>
          <a:p>
            <a:pPr lvl="4" rtl="0"/>
            <a:r>
              <a:rPr lang="el-GR" noProof="0" dirty="0"/>
              <a:t>Πέμπτου επιπέδου</a:t>
            </a:r>
          </a:p>
        </p:txBody>
      </p:sp>
      <p:sp>
        <p:nvSpPr>
          <p:cNvPr id="4" name="Θέση ημερομηνίας 3"/>
          <p:cNvSpPr>
            <a:spLocks noGrp="1"/>
          </p:cNvSpPr>
          <p:nvPr>
            <p:ph type="dt" sz="half" idx="2"/>
          </p:nvPr>
        </p:nvSpPr>
        <p:spPr>
          <a:xfrm>
            <a:off x="5180250" y="6316091"/>
            <a:ext cx="1218883" cy="365125"/>
          </a:xfrm>
          <a:prstGeom prst="rect">
            <a:avLst/>
          </a:prstGeom>
        </p:spPr>
        <p:txBody>
          <a:bodyPr vert="horz" lIns="91440" tIns="45720" rIns="91440" bIns="45720" rtlCol="0" anchor="ctr"/>
          <a:lstStyle>
            <a:lvl1pPr algn="l">
              <a:defRPr sz="1100" cap="all" baseline="0">
                <a:solidFill>
                  <a:schemeClr val="tx1"/>
                </a:solidFill>
              </a:defRPr>
            </a:lvl1pPr>
          </a:lstStyle>
          <a:p>
            <a:pPr rtl="0"/>
            <a:fld id="{E5969459-58C7-4065-A3B1-A0DDC0D41E48}" type="datetime1">
              <a:rPr lang="el-GR" noProof="0" smtClean="0"/>
              <a:pPr rtl="0"/>
              <a:t>5/2/2025</a:t>
            </a:fld>
            <a:endParaRPr lang="el-GR" noProof="0" dirty="0"/>
          </a:p>
        </p:txBody>
      </p:sp>
      <p:sp>
        <p:nvSpPr>
          <p:cNvPr id="5" name="Θέση υποσέλιδου 4"/>
          <p:cNvSpPr>
            <a:spLocks noGrp="1"/>
          </p:cNvSpPr>
          <p:nvPr>
            <p:ph type="ftr" sz="quarter" idx="3"/>
          </p:nvPr>
        </p:nvSpPr>
        <p:spPr>
          <a:xfrm>
            <a:off x="6595933" y="6316091"/>
            <a:ext cx="3974065" cy="365125"/>
          </a:xfrm>
          <a:prstGeom prst="rect">
            <a:avLst/>
          </a:prstGeom>
        </p:spPr>
        <p:txBody>
          <a:bodyPr vert="horz" lIns="91440" tIns="45720" rIns="91440" bIns="45720" rtlCol="0" anchor="ctr"/>
          <a:lstStyle>
            <a:lvl1pPr algn="ctr">
              <a:defRPr sz="1100" cap="all" baseline="0">
                <a:solidFill>
                  <a:schemeClr val="tx1"/>
                </a:solidFill>
              </a:defRPr>
            </a:lvl1pPr>
          </a:lstStyle>
          <a:p>
            <a:pPr rtl="0"/>
            <a:r>
              <a:rPr lang="el-GR" noProof="0" dirty="0"/>
              <a:t>Προσθήκη υποσέλιδου</a:t>
            </a:r>
          </a:p>
        </p:txBody>
      </p:sp>
      <p:sp>
        <p:nvSpPr>
          <p:cNvPr id="6" name="Θέση αριθμού διαφάνειας 5"/>
          <p:cNvSpPr>
            <a:spLocks noGrp="1"/>
          </p:cNvSpPr>
          <p:nvPr>
            <p:ph type="sldNum" sz="quarter" idx="4"/>
          </p:nvPr>
        </p:nvSpPr>
        <p:spPr>
          <a:xfrm>
            <a:off x="10766796" y="6316091"/>
            <a:ext cx="609441" cy="365125"/>
          </a:xfrm>
          <a:prstGeom prst="rect">
            <a:avLst/>
          </a:prstGeom>
        </p:spPr>
        <p:txBody>
          <a:bodyPr vert="horz" lIns="91440" tIns="45720" rIns="91440" bIns="45720" rtlCol="0" anchor="ctr"/>
          <a:lstStyle>
            <a:lvl1pPr algn="r">
              <a:defRPr sz="1100" cap="all" baseline="0">
                <a:solidFill>
                  <a:schemeClr val="tx1"/>
                </a:solidFill>
              </a:defRPr>
            </a:lvl1pPr>
          </a:lstStyle>
          <a:p>
            <a:pPr rtl="0"/>
            <a:fld id="{7DC1BBB0-96F0-4077-A278-0F3FB5C104D3}" type="slidenum">
              <a:rPr lang="el-GR" noProof="0" smtClean="0"/>
              <a:pPr rtl="0"/>
              <a:t>‹#›</a:t>
            </a:fld>
            <a:endParaRPr lang="el-GR" noProof="0" dirty="0"/>
          </a:p>
        </p:txBody>
      </p:sp>
    </p:spTree>
    <p:extLst>
      <p:ext uri="{BB962C8B-B14F-4D97-AF65-F5344CB8AC3E}">
        <p14:creationId xmlns:p14="http://schemas.microsoft.com/office/powerpoint/2010/main" xmlns="" val="5126290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46888" indent="-246888" algn="l" defTabSz="914400" rtl="0" eaLnBrk="1" latinLnBrk="0" hangingPunct="1">
        <a:lnSpc>
          <a:spcPct val="90000"/>
        </a:lnSpc>
        <a:spcBef>
          <a:spcPts val="1400"/>
        </a:spcBef>
        <a:buFont typeface="Euphemia" pitchFamily="34" charset="0"/>
        <a:buChar char="›"/>
        <a:defRPr sz="2800" kern="1200">
          <a:solidFill>
            <a:schemeClr val="tx2"/>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2"/>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2"/>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2"/>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2"/>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0" orient="horz" pos="2160" userDrawn="1">
          <p15:clr>
            <a:srgbClr val="F26B43"/>
          </p15:clr>
        </p15:guide>
        <p15:guide id="1" pos="3839" userDrawn="1">
          <p15:clr>
            <a:srgbClr val="F26B43"/>
          </p15:clr>
        </p15:guide>
        <p15:guide id="2" pos="1007" userDrawn="1">
          <p15:clr>
            <a:srgbClr val="F26B43"/>
          </p15:clr>
        </p15:guide>
        <p15:guide id="3" pos="719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archive.org/details/Eddalaerenogdens000117736v3FinnReyk/mode/2up" TargetMode="External"/><Relationship Id="rId2" Type="http://schemas.openxmlformats.org/officeDocument/2006/relationships/hyperlink" Target="https://publicdomainreview.org/collection/yggdrasil-the-sacred-ash-tree-of-norse-mythology/" TargetMode="Externa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nationalmuseum.se/en/?gad_source=1&amp;gclid=Cj0KCQiAkoe9BhDYARIsAH85cDOa0bBFHm9zRZCj1hVcZwi8Q0AE6Ai2zaJW89gZV3c1hr_lJwEbhYMaAmLsEALw_wcB"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vikingtidsmuseet.no/english/?utm_source=chatgpt.com" TargetMode="External"/><Relationship Id="rId2" Type="http://schemas.openxmlformats.org/officeDocument/2006/relationships/hyperlink" Target="https://www.dailyartmagazine.com/norse-mythology-in-art/" TargetMode="External"/><Relationship Id="rId1" Type="http://schemas.openxmlformats.org/officeDocument/2006/relationships/slideLayout" Target="../slideLayouts/slideLayout4.xml"/><Relationship Id="rId5" Type="http://schemas.openxmlformats.org/officeDocument/2006/relationships/hyperlink" Target="https://pantheon.org/mythology/norse/?utm_source=chatgpt.com" TargetMode="External"/><Relationship Id="rId4" Type="http://schemas.openxmlformats.org/officeDocument/2006/relationships/hyperlink" Target="https://thevikingmuseum.com/en/?utm_source=chatgpt.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germanicmythology.com/works/TMLokisPunishment.html" TargetMode="External"/><Relationship Id="rId1" Type="http://schemas.openxmlformats.org/officeDocument/2006/relationships/slideLayout" Target="../slideLayouts/slideLayout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919960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xmlns="" id="{47388E43-2DD4-03FF-5BEE-8D24C23D2126}"/>
              </a:ext>
            </a:extLst>
          </p:cNvPr>
          <p:cNvPicPr>
            <a:picLocks noChangeAspect="1"/>
          </p:cNvPicPr>
          <p:nvPr/>
        </p:nvPicPr>
        <p:blipFill>
          <a:blip r:embed="rId2"/>
          <a:stretch>
            <a:fillRect/>
          </a:stretch>
        </p:blipFill>
        <p:spPr>
          <a:xfrm>
            <a:off x="1845940" y="476672"/>
            <a:ext cx="9937104" cy="5976664"/>
          </a:xfrm>
          <a:prstGeom prst="rect">
            <a:avLst/>
          </a:prstGeom>
        </p:spPr>
      </p:pic>
    </p:spTree>
    <p:extLst>
      <p:ext uri="{BB962C8B-B14F-4D97-AF65-F5344CB8AC3E}">
        <p14:creationId xmlns:p14="http://schemas.microsoft.com/office/powerpoint/2010/main" xmlns="" val="42313853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D32E4127-D0C7-D649-30AC-274B4984C504}"/>
              </a:ext>
            </a:extLst>
          </p:cNvPr>
          <p:cNvSpPr>
            <a:spLocks noGrp="1"/>
          </p:cNvSpPr>
          <p:nvPr>
            <p:ph type="title"/>
          </p:nvPr>
        </p:nvSpPr>
        <p:spPr/>
        <p:txBody>
          <a:bodyPr/>
          <a:lstStyle/>
          <a:p>
            <a:r>
              <a:rPr lang="el-GR" dirty="0"/>
              <a:t>Ο κόσμος </a:t>
            </a:r>
          </a:p>
        </p:txBody>
      </p:sp>
      <p:sp>
        <p:nvSpPr>
          <p:cNvPr id="3" name="Θέση περιεχομένου 2">
            <a:extLst>
              <a:ext uri="{FF2B5EF4-FFF2-40B4-BE49-F238E27FC236}">
                <a16:creationId xmlns:a16="http://schemas.microsoft.com/office/drawing/2014/main" xmlns="" id="{B969D979-42D1-BC4B-2A45-0BC46DF32AB5}"/>
              </a:ext>
            </a:extLst>
          </p:cNvPr>
          <p:cNvSpPr>
            <a:spLocks noGrp="1"/>
          </p:cNvSpPr>
          <p:nvPr>
            <p:ph sz="half" idx="1"/>
          </p:nvPr>
        </p:nvSpPr>
        <p:spPr>
          <a:xfrm>
            <a:off x="1522380" y="1500808"/>
            <a:ext cx="4814586" cy="5357192"/>
          </a:xfrm>
        </p:spPr>
        <p:txBody>
          <a:bodyPr>
            <a:normAutofit lnSpcReduction="10000"/>
          </a:bodyPr>
          <a:lstStyle/>
          <a:p>
            <a:r>
              <a:rPr lang="el-GR" sz="2000" dirty="0"/>
              <a:t>Το δέντρο του </a:t>
            </a:r>
            <a:r>
              <a:rPr lang="el-GR" sz="2000" dirty="0" err="1"/>
              <a:t>Ύγκντρασιλ</a:t>
            </a:r>
            <a:endParaRPr lang="el-GR" sz="2000" dirty="0"/>
          </a:p>
          <a:p>
            <a:pPr marL="0" indent="0">
              <a:buNone/>
            </a:pPr>
            <a:r>
              <a:rPr lang="el-GR" sz="2000" dirty="0"/>
              <a:t>Το σύμπαν χωρίζεται σε 9 κόσμους και το </a:t>
            </a:r>
            <a:r>
              <a:rPr lang="el-GR" sz="2000" dirty="0" err="1"/>
              <a:t>Ύγκντρασιλ</a:t>
            </a:r>
            <a:r>
              <a:rPr lang="el-GR" sz="2000" dirty="0"/>
              <a:t> ενώνει αυτούς τους κόσμους. </a:t>
            </a:r>
          </a:p>
          <a:p>
            <a:pPr marL="0" indent="0">
              <a:buNone/>
            </a:pPr>
            <a:r>
              <a:rPr lang="el-GR" sz="2000" dirty="0"/>
              <a:t>Περισσότερα για το </a:t>
            </a:r>
            <a:r>
              <a:rPr lang="el-GR" sz="2000" dirty="0" err="1"/>
              <a:t>Ύγκντρασιλ</a:t>
            </a:r>
            <a:r>
              <a:rPr lang="el-GR" sz="2000" dirty="0"/>
              <a:t> δες: </a:t>
            </a:r>
          </a:p>
          <a:p>
            <a:pPr marL="0" indent="0">
              <a:buNone/>
            </a:pPr>
            <a:r>
              <a:rPr lang="el-GR" sz="2000" dirty="0"/>
              <a:t>Πηγή 1</a:t>
            </a:r>
          </a:p>
          <a:p>
            <a:pPr marL="0" indent="0">
              <a:buNone/>
            </a:pPr>
            <a:r>
              <a:rPr lang="en-US" sz="2000" dirty="0">
                <a:hlinkClick r:id="rId2">
                  <a:extLst>
                    <a:ext uri="{A12FA001-AC4F-418D-AE19-62706E023703}">
                      <ahyp:hlinkClr xmlns:ahyp="http://schemas.microsoft.com/office/drawing/2018/hyperlinkcolor" xmlns="" val="tx"/>
                    </a:ext>
                  </a:extLst>
                </a:hlinkClick>
              </a:rPr>
              <a:t>https://publicdomainreview.org/collection/yggdrasil-the-sacred-ash-tree-of-norse-mythology/</a:t>
            </a:r>
            <a:endParaRPr lang="el-GR" sz="2000" dirty="0"/>
          </a:p>
          <a:p>
            <a:pPr marL="0" indent="0">
              <a:buNone/>
            </a:pPr>
            <a:r>
              <a:rPr lang="el-GR" sz="2000" dirty="0"/>
              <a:t>Πηγή 2</a:t>
            </a:r>
          </a:p>
          <a:p>
            <a:pPr marL="0" indent="0">
              <a:buNone/>
            </a:pPr>
            <a:r>
              <a:rPr lang="en-US" sz="2000" dirty="0">
                <a:solidFill>
                  <a:schemeClr val="tx1"/>
                </a:solidFill>
                <a:hlinkClick r:id="rId3">
                  <a:extLst>
                    <a:ext uri="{A12FA001-AC4F-418D-AE19-62706E023703}">
                      <ahyp:hlinkClr xmlns:ahyp="http://schemas.microsoft.com/office/drawing/2018/hyperlinkcolor" xmlns="" val="tx"/>
                    </a:ext>
                  </a:extLst>
                </a:hlinkClick>
              </a:rPr>
              <a:t>https://archive.org/details/Eddalaerenogdens000117736v3FinnReyk/mode/2up</a:t>
            </a:r>
            <a:endParaRPr lang="el-GR" sz="2000" dirty="0">
              <a:solidFill>
                <a:schemeClr val="tx1"/>
              </a:solidFill>
            </a:endParaRPr>
          </a:p>
          <a:p>
            <a:pPr marL="0" indent="0">
              <a:buNone/>
            </a:pPr>
            <a:endParaRPr lang="el-GR" sz="2000" dirty="0"/>
          </a:p>
          <a:p>
            <a:pPr marL="0" indent="0">
              <a:buNone/>
            </a:pPr>
            <a:endParaRPr lang="el-GR" sz="2000" dirty="0"/>
          </a:p>
          <a:p>
            <a:pPr marL="0" indent="0">
              <a:buNone/>
            </a:pPr>
            <a:endParaRPr lang="el-GR" sz="2000" dirty="0"/>
          </a:p>
          <a:p>
            <a:pPr marL="0" indent="0">
              <a:buNone/>
            </a:pPr>
            <a:endParaRPr lang="el-GR" dirty="0"/>
          </a:p>
          <a:p>
            <a:pPr marL="0" indent="0">
              <a:buNone/>
            </a:pPr>
            <a:endParaRPr lang="en-US" dirty="0"/>
          </a:p>
          <a:p>
            <a:pPr marL="0" indent="0">
              <a:buNone/>
            </a:pPr>
            <a:endParaRPr lang="en-US" dirty="0"/>
          </a:p>
          <a:p>
            <a:pPr marL="0" indent="0">
              <a:buNone/>
            </a:pPr>
            <a:endParaRPr lang="en-US" dirty="0"/>
          </a:p>
          <a:p>
            <a:pPr marL="0" indent="0">
              <a:buNone/>
            </a:pPr>
            <a:endParaRPr lang="el-GR" dirty="0"/>
          </a:p>
        </p:txBody>
      </p:sp>
      <p:sp>
        <p:nvSpPr>
          <p:cNvPr id="7" name="Θέση περιεχομένου 6">
            <a:extLst>
              <a:ext uri="{FF2B5EF4-FFF2-40B4-BE49-F238E27FC236}">
                <a16:creationId xmlns:a16="http://schemas.microsoft.com/office/drawing/2014/main" xmlns="" id="{A406ECB4-2E92-95D3-E6C9-08DACCA52389}"/>
              </a:ext>
            </a:extLst>
          </p:cNvPr>
          <p:cNvSpPr>
            <a:spLocks noGrp="1"/>
          </p:cNvSpPr>
          <p:nvPr>
            <p:ph sz="half" idx="2"/>
          </p:nvPr>
        </p:nvSpPr>
        <p:spPr>
          <a:xfrm>
            <a:off x="7174532" y="5301208"/>
            <a:ext cx="4814586" cy="1159024"/>
          </a:xfrm>
        </p:spPr>
        <p:txBody>
          <a:bodyPr>
            <a:normAutofit lnSpcReduction="10000"/>
          </a:bodyPr>
          <a:lstStyle/>
          <a:p>
            <a:pPr marL="342900" indent="-342900">
              <a:buAutoNum type="arabicPeriod"/>
            </a:pPr>
            <a:r>
              <a:rPr lang="el-GR" sz="1400" dirty="0"/>
              <a:t>Χειρόγραφο 17</a:t>
            </a:r>
            <a:r>
              <a:rPr lang="el-GR" sz="1400" baseline="30000" dirty="0"/>
              <a:t>ου</a:t>
            </a:r>
            <a:r>
              <a:rPr lang="el-GR" sz="1400" dirty="0"/>
              <a:t> αιώνα που απεικονίζει το δέντρο του </a:t>
            </a:r>
            <a:r>
              <a:rPr lang="el-GR" sz="1400" dirty="0" err="1"/>
              <a:t>Υγκντρασιλ</a:t>
            </a:r>
            <a:r>
              <a:rPr lang="el-GR" sz="1400" dirty="0"/>
              <a:t>, </a:t>
            </a:r>
            <a:r>
              <a:rPr lang="it-IT" sz="1400" dirty="0"/>
              <a:t>Árni Magnússon Institute</a:t>
            </a:r>
            <a:r>
              <a:rPr lang="el-GR" sz="1400" dirty="0"/>
              <a:t>, Ισλανδία</a:t>
            </a:r>
          </a:p>
          <a:p>
            <a:pPr marL="342900" indent="-342900">
              <a:buAutoNum type="arabicPeriod"/>
            </a:pPr>
            <a:r>
              <a:rPr lang="el-GR" sz="1400" dirty="0"/>
              <a:t>Απεικόνιση του </a:t>
            </a:r>
            <a:r>
              <a:rPr lang="el-GR" sz="1400" dirty="0" err="1"/>
              <a:t>Υγκντρασιλ</a:t>
            </a:r>
            <a:r>
              <a:rPr lang="el-GR" sz="1400" dirty="0"/>
              <a:t> στο: </a:t>
            </a:r>
            <a:r>
              <a:rPr lang="en-US" sz="1400" dirty="0" err="1"/>
              <a:t>Finnur</a:t>
            </a:r>
            <a:r>
              <a:rPr lang="en-US" sz="1400" dirty="0"/>
              <a:t> Magnusson’s edition of the Eddas (1886)</a:t>
            </a:r>
            <a:endParaRPr lang="el-GR" sz="1400" dirty="0"/>
          </a:p>
        </p:txBody>
      </p:sp>
      <p:pic>
        <p:nvPicPr>
          <p:cNvPr id="8" name="Εικόνα 7">
            <a:extLst>
              <a:ext uri="{FF2B5EF4-FFF2-40B4-BE49-F238E27FC236}">
                <a16:creationId xmlns:a16="http://schemas.microsoft.com/office/drawing/2014/main" xmlns="" id="{7893C43F-A6D0-65C8-AEAA-283DCA9F8005}"/>
              </a:ext>
            </a:extLst>
          </p:cNvPr>
          <p:cNvPicPr>
            <a:picLocks noChangeAspect="1"/>
          </p:cNvPicPr>
          <p:nvPr/>
        </p:nvPicPr>
        <p:blipFill>
          <a:blip r:embed="rId4"/>
          <a:stretch>
            <a:fillRect/>
          </a:stretch>
        </p:blipFill>
        <p:spPr>
          <a:xfrm>
            <a:off x="6389570" y="21881"/>
            <a:ext cx="2210696" cy="5013176"/>
          </a:xfrm>
          <a:prstGeom prst="rect">
            <a:avLst/>
          </a:prstGeom>
        </p:spPr>
      </p:pic>
      <p:pic>
        <p:nvPicPr>
          <p:cNvPr id="9" name="Εικόνα 8">
            <a:extLst>
              <a:ext uri="{FF2B5EF4-FFF2-40B4-BE49-F238E27FC236}">
                <a16:creationId xmlns:a16="http://schemas.microsoft.com/office/drawing/2014/main" xmlns="" id="{3138642B-9C88-033F-8197-51759F2CBDBC}"/>
              </a:ext>
            </a:extLst>
          </p:cNvPr>
          <p:cNvPicPr>
            <a:picLocks noChangeAspect="1"/>
          </p:cNvPicPr>
          <p:nvPr/>
        </p:nvPicPr>
        <p:blipFill>
          <a:blip r:embed="rId5" cstate="print"/>
          <a:stretch>
            <a:fillRect/>
          </a:stretch>
        </p:blipFill>
        <p:spPr>
          <a:xfrm>
            <a:off x="8698968" y="0"/>
            <a:ext cx="3489857" cy="5013176"/>
          </a:xfrm>
          <a:prstGeom prst="rect">
            <a:avLst/>
          </a:prstGeom>
        </p:spPr>
      </p:pic>
    </p:spTree>
    <p:extLst>
      <p:ext uri="{BB962C8B-B14F-4D97-AF65-F5344CB8AC3E}">
        <p14:creationId xmlns:p14="http://schemas.microsoft.com/office/powerpoint/2010/main" xmlns="" val="9783227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xmlns="" id="{4E3A2025-285C-0555-658B-24AEF6E7D099}"/>
              </a:ext>
            </a:extLst>
          </p:cNvPr>
          <p:cNvSpPr>
            <a:spLocks noGrp="1"/>
          </p:cNvSpPr>
          <p:nvPr>
            <p:ph type="body" sz="half" idx="2"/>
          </p:nvPr>
        </p:nvSpPr>
        <p:spPr>
          <a:xfrm>
            <a:off x="-1012" y="404664"/>
            <a:ext cx="3293422" cy="3816424"/>
          </a:xfrm>
        </p:spPr>
        <p:txBody>
          <a:bodyPr>
            <a:normAutofit fontScale="25000" lnSpcReduction="20000"/>
          </a:bodyPr>
          <a:lstStyle/>
          <a:p>
            <a:r>
              <a:rPr lang="el-GR" sz="8000" dirty="0"/>
              <a:t>Κύρια σημεία του:</a:t>
            </a:r>
          </a:p>
          <a:p>
            <a:pPr algn="ctr"/>
            <a:r>
              <a:rPr lang="el-GR" sz="8000" b="1" u="sng" dirty="0" err="1"/>
              <a:t>Άσγκαρντ</a:t>
            </a:r>
            <a:r>
              <a:rPr lang="el-GR" sz="8000" b="1" u="sng" dirty="0"/>
              <a:t> </a:t>
            </a:r>
          </a:p>
          <a:p>
            <a:r>
              <a:rPr lang="el-GR" sz="8000" dirty="0"/>
              <a:t>Ο κόσμος των θεών</a:t>
            </a:r>
          </a:p>
          <a:p>
            <a:pPr algn="ctr"/>
            <a:r>
              <a:rPr lang="el-GR" sz="8000" b="1" u="sng" dirty="0" err="1"/>
              <a:t>Μιντγκαρντ</a:t>
            </a:r>
            <a:endParaRPr lang="el-GR" sz="8000" b="1" u="sng" dirty="0"/>
          </a:p>
          <a:p>
            <a:r>
              <a:rPr lang="el-GR" sz="8000" dirty="0"/>
              <a:t>Ο κόσμος των ανθρώπων</a:t>
            </a:r>
          </a:p>
          <a:p>
            <a:pPr algn="ctr"/>
            <a:r>
              <a:rPr lang="el-GR" sz="8000" b="1" u="sng" dirty="0"/>
              <a:t>Κάτω Κόσμος </a:t>
            </a:r>
          </a:p>
          <a:p>
            <a:r>
              <a:rPr lang="el-GR" sz="8000" dirty="0"/>
              <a:t>Χωρίζεται σε 4 επίπεδα στις ρίζες του δέντρου</a:t>
            </a:r>
          </a:p>
          <a:p>
            <a:r>
              <a:rPr lang="el-GR" sz="8000" dirty="0"/>
              <a:t>Οι κόσμοι των υπόλοιπων όντων</a:t>
            </a:r>
          </a:p>
          <a:p>
            <a:endParaRPr lang="en-US" dirty="0"/>
          </a:p>
        </p:txBody>
      </p:sp>
      <p:pic>
        <p:nvPicPr>
          <p:cNvPr id="5" name="Εικόνα 4">
            <a:extLst>
              <a:ext uri="{FF2B5EF4-FFF2-40B4-BE49-F238E27FC236}">
                <a16:creationId xmlns:a16="http://schemas.microsoft.com/office/drawing/2014/main" xmlns="" id="{802D47EE-C36E-C708-CD3F-4BEA1D8C8447}"/>
              </a:ext>
            </a:extLst>
          </p:cNvPr>
          <p:cNvPicPr>
            <a:picLocks noChangeAspect="1"/>
          </p:cNvPicPr>
          <p:nvPr/>
        </p:nvPicPr>
        <p:blipFill>
          <a:blip r:embed="rId2"/>
          <a:srcRect l="18985" r="19758"/>
          <a:stretch/>
        </p:blipFill>
        <p:spPr>
          <a:xfrm>
            <a:off x="3293422" y="0"/>
            <a:ext cx="8993678" cy="6858000"/>
          </a:xfrm>
          <a:prstGeom prst="rect">
            <a:avLst/>
          </a:prstGeom>
          <a:noFill/>
        </p:spPr>
      </p:pic>
    </p:spTree>
    <p:extLst>
      <p:ext uri="{BB962C8B-B14F-4D97-AF65-F5344CB8AC3E}">
        <p14:creationId xmlns:p14="http://schemas.microsoft.com/office/powerpoint/2010/main" xmlns="" val="18441804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3355BE55-800A-592D-D176-B5223D06E35C}"/>
              </a:ext>
            </a:extLst>
          </p:cNvPr>
          <p:cNvSpPr>
            <a:spLocks noGrp="1"/>
          </p:cNvSpPr>
          <p:nvPr>
            <p:ph type="title"/>
          </p:nvPr>
        </p:nvSpPr>
        <p:spPr>
          <a:xfrm>
            <a:off x="1593436" y="177800"/>
            <a:ext cx="9782801" cy="1239837"/>
          </a:xfrm>
        </p:spPr>
        <p:txBody>
          <a:bodyPr/>
          <a:lstStyle/>
          <a:p>
            <a:r>
              <a:rPr lang="el-GR" dirty="0" err="1"/>
              <a:t>Ράγκναροκ</a:t>
            </a:r>
            <a:r>
              <a:rPr lang="el-GR" dirty="0"/>
              <a:t> : Η μοίρα των θεών. </a:t>
            </a:r>
            <a:endParaRPr lang="en-US" dirty="0"/>
          </a:p>
        </p:txBody>
      </p:sp>
      <p:sp>
        <p:nvSpPr>
          <p:cNvPr id="11" name="Content Placeholder 2">
            <a:extLst>
              <a:ext uri="{FF2B5EF4-FFF2-40B4-BE49-F238E27FC236}">
                <a16:creationId xmlns:a16="http://schemas.microsoft.com/office/drawing/2014/main" xmlns="" id="{8845D6B2-BC9D-5179-67B4-857E65B93CA2}"/>
              </a:ext>
            </a:extLst>
          </p:cNvPr>
          <p:cNvSpPr>
            <a:spLocks noGrp="1"/>
          </p:cNvSpPr>
          <p:nvPr>
            <p:ph idx="1"/>
          </p:nvPr>
        </p:nvSpPr>
        <p:spPr>
          <a:xfrm>
            <a:off x="1593437" y="1600200"/>
            <a:ext cx="3420855" cy="3340968"/>
          </a:xfrm>
        </p:spPr>
        <p:txBody>
          <a:bodyPr>
            <a:normAutofit fontScale="62500" lnSpcReduction="20000"/>
          </a:bodyPr>
          <a:lstStyle/>
          <a:p>
            <a:pPr marL="0" indent="0">
              <a:buNone/>
            </a:pPr>
            <a:r>
              <a:rPr lang="el-GR" dirty="0"/>
              <a:t>Ένας βαρύς χειμώνας θα έρθει στο </a:t>
            </a:r>
            <a:r>
              <a:rPr lang="el-GR" sz="2800" dirty="0" err="1"/>
              <a:t>Ύγκντρασιλ</a:t>
            </a:r>
            <a:r>
              <a:rPr lang="el-GR" sz="2800" dirty="0"/>
              <a:t>, χωρίς καμιά άνοιξη. </a:t>
            </a:r>
            <a:r>
              <a:rPr lang="el-GR" dirty="0"/>
              <a:t>Πάγος θα απλωθεί</a:t>
            </a:r>
            <a:r>
              <a:rPr lang="el-GR" sz="2800" dirty="0"/>
              <a:t> στη γη και</a:t>
            </a:r>
            <a:r>
              <a:rPr lang="el-GR" dirty="0"/>
              <a:t> η βία θα επικρατήσει. Ο λύκος </a:t>
            </a:r>
            <a:r>
              <a:rPr lang="el-GR" dirty="0" err="1"/>
              <a:t>Φενριρ</a:t>
            </a:r>
            <a:r>
              <a:rPr lang="el-GR" dirty="0"/>
              <a:t> θα σπάσει τις αλυσίδες του, θα καταπιεί τον ήλιο και την σελήνη και τελικά ο κόσμος και οι θεοί του θα πεθάνουν.</a:t>
            </a:r>
          </a:p>
          <a:p>
            <a:pPr marL="0" indent="0">
              <a:buNone/>
            </a:pPr>
            <a:endParaRPr lang="el-GR" dirty="0"/>
          </a:p>
          <a:p>
            <a:pPr marL="0" indent="0">
              <a:buNone/>
            </a:pPr>
            <a:r>
              <a:rPr lang="el-GR" dirty="0"/>
              <a:t>Απεικόνιση του </a:t>
            </a:r>
            <a:r>
              <a:rPr lang="en-US" dirty="0"/>
              <a:t>Johannes </a:t>
            </a:r>
            <a:r>
              <a:rPr lang="en-US" dirty="0" err="1"/>
              <a:t>Gehrts</a:t>
            </a:r>
            <a:r>
              <a:rPr lang="el-GR" dirty="0"/>
              <a:t>,</a:t>
            </a:r>
            <a:r>
              <a:rPr lang="en-US" dirty="0"/>
              <a:t> </a:t>
            </a:r>
            <a:r>
              <a:rPr lang="el-GR" dirty="0"/>
              <a:t>στο «</a:t>
            </a:r>
            <a:r>
              <a:rPr lang="en-US" dirty="0" err="1"/>
              <a:t>Walhall</a:t>
            </a:r>
            <a:r>
              <a:rPr lang="en-US" dirty="0"/>
              <a:t> </a:t>
            </a:r>
            <a:r>
              <a:rPr lang="en-US" dirty="0" err="1"/>
              <a:t>Germanische</a:t>
            </a:r>
            <a:r>
              <a:rPr lang="en-US" dirty="0"/>
              <a:t> </a:t>
            </a:r>
            <a:r>
              <a:rPr lang="en-US" dirty="0" err="1"/>
              <a:t>Götter</a:t>
            </a:r>
            <a:r>
              <a:rPr lang="en-US" dirty="0"/>
              <a:t> und </a:t>
            </a:r>
            <a:r>
              <a:rPr lang="en-US" dirty="0" err="1"/>
              <a:t>Heldensagen</a:t>
            </a:r>
            <a:r>
              <a:rPr lang="el-GR" dirty="0"/>
              <a:t>», </a:t>
            </a:r>
            <a:r>
              <a:rPr lang="en-US" dirty="0"/>
              <a:t>Felix Dahn &amp; Therese Dahn</a:t>
            </a:r>
            <a:r>
              <a:rPr lang="el-GR" dirty="0"/>
              <a:t>, 1903</a:t>
            </a:r>
          </a:p>
          <a:p>
            <a:pPr marL="0" indent="0">
              <a:buNone/>
            </a:pPr>
            <a:endParaRPr lang="el-GR" dirty="0"/>
          </a:p>
        </p:txBody>
      </p:sp>
      <p:pic>
        <p:nvPicPr>
          <p:cNvPr id="5" name="Εικόνα 4">
            <a:extLst>
              <a:ext uri="{FF2B5EF4-FFF2-40B4-BE49-F238E27FC236}">
                <a16:creationId xmlns:a16="http://schemas.microsoft.com/office/drawing/2014/main" xmlns="" id="{B5D8A290-9B9A-5980-B89D-BFCBA5DF1936}"/>
              </a:ext>
            </a:extLst>
          </p:cNvPr>
          <p:cNvPicPr>
            <a:picLocks noChangeAspect="1"/>
          </p:cNvPicPr>
          <p:nvPr/>
        </p:nvPicPr>
        <p:blipFill>
          <a:blip r:embed="rId2" cstate="print"/>
          <a:stretch>
            <a:fillRect/>
          </a:stretch>
        </p:blipFill>
        <p:spPr>
          <a:xfrm>
            <a:off x="5230316" y="1417636"/>
            <a:ext cx="6958509" cy="5262563"/>
          </a:xfrm>
          <a:prstGeom prst="rect">
            <a:avLst/>
          </a:prstGeom>
        </p:spPr>
      </p:pic>
    </p:spTree>
    <p:extLst>
      <p:ext uri="{BB962C8B-B14F-4D97-AF65-F5344CB8AC3E}">
        <p14:creationId xmlns:p14="http://schemas.microsoft.com/office/powerpoint/2010/main" xmlns="" val="29338762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B2FC32DD-D622-88B3-1FDF-5DA0C067B991}"/>
              </a:ext>
            </a:extLst>
          </p:cNvPr>
          <p:cNvSpPr>
            <a:spLocks noGrp="1"/>
          </p:cNvSpPr>
          <p:nvPr>
            <p:ph type="title"/>
          </p:nvPr>
        </p:nvSpPr>
        <p:spPr/>
        <p:txBody>
          <a:bodyPr/>
          <a:lstStyle/>
          <a:p>
            <a:r>
              <a:rPr lang="el-GR" dirty="0"/>
              <a:t>Λατρεία και τελετές.</a:t>
            </a:r>
          </a:p>
        </p:txBody>
      </p:sp>
      <p:sp>
        <p:nvSpPr>
          <p:cNvPr id="3" name="Θέση περιεχομένου 2">
            <a:extLst>
              <a:ext uri="{FF2B5EF4-FFF2-40B4-BE49-F238E27FC236}">
                <a16:creationId xmlns:a16="http://schemas.microsoft.com/office/drawing/2014/main" xmlns="" id="{C03E19E0-8AB3-BB24-AB8C-76EAA9EBC70B}"/>
              </a:ext>
            </a:extLst>
          </p:cNvPr>
          <p:cNvSpPr>
            <a:spLocks noGrp="1"/>
          </p:cNvSpPr>
          <p:nvPr>
            <p:ph idx="1"/>
          </p:nvPr>
        </p:nvSpPr>
        <p:spPr>
          <a:xfrm>
            <a:off x="1341884" y="1417637"/>
            <a:ext cx="3780896" cy="4459635"/>
          </a:xfrm>
        </p:spPr>
        <p:txBody>
          <a:bodyPr>
            <a:normAutofit fontScale="25000" lnSpcReduction="20000"/>
          </a:bodyPr>
          <a:lstStyle/>
          <a:p>
            <a:r>
              <a:rPr lang="el-GR" sz="7200" dirty="0"/>
              <a:t>Θυσίες ζώων ως προσφορά στις θεότητες. (</a:t>
            </a:r>
            <a:r>
              <a:rPr lang="en-US" sz="7200" dirty="0"/>
              <a:t>Asatru)</a:t>
            </a:r>
            <a:endParaRPr lang="el-GR" sz="7200" dirty="0"/>
          </a:p>
          <a:p>
            <a:r>
              <a:rPr lang="el-GR" sz="7200" dirty="0"/>
              <a:t>Προσφορά τροφής ή και αντικειμένων για να ευχαριστήσουν τις θεότητες </a:t>
            </a:r>
          </a:p>
          <a:p>
            <a:r>
              <a:rPr lang="el-GR" sz="7200" dirty="0"/>
              <a:t>Η δολοφονία των εχθρών θεωρούταν και αυτή θυσία στους θεούς. Οι πόλεμοι τους είχαν (και) θρησκευτική βάση.</a:t>
            </a:r>
          </a:p>
          <a:p>
            <a:r>
              <a:rPr lang="el-GR" sz="7200" dirty="0"/>
              <a:t>Ιερέας – </a:t>
            </a:r>
            <a:r>
              <a:rPr lang="el-GR" sz="7200" dirty="0" err="1"/>
              <a:t>Γκόθι</a:t>
            </a:r>
            <a:r>
              <a:rPr lang="el-GR" sz="7200" dirty="0"/>
              <a:t> / </a:t>
            </a:r>
            <a:r>
              <a:rPr lang="el-GR" sz="7200" dirty="0" err="1"/>
              <a:t>Ιέρια</a:t>
            </a:r>
            <a:r>
              <a:rPr lang="el-GR" sz="7200" dirty="0"/>
              <a:t> - </a:t>
            </a:r>
            <a:r>
              <a:rPr lang="el-GR" sz="7200" dirty="0" err="1"/>
              <a:t>Γκίθια</a:t>
            </a:r>
            <a:r>
              <a:rPr lang="el-GR" sz="7200" dirty="0"/>
              <a:t> </a:t>
            </a:r>
            <a:endParaRPr lang="en-US" sz="7200" dirty="0"/>
          </a:p>
          <a:p>
            <a:r>
              <a:rPr lang="en-US" sz="7200" dirty="0" err="1"/>
              <a:t>Symbel</a:t>
            </a:r>
            <a:r>
              <a:rPr lang="el-GR" sz="7200" dirty="0"/>
              <a:t> : Τελετή μετά τη θυσία.</a:t>
            </a:r>
          </a:p>
          <a:p>
            <a:pPr marL="0" indent="0">
              <a:buNone/>
            </a:pPr>
            <a:r>
              <a:rPr lang="el-GR" sz="7200" dirty="0"/>
              <a:t>Περισσότερα βλέπε:</a:t>
            </a:r>
          </a:p>
          <a:p>
            <a:pPr marL="0" indent="0">
              <a:buNone/>
            </a:pPr>
            <a:r>
              <a:rPr lang="en-US" sz="7200" dirty="0">
                <a:hlinkClick r:id="rId2">
                  <a:extLst>
                    <a:ext uri="{A12FA001-AC4F-418D-AE19-62706E023703}">
                      <ahyp:hlinkClr xmlns:ahyp="http://schemas.microsoft.com/office/drawing/2018/hyperlinkcolor" xmlns="" val="tx"/>
                    </a:ext>
                  </a:extLst>
                </a:hlinkClick>
              </a:rPr>
              <a:t>https://www.nationalmuseum.se/en/?gad_source=1&amp;gclid=Cj0KCQiAkoe9BhDYARIsAH85cDOa0bBFHm9zRZCj1hVcZwi8Q0AE6Ai2zaJW89gZV3c1hr_lJwEbhYMaAmLsEALw_wcB</a:t>
            </a:r>
            <a:endParaRPr lang="el-GR" sz="7200" dirty="0"/>
          </a:p>
          <a:p>
            <a:pPr marL="0" indent="0">
              <a:buNone/>
            </a:pPr>
            <a:endParaRPr lang="el-GR" sz="7200" dirty="0"/>
          </a:p>
          <a:p>
            <a:pPr marL="0" indent="0">
              <a:buNone/>
            </a:pPr>
            <a:r>
              <a:rPr lang="el-GR" dirty="0"/>
              <a:t> </a:t>
            </a:r>
          </a:p>
        </p:txBody>
      </p:sp>
      <p:pic>
        <p:nvPicPr>
          <p:cNvPr id="4" name="Εικόνα 3">
            <a:extLst>
              <a:ext uri="{FF2B5EF4-FFF2-40B4-BE49-F238E27FC236}">
                <a16:creationId xmlns:a16="http://schemas.microsoft.com/office/drawing/2014/main" xmlns="" id="{1D7D721F-0EA8-482C-37E8-716257BFACD7}"/>
              </a:ext>
            </a:extLst>
          </p:cNvPr>
          <p:cNvPicPr>
            <a:picLocks noChangeAspect="1"/>
          </p:cNvPicPr>
          <p:nvPr/>
        </p:nvPicPr>
        <p:blipFill>
          <a:blip r:embed="rId3"/>
          <a:stretch>
            <a:fillRect/>
          </a:stretch>
        </p:blipFill>
        <p:spPr>
          <a:xfrm>
            <a:off x="5122780" y="2568029"/>
            <a:ext cx="3954742" cy="4322018"/>
          </a:xfrm>
          <a:prstGeom prst="rect">
            <a:avLst/>
          </a:prstGeom>
        </p:spPr>
      </p:pic>
      <p:pic>
        <p:nvPicPr>
          <p:cNvPr id="5" name="Εικόνα 4">
            <a:extLst>
              <a:ext uri="{FF2B5EF4-FFF2-40B4-BE49-F238E27FC236}">
                <a16:creationId xmlns:a16="http://schemas.microsoft.com/office/drawing/2014/main" xmlns="" id="{4A550C41-A43A-E528-98F6-06B15A32F0D7}"/>
              </a:ext>
            </a:extLst>
          </p:cNvPr>
          <p:cNvPicPr>
            <a:picLocks noChangeAspect="1"/>
          </p:cNvPicPr>
          <p:nvPr/>
        </p:nvPicPr>
        <p:blipFill>
          <a:blip r:embed="rId4"/>
          <a:stretch>
            <a:fillRect/>
          </a:stretch>
        </p:blipFill>
        <p:spPr>
          <a:xfrm>
            <a:off x="7188200" y="-32296"/>
            <a:ext cx="5000625" cy="2600325"/>
          </a:xfrm>
          <a:prstGeom prst="rect">
            <a:avLst/>
          </a:prstGeom>
        </p:spPr>
      </p:pic>
      <p:graphicFrame>
        <p:nvGraphicFramePr>
          <p:cNvPr id="6" name="Πίνακας 5">
            <a:extLst>
              <a:ext uri="{FF2B5EF4-FFF2-40B4-BE49-F238E27FC236}">
                <a16:creationId xmlns:a16="http://schemas.microsoft.com/office/drawing/2014/main" xmlns="" id="{ACD2A5F1-B343-917E-E044-6CBFED8E9998}"/>
              </a:ext>
            </a:extLst>
          </p:cNvPr>
          <p:cNvGraphicFramePr>
            <a:graphicFrameLocks noGrp="1"/>
          </p:cNvGraphicFramePr>
          <p:nvPr>
            <p:extLst>
              <p:ext uri="{D42A27DB-BD31-4B8C-83A1-F6EECF244321}">
                <p14:modId xmlns:p14="http://schemas.microsoft.com/office/powerpoint/2010/main" xmlns="" val="4062682948"/>
              </p:ext>
            </p:extLst>
          </p:nvPr>
        </p:nvGraphicFramePr>
        <p:xfrm>
          <a:off x="9525086" y="3140968"/>
          <a:ext cx="2160239" cy="3312368"/>
        </p:xfrm>
        <a:graphic>
          <a:graphicData uri="http://schemas.openxmlformats.org/drawingml/2006/table">
            <a:tbl>
              <a:tblPr firstRow="1" bandRow="1">
                <a:tableStyleId>{5C22544A-7EE6-4342-B048-85BDC9FD1C3A}</a:tableStyleId>
              </a:tblPr>
              <a:tblGrid>
                <a:gridCol w="2160239">
                  <a:extLst>
                    <a:ext uri="{9D8B030D-6E8A-4147-A177-3AD203B41FA5}">
                      <a16:colId xmlns:a16="http://schemas.microsoft.com/office/drawing/2014/main" xmlns="" val="1613833931"/>
                    </a:ext>
                  </a:extLst>
                </a:gridCol>
              </a:tblGrid>
              <a:tr h="3312368">
                <a:tc>
                  <a:txBody>
                    <a:bodyPr/>
                    <a:lstStyle/>
                    <a:p>
                      <a:pPr marL="342900" indent="-342900">
                        <a:buAutoNum type="arabicPeriod"/>
                      </a:pPr>
                      <a:r>
                        <a:rPr lang="el-GR" b="0" dirty="0">
                          <a:solidFill>
                            <a:schemeClr val="tx2"/>
                          </a:solidFill>
                        </a:rPr>
                        <a:t>Σκηνή </a:t>
                      </a:r>
                      <a:r>
                        <a:rPr lang="en-US" b="0" dirty="0" err="1">
                          <a:solidFill>
                            <a:schemeClr val="tx2"/>
                          </a:solidFill>
                        </a:rPr>
                        <a:t>Symbel</a:t>
                      </a:r>
                      <a:r>
                        <a:rPr lang="el-GR" b="0" dirty="0">
                          <a:solidFill>
                            <a:schemeClr val="tx2"/>
                          </a:solidFill>
                        </a:rPr>
                        <a:t> με ποτό σε πέτρα, στο </a:t>
                      </a:r>
                      <a:r>
                        <a:rPr lang="en-US" b="0" dirty="0">
                          <a:solidFill>
                            <a:schemeClr val="tx2"/>
                          </a:solidFill>
                        </a:rPr>
                        <a:t> Swedish Museum of National Antiquities</a:t>
                      </a:r>
                      <a:endParaRPr lang="el-GR" b="0" dirty="0">
                        <a:solidFill>
                          <a:schemeClr val="tx2"/>
                        </a:solidFill>
                      </a:endParaRPr>
                    </a:p>
                    <a:p>
                      <a:pPr marL="342900" indent="-342900">
                        <a:buAutoNum type="arabicPeriod"/>
                      </a:pPr>
                      <a:r>
                        <a:rPr lang="el-GR" b="0" dirty="0">
                          <a:solidFill>
                            <a:schemeClr val="tx2"/>
                          </a:solidFill>
                        </a:rPr>
                        <a:t>Η κηδεία του βασιλιά </a:t>
                      </a:r>
                      <a:r>
                        <a:rPr lang="en-US" b="0" dirty="0">
                          <a:solidFill>
                            <a:schemeClr val="tx2"/>
                          </a:solidFill>
                        </a:rPr>
                        <a:t> Harald Bluetooth</a:t>
                      </a:r>
                      <a:r>
                        <a:rPr lang="en-US" dirty="0"/>
                        <a:t>,</a:t>
                      </a:r>
                      <a:endParaRPr lang="el-GR" dirty="0"/>
                    </a:p>
                  </a:txBody>
                  <a:tcPr>
                    <a:noFill/>
                  </a:tcPr>
                </a:tc>
                <a:extLst>
                  <a:ext uri="{0D108BD9-81ED-4DB2-BD59-A6C34878D82A}">
                    <a16:rowId xmlns:a16="http://schemas.microsoft.com/office/drawing/2014/main" xmlns="" val="1108383863"/>
                  </a:ext>
                </a:extLst>
              </a:tr>
            </a:tbl>
          </a:graphicData>
        </a:graphic>
      </p:graphicFrame>
    </p:spTree>
    <p:extLst>
      <p:ext uri="{BB962C8B-B14F-4D97-AF65-F5344CB8AC3E}">
        <p14:creationId xmlns:p14="http://schemas.microsoft.com/office/powerpoint/2010/main" xmlns="" val="126436038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13D427CB-7960-AD7E-79F4-0F22CFEC40F0}"/>
              </a:ext>
            </a:extLst>
          </p:cNvPr>
          <p:cNvSpPr>
            <a:spLocks noGrp="1"/>
          </p:cNvSpPr>
          <p:nvPr>
            <p:ph type="title"/>
          </p:nvPr>
        </p:nvSpPr>
        <p:spPr>
          <a:xfrm>
            <a:off x="1593436" y="177801"/>
            <a:ext cx="9782801" cy="658912"/>
          </a:xfrm>
        </p:spPr>
        <p:txBody>
          <a:bodyPr/>
          <a:lstStyle/>
          <a:p>
            <a:r>
              <a:rPr lang="el-GR" dirty="0"/>
              <a:t>ΓΙΟΡΤΕΣ </a:t>
            </a:r>
            <a:endParaRPr lang="en-US" dirty="0"/>
          </a:p>
        </p:txBody>
      </p:sp>
      <p:sp>
        <p:nvSpPr>
          <p:cNvPr id="10" name="Content Placeholder 2">
            <a:extLst>
              <a:ext uri="{FF2B5EF4-FFF2-40B4-BE49-F238E27FC236}">
                <a16:creationId xmlns:a16="http://schemas.microsoft.com/office/drawing/2014/main" xmlns="" id="{47BC9C95-E6E3-F519-162C-2C07860B8A63}"/>
              </a:ext>
            </a:extLst>
          </p:cNvPr>
          <p:cNvSpPr>
            <a:spLocks noGrp="1"/>
          </p:cNvSpPr>
          <p:nvPr>
            <p:ph sz="half" idx="1"/>
          </p:nvPr>
        </p:nvSpPr>
        <p:spPr>
          <a:xfrm>
            <a:off x="117748" y="836713"/>
            <a:ext cx="5509426" cy="5616623"/>
          </a:xfrm>
        </p:spPr>
        <p:txBody>
          <a:bodyPr>
            <a:normAutofit fontScale="62500" lnSpcReduction="20000"/>
          </a:bodyPr>
          <a:lstStyle/>
          <a:p>
            <a:pPr marL="0" indent="0">
              <a:buNone/>
            </a:pPr>
            <a:r>
              <a:rPr lang="el-GR" sz="2800" b="1" dirty="0">
                <a:latin typeface="+mj-lt"/>
              </a:rPr>
              <a:t>1. </a:t>
            </a:r>
            <a:r>
              <a:rPr lang="el-GR" sz="2800" b="1" dirty="0" err="1">
                <a:latin typeface="+mj-lt"/>
              </a:rPr>
              <a:t>Γιουλ</a:t>
            </a:r>
            <a:r>
              <a:rPr lang="el-GR" sz="2800" b="1" dirty="0">
                <a:latin typeface="+mj-lt"/>
              </a:rPr>
              <a:t> (</a:t>
            </a:r>
            <a:r>
              <a:rPr lang="el-GR" sz="2800" b="1" dirty="0" err="1">
                <a:latin typeface="+mj-lt"/>
              </a:rPr>
              <a:t>Yule</a:t>
            </a:r>
            <a:r>
              <a:rPr lang="el-GR" sz="2800" b="1" dirty="0">
                <a:latin typeface="+mj-lt"/>
              </a:rPr>
              <a:t> – </a:t>
            </a:r>
            <a:r>
              <a:rPr lang="el-GR" sz="2800" b="1" dirty="0" err="1">
                <a:latin typeface="+mj-lt"/>
              </a:rPr>
              <a:t>Jól</a:t>
            </a:r>
            <a:r>
              <a:rPr lang="el-GR" sz="2800" b="1" dirty="0">
                <a:latin typeface="+mj-lt"/>
              </a:rPr>
              <a:t>)/ 21 Δεκεμβρίου – 1 Ιανουαρίου (Χειμερινό Ηλιοστάσιο)</a:t>
            </a:r>
          </a:p>
          <a:p>
            <a:pPr marL="0" indent="0">
              <a:buNone/>
            </a:pPr>
            <a:r>
              <a:rPr lang="el-GR" sz="2800" dirty="0">
                <a:latin typeface="+mj-lt"/>
              </a:rPr>
              <a:t>Η Γιορτή του </a:t>
            </a:r>
            <a:r>
              <a:rPr lang="el-GR" sz="2800" dirty="0" err="1">
                <a:latin typeface="+mj-lt"/>
              </a:rPr>
              <a:t>Γιουλ</a:t>
            </a:r>
            <a:r>
              <a:rPr lang="el-GR" sz="2800" dirty="0">
                <a:latin typeface="+mj-lt"/>
              </a:rPr>
              <a:t> είναι μια από τις σημαντικότερες γιορτές. Συμβολίζει τη νίκη του φωτός επί του σκότους καθώς ο ήλιος αρχίζει να επιστρέφει. Οι εορτασμοί περιλαμβάνουν φωτιές, θυσίες (</a:t>
            </a:r>
            <a:r>
              <a:rPr lang="el-GR" sz="2800" dirty="0" err="1">
                <a:latin typeface="+mj-lt"/>
              </a:rPr>
              <a:t>blóts</a:t>
            </a:r>
            <a:r>
              <a:rPr lang="el-GR" sz="2800" dirty="0">
                <a:latin typeface="+mj-lt"/>
              </a:rPr>
              <a:t>), γλέντια και την καύση του </a:t>
            </a:r>
            <a:r>
              <a:rPr lang="el-GR" sz="2800" dirty="0" err="1">
                <a:latin typeface="+mj-lt"/>
              </a:rPr>
              <a:t>Yule</a:t>
            </a:r>
            <a:r>
              <a:rPr lang="el-GR" sz="2800" dirty="0">
                <a:latin typeface="+mj-lt"/>
              </a:rPr>
              <a:t> </a:t>
            </a:r>
            <a:r>
              <a:rPr lang="el-GR" sz="2800" dirty="0" err="1">
                <a:latin typeface="+mj-lt"/>
              </a:rPr>
              <a:t>log</a:t>
            </a:r>
            <a:r>
              <a:rPr lang="el-GR" sz="2800" dirty="0">
                <a:latin typeface="+mj-lt"/>
              </a:rPr>
              <a:t>.</a:t>
            </a:r>
          </a:p>
          <a:p>
            <a:pPr marL="0" indent="0">
              <a:buNone/>
            </a:pPr>
            <a:r>
              <a:rPr lang="el-GR" sz="2800" b="1" dirty="0">
                <a:latin typeface="+mj-lt"/>
              </a:rPr>
              <a:t>2. Θυσία στις </a:t>
            </a:r>
            <a:r>
              <a:rPr lang="el-GR" sz="2800" b="1" dirty="0" err="1">
                <a:latin typeface="+mj-lt"/>
              </a:rPr>
              <a:t>Ντ</a:t>
            </a:r>
            <a:r>
              <a:rPr lang="en-US" sz="2800" b="1" dirty="0" err="1">
                <a:latin typeface="+mj-lt"/>
              </a:rPr>
              <a:t>ís</a:t>
            </a:r>
            <a:r>
              <a:rPr lang="el-GR" sz="2800" b="1" dirty="0" err="1">
                <a:latin typeface="+mj-lt"/>
              </a:rPr>
              <a:t>ιρ</a:t>
            </a:r>
            <a:r>
              <a:rPr lang="el-GR" sz="2800" b="1" dirty="0">
                <a:latin typeface="+mj-lt"/>
              </a:rPr>
              <a:t> (</a:t>
            </a:r>
            <a:r>
              <a:rPr lang="en-US" sz="2800" b="1" dirty="0" err="1">
                <a:latin typeface="+mj-lt"/>
              </a:rPr>
              <a:t>Dísablót</a:t>
            </a:r>
            <a:r>
              <a:rPr lang="en-US" sz="2800" b="1" dirty="0">
                <a:latin typeface="+mj-lt"/>
              </a:rPr>
              <a:t>)</a:t>
            </a:r>
            <a:r>
              <a:rPr lang="el-GR" sz="2800" b="1" dirty="0">
                <a:latin typeface="+mj-lt"/>
              </a:rPr>
              <a:t>/ 2 Φεβρουαρίου </a:t>
            </a:r>
          </a:p>
          <a:p>
            <a:pPr marL="0" indent="0">
              <a:buNone/>
            </a:pPr>
            <a:r>
              <a:rPr lang="el-GR" sz="2800" dirty="0">
                <a:latin typeface="+mj-lt"/>
              </a:rPr>
              <a:t>Η </a:t>
            </a:r>
            <a:r>
              <a:rPr lang="el-GR" sz="2800" i="1" dirty="0" err="1">
                <a:latin typeface="+mj-lt"/>
              </a:rPr>
              <a:t>Dísablót</a:t>
            </a:r>
            <a:r>
              <a:rPr lang="el-GR" sz="2800" dirty="0">
                <a:latin typeface="+mj-lt"/>
              </a:rPr>
              <a:t> είναι μια τελετή αφιερωμένη στις </a:t>
            </a:r>
            <a:r>
              <a:rPr lang="el-GR" sz="2800" i="1" dirty="0" err="1">
                <a:latin typeface="+mj-lt"/>
              </a:rPr>
              <a:t>Ντísιρ</a:t>
            </a:r>
            <a:r>
              <a:rPr lang="el-GR" sz="2800" dirty="0">
                <a:latin typeface="+mj-lt"/>
              </a:rPr>
              <a:t>, θηλυκά πνεύματα που προστατεύουν την οικογένεια και τους προγόνους. Οι άνθρωποι έκαναν προσφορές για καλή τύχη, ευημερία και γονιμότητα</a:t>
            </a:r>
          </a:p>
          <a:p>
            <a:pPr marL="0" indent="0">
              <a:buNone/>
            </a:pPr>
            <a:r>
              <a:rPr lang="el-GR" sz="2800" b="1" dirty="0">
                <a:latin typeface="+mj-lt"/>
              </a:rPr>
              <a:t>3. Γιορτή της Άνοιξης (</a:t>
            </a:r>
            <a:r>
              <a:rPr lang="el-GR" sz="2800" b="1" dirty="0" err="1">
                <a:latin typeface="+mj-lt"/>
              </a:rPr>
              <a:t>Ostara</a:t>
            </a:r>
            <a:r>
              <a:rPr lang="el-GR" sz="2800" b="1" dirty="0">
                <a:latin typeface="+mj-lt"/>
              </a:rPr>
              <a:t> – </a:t>
            </a:r>
            <a:r>
              <a:rPr lang="el-GR" sz="2800" b="1" dirty="0" err="1">
                <a:latin typeface="+mj-lt"/>
              </a:rPr>
              <a:t>Summer</a:t>
            </a:r>
            <a:r>
              <a:rPr lang="el-GR" sz="2800" b="1" dirty="0">
                <a:latin typeface="+mj-lt"/>
              </a:rPr>
              <a:t> </a:t>
            </a:r>
            <a:r>
              <a:rPr lang="el-GR" sz="2800" b="1" dirty="0" err="1">
                <a:latin typeface="+mj-lt"/>
              </a:rPr>
              <a:t>Finding</a:t>
            </a:r>
            <a:r>
              <a:rPr lang="el-GR" sz="2800" b="1" dirty="0">
                <a:latin typeface="+mj-lt"/>
              </a:rPr>
              <a:t>) / 20 – 23 Μαρτίου (Εαρινή Ισημερία)</a:t>
            </a:r>
          </a:p>
          <a:p>
            <a:pPr marL="0" indent="0">
              <a:buNone/>
            </a:pPr>
            <a:r>
              <a:rPr lang="el-GR" sz="2800" dirty="0">
                <a:latin typeface="+mj-lt"/>
              </a:rPr>
              <a:t>Γιορτάζει την επιστροφή της άνοιξης και τη γονιμότητα της γης. Πολλές παραδόσεις, όπως η διακόσμηση αυγών και η προσφορά φαγητού στη γη, συνδέονται με αυτή τη γιορτή.</a:t>
            </a:r>
          </a:p>
          <a:p>
            <a:endParaRPr lang="en-US" dirty="0"/>
          </a:p>
        </p:txBody>
      </p:sp>
      <p:sp>
        <p:nvSpPr>
          <p:cNvPr id="12" name="Content Placeholder 3">
            <a:extLst>
              <a:ext uri="{FF2B5EF4-FFF2-40B4-BE49-F238E27FC236}">
                <a16:creationId xmlns:a16="http://schemas.microsoft.com/office/drawing/2014/main" xmlns="" id="{00A2A114-35D9-9237-B6C8-9AE966A20AEA}"/>
              </a:ext>
            </a:extLst>
          </p:cNvPr>
          <p:cNvSpPr>
            <a:spLocks noGrp="1"/>
          </p:cNvSpPr>
          <p:nvPr>
            <p:ph sz="half" idx="2"/>
          </p:nvPr>
        </p:nvSpPr>
        <p:spPr>
          <a:xfrm>
            <a:off x="6022404" y="692697"/>
            <a:ext cx="6166421" cy="5987502"/>
          </a:xfrm>
        </p:spPr>
        <p:txBody>
          <a:bodyPr>
            <a:normAutofit fontScale="62500" lnSpcReduction="20000"/>
          </a:bodyPr>
          <a:lstStyle/>
          <a:p>
            <a:pPr marL="0" indent="0">
              <a:buNone/>
            </a:pPr>
            <a:r>
              <a:rPr lang="el-GR" sz="2800" b="1" dirty="0">
                <a:latin typeface="+mj-lt"/>
              </a:rPr>
              <a:t>4. </a:t>
            </a:r>
            <a:r>
              <a:rPr lang="el-GR" sz="2800" b="1" dirty="0" err="1">
                <a:latin typeface="+mj-lt"/>
              </a:rPr>
              <a:t>Βαλπουργία</a:t>
            </a:r>
            <a:r>
              <a:rPr lang="el-GR" sz="2800" b="1" dirty="0">
                <a:latin typeface="+mj-lt"/>
              </a:rPr>
              <a:t> Νύχτα (</a:t>
            </a:r>
            <a:r>
              <a:rPr lang="el-GR" sz="2800" b="1" dirty="0" err="1">
                <a:latin typeface="+mj-lt"/>
              </a:rPr>
              <a:t>Walpurgis</a:t>
            </a:r>
            <a:r>
              <a:rPr lang="el-GR" sz="2800" b="1" dirty="0">
                <a:latin typeface="+mj-lt"/>
              </a:rPr>
              <a:t> </a:t>
            </a:r>
            <a:r>
              <a:rPr lang="el-GR" sz="2800" b="1" dirty="0" err="1">
                <a:latin typeface="+mj-lt"/>
              </a:rPr>
              <a:t>Night</a:t>
            </a:r>
            <a:r>
              <a:rPr lang="el-GR" sz="2800" b="1" dirty="0">
                <a:latin typeface="+mj-lt"/>
              </a:rPr>
              <a:t> – </a:t>
            </a:r>
            <a:r>
              <a:rPr lang="el-GR" sz="2800" b="1" dirty="0" err="1">
                <a:latin typeface="+mj-lt"/>
              </a:rPr>
              <a:t>Hexennacht</a:t>
            </a:r>
            <a:r>
              <a:rPr lang="el-GR" sz="2800" b="1" dirty="0">
                <a:latin typeface="+mj-lt"/>
              </a:rPr>
              <a:t> / </a:t>
            </a:r>
            <a:r>
              <a:rPr lang="el-GR" sz="2800" b="1" dirty="0" err="1">
                <a:latin typeface="+mj-lt"/>
              </a:rPr>
              <a:t>Valborg</a:t>
            </a:r>
            <a:r>
              <a:rPr lang="el-GR" sz="2800" b="1" dirty="0">
                <a:latin typeface="+mj-lt"/>
              </a:rPr>
              <a:t>) 30 Απριλίου – 1 Μαΐου</a:t>
            </a:r>
          </a:p>
          <a:p>
            <a:pPr marL="0" indent="0">
              <a:buNone/>
            </a:pPr>
            <a:r>
              <a:rPr lang="el-GR" sz="2800" dirty="0">
                <a:latin typeface="+mj-lt"/>
              </a:rPr>
              <a:t>Μια νύχτα γεμάτη φωτιές και εορτασμούς, παρόμοια με τη σύγχρονη Νύχτα των Μαγισσών. Πιστεύεται ότι εκείνη τη νύχτα τα πνεύματα και οι μάγισσες ήταν ιδιαίτερα δραστήρια, και οι άνθρωποι άναβαν φωτιές για προστασία.</a:t>
            </a:r>
          </a:p>
          <a:p>
            <a:pPr marL="0" indent="0">
              <a:buNone/>
            </a:pPr>
            <a:r>
              <a:rPr lang="el-GR" sz="2800" b="1" dirty="0">
                <a:latin typeface="+mj-lt"/>
              </a:rPr>
              <a:t>5. Θερινό Ηλιοστάσιο (</a:t>
            </a:r>
            <a:r>
              <a:rPr lang="el-GR" sz="2800" b="1" dirty="0" err="1">
                <a:latin typeface="+mj-lt"/>
              </a:rPr>
              <a:t>Litha</a:t>
            </a:r>
            <a:r>
              <a:rPr lang="el-GR" sz="2800" b="1" dirty="0">
                <a:latin typeface="+mj-lt"/>
              </a:rPr>
              <a:t> – </a:t>
            </a:r>
            <a:r>
              <a:rPr lang="el-GR" sz="2800" b="1" dirty="0" err="1">
                <a:latin typeface="+mj-lt"/>
              </a:rPr>
              <a:t>Midsummer</a:t>
            </a:r>
            <a:r>
              <a:rPr lang="el-GR" sz="2800" b="1" dirty="0">
                <a:latin typeface="+mj-lt"/>
              </a:rPr>
              <a:t>)/ 21 Ιουνίου</a:t>
            </a:r>
          </a:p>
          <a:p>
            <a:pPr marL="0" indent="0">
              <a:buNone/>
            </a:pPr>
            <a:r>
              <a:rPr lang="el-GR" sz="2800" dirty="0">
                <a:latin typeface="+mj-lt"/>
              </a:rPr>
              <a:t>Η πιο φωτεινή μέρα του έτους. Αφιερωμένη στον ήλιο και στη δύναμή του. Οι εορτασμοί περιλαμβάνουν φωτιές, τραγούδια και προσφορές στους θεούς του φωτός, όπως ο </a:t>
            </a:r>
            <a:r>
              <a:rPr lang="el-GR" sz="2800" dirty="0" err="1">
                <a:latin typeface="+mj-lt"/>
              </a:rPr>
              <a:t>Μπάλντρ</a:t>
            </a:r>
            <a:r>
              <a:rPr lang="el-GR" sz="2800" dirty="0">
                <a:latin typeface="+mj-lt"/>
              </a:rPr>
              <a:t>.</a:t>
            </a:r>
          </a:p>
          <a:p>
            <a:pPr marL="0" indent="0">
              <a:buNone/>
            </a:pPr>
            <a:r>
              <a:rPr lang="el-GR" sz="2800" b="1" dirty="0">
                <a:latin typeface="+mj-lt"/>
              </a:rPr>
              <a:t>6. Θυσία στα </a:t>
            </a:r>
            <a:r>
              <a:rPr lang="el-GR" sz="2800" b="1" dirty="0" err="1">
                <a:latin typeface="+mj-lt"/>
              </a:rPr>
              <a:t>Άλφ</a:t>
            </a:r>
            <a:r>
              <a:rPr lang="el-GR" sz="2800" b="1" dirty="0">
                <a:latin typeface="+mj-lt"/>
              </a:rPr>
              <a:t> (</a:t>
            </a:r>
            <a:r>
              <a:rPr lang="el-GR" sz="2800" b="1" dirty="0" err="1">
                <a:latin typeface="+mj-lt"/>
              </a:rPr>
              <a:t>Álfablót</a:t>
            </a:r>
            <a:r>
              <a:rPr lang="el-GR" sz="2800" b="1" dirty="0">
                <a:latin typeface="+mj-lt"/>
              </a:rPr>
              <a:t>)/ 29 Οκτωβρίου –  2 Νοεμβρίου</a:t>
            </a:r>
            <a:endParaRPr lang="el-GR" sz="2800" dirty="0">
              <a:latin typeface="+mj-lt"/>
            </a:endParaRPr>
          </a:p>
          <a:p>
            <a:pPr marL="0" indent="0">
              <a:buNone/>
            </a:pPr>
            <a:r>
              <a:rPr lang="el-GR" sz="2800" dirty="0">
                <a:latin typeface="+mj-lt"/>
              </a:rPr>
              <a:t>Μια ιδιαίτερα προσωπική και οικογενειακή γιορτή, αφιερωμένη στα </a:t>
            </a:r>
            <a:r>
              <a:rPr lang="el-GR" sz="2800" i="1" dirty="0" err="1">
                <a:latin typeface="+mj-lt"/>
              </a:rPr>
              <a:t>άλφ</a:t>
            </a:r>
            <a:r>
              <a:rPr lang="el-GR" sz="2800" dirty="0">
                <a:latin typeface="+mj-lt"/>
              </a:rPr>
              <a:t>, τα πνεύματα της φύσης και των προγόνων. Οι τελετές γίνονταν μέσα στα σπίτια, και οι ξένοι δεν επιτρέπονταν να συμμετέχουν.</a:t>
            </a:r>
          </a:p>
          <a:p>
            <a:endParaRPr lang="en-US" dirty="0"/>
          </a:p>
        </p:txBody>
      </p:sp>
    </p:spTree>
    <p:extLst>
      <p:ext uri="{BB962C8B-B14F-4D97-AF65-F5344CB8AC3E}">
        <p14:creationId xmlns:p14="http://schemas.microsoft.com/office/powerpoint/2010/main" xmlns="" val="28770617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E9E5A51F-7858-0D43-2231-5629FBA708D2}"/>
              </a:ext>
            </a:extLst>
          </p:cNvPr>
          <p:cNvSpPr>
            <a:spLocks noGrp="1"/>
          </p:cNvSpPr>
          <p:nvPr>
            <p:ph type="title"/>
          </p:nvPr>
        </p:nvSpPr>
        <p:spPr/>
        <p:txBody>
          <a:bodyPr/>
          <a:lstStyle/>
          <a:p>
            <a:r>
              <a:rPr lang="el-GR" dirty="0"/>
              <a:t>ΠΗΓΕΣ ΓΙΑ ΝΟΡΒΗΓΙΚΟ ΠΑΓΑΝΙΣΜΟ ΚΑΙ ΤΕΧΝΗ</a:t>
            </a:r>
          </a:p>
        </p:txBody>
      </p:sp>
      <p:sp>
        <p:nvSpPr>
          <p:cNvPr id="3" name="Θέση περιεχομένου 2">
            <a:extLst>
              <a:ext uri="{FF2B5EF4-FFF2-40B4-BE49-F238E27FC236}">
                <a16:creationId xmlns:a16="http://schemas.microsoft.com/office/drawing/2014/main" xmlns="" id="{12F73016-4E77-EC07-F7DC-A174C1266262}"/>
              </a:ext>
            </a:extLst>
          </p:cNvPr>
          <p:cNvSpPr>
            <a:spLocks noGrp="1"/>
          </p:cNvSpPr>
          <p:nvPr>
            <p:ph sz="half" idx="1"/>
          </p:nvPr>
        </p:nvSpPr>
        <p:spPr>
          <a:xfrm>
            <a:off x="1593436" y="1600200"/>
            <a:ext cx="9782800" cy="4853136"/>
          </a:xfrm>
        </p:spPr>
        <p:txBody>
          <a:bodyPr/>
          <a:lstStyle/>
          <a:p>
            <a:r>
              <a:rPr lang="en-US" dirty="0">
                <a:solidFill>
                  <a:schemeClr val="tx1"/>
                </a:solidFill>
                <a:hlinkClick r:id="rId2">
                  <a:extLst>
                    <a:ext uri="{A12FA001-AC4F-418D-AE19-62706E023703}">
                      <ahyp:hlinkClr xmlns:ahyp="http://schemas.microsoft.com/office/drawing/2018/hyperlinkcolor" xmlns="" val="tx"/>
                    </a:ext>
                  </a:extLst>
                </a:hlinkClick>
              </a:rPr>
              <a:t>https://www.dailyartmagazine.com/norse-mythology-in-art/</a:t>
            </a:r>
            <a:endParaRPr lang="el-GR" dirty="0">
              <a:solidFill>
                <a:schemeClr val="tx1"/>
              </a:solidFill>
            </a:endParaRPr>
          </a:p>
          <a:p>
            <a:r>
              <a:rPr lang="en-US" dirty="0">
                <a:solidFill>
                  <a:schemeClr val="tx1"/>
                </a:solidFill>
                <a:hlinkClick r:id="rId3">
                  <a:extLst>
                    <a:ext uri="{A12FA001-AC4F-418D-AE19-62706E023703}">
                      <ahyp:hlinkClr xmlns:ahyp="http://schemas.microsoft.com/office/drawing/2018/hyperlinkcolor" xmlns="" val="tx"/>
                    </a:ext>
                  </a:extLst>
                </a:hlinkClick>
              </a:rPr>
              <a:t>https://www.vikingtidsmuseet.no/english/?utm_source=chatgpt.com</a:t>
            </a:r>
            <a:endParaRPr lang="en-US" dirty="0">
              <a:solidFill>
                <a:schemeClr val="tx1"/>
              </a:solidFill>
            </a:endParaRPr>
          </a:p>
          <a:p>
            <a:r>
              <a:rPr lang="en-US" dirty="0">
                <a:solidFill>
                  <a:schemeClr val="tx1"/>
                </a:solidFill>
                <a:hlinkClick r:id="rId4">
                  <a:extLst>
                    <a:ext uri="{A12FA001-AC4F-418D-AE19-62706E023703}">
                      <ahyp:hlinkClr xmlns:ahyp="http://schemas.microsoft.com/office/drawing/2018/hyperlinkcolor" xmlns="" val="tx"/>
                    </a:ext>
                  </a:extLst>
                </a:hlinkClick>
              </a:rPr>
              <a:t>https://thevikingmuseum.com/en/?utm_source=chatgpt.com</a:t>
            </a:r>
            <a:endParaRPr lang="en-US" dirty="0">
              <a:solidFill>
                <a:schemeClr val="tx1"/>
              </a:solidFill>
            </a:endParaRPr>
          </a:p>
          <a:p>
            <a:r>
              <a:rPr lang="en-US" dirty="0">
                <a:solidFill>
                  <a:schemeClr val="tx1"/>
                </a:solidFill>
                <a:hlinkClick r:id="rId5">
                  <a:extLst>
                    <a:ext uri="{A12FA001-AC4F-418D-AE19-62706E023703}">
                      <ahyp:hlinkClr xmlns:ahyp="http://schemas.microsoft.com/office/drawing/2018/hyperlinkcolor" xmlns="" val="tx"/>
                    </a:ext>
                  </a:extLst>
                </a:hlinkClick>
              </a:rPr>
              <a:t>https://pantheon.org/mythology/norse/?utm_source=chatgpt.com#google_vignette</a:t>
            </a:r>
            <a:endParaRPr lang="en-US" dirty="0">
              <a:solidFill>
                <a:schemeClr val="tx1"/>
              </a:solidFill>
            </a:endParaRPr>
          </a:p>
          <a:p>
            <a:endParaRPr lang="el-GR" dirty="0"/>
          </a:p>
          <a:p>
            <a:endParaRPr lang="el-GR" dirty="0"/>
          </a:p>
        </p:txBody>
      </p:sp>
    </p:spTree>
    <p:extLst>
      <p:ext uri="{BB962C8B-B14F-4D97-AF65-F5344CB8AC3E}">
        <p14:creationId xmlns:p14="http://schemas.microsoft.com/office/powerpoint/2010/main" xmlns="" val="143423764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88D5C121-8220-7AB8-13AF-DC37E369CD0B}"/>
              </a:ext>
            </a:extLst>
          </p:cNvPr>
          <p:cNvSpPr>
            <a:spLocks noGrp="1"/>
          </p:cNvSpPr>
          <p:nvPr>
            <p:ph type="title"/>
          </p:nvPr>
        </p:nvSpPr>
        <p:spPr>
          <a:xfrm>
            <a:off x="1773932" y="2189163"/>
            <a:ext cx="9782801" cy="1239837"/>
          </a:xfrm>
        </p:spPr>
        <p:txBody>
          <a:bodyPr/>
          <a:lstStyle/>
          <a:p>
            <a:r>
              <a:rPr lang="el-GR" b="1" dirty="0"/>
              <a:t>ΣΚΑΝΔΙΝΑΒΙΚΟΣ - ΝΟΡΒΗΓΙΚΟΣ</a:t>
            </a:r>
            <a:br>
              <a:rPr lang="el-GR" b="1" dirty="0"/>
            </a:br>
            <a:r>
              <a:rPr lang="el-GR" b="1" dirty="0"/>
              <a:t>ΠΑΓΑΝΙΣΜΟΣ</a:t>
            </a:r>
          </a:p>
        </p:txBody>
      </p:sp>
    </p:spTree>
    <p:extLst>
      <p:ext uri="{BB962C8B-B14F-4D97-AF65-F5344CB8AC3E}">
        <p14:creationId xmlns:p14="http://schemas.microsoft.com/office/powerpoint/2010/main" xmlns="" val="41571275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2"/>
          <p:cNvSpPr>
            <a:spLocks noGrp="1"/>
          </p:cNvSpPr>
          <p:nvPr>
            <p:ph type="title"/>
          </p:nvPr>
        </p:nvSpPr>
        <p:spPr/>
        <p:txBody>
          <a:bodyPr rtlCol="0"/>
          <a:lstStyle/>
          <a:p>
            <a:pPr rtl="0"/>
            <a:r>
              <a:rPr lang="el-GR" b="1" dirty="0"/>
              <a:t>ΠΩΣ ΞΕΚΙΝΗΣΕ;</a:t>
            </a:r>
          </a:p>
        </p:txBody>
      </p:sp>
      <p:sp>
        <p:nvSpPr>
          <p:cNvPr id="14" name="Θέση περιεχομένου 13"/>
          <p:cNvSpPr>
            <a:spLocks noGrp="1"/>
          </p:cNvSpPr>
          <p:nvPr>
            <p:ph idx="1"/>
          </p:nvPr>
        </p:nvSpPr>
        <p:spPr/>
        <p:txBody>
          <a:bodyPr rtlCol="0"/>
          <a:lstStyle/>
          <a:p>
            <a:pPr marL="0" lvl="0" indent="0">
              <a:buNone/>
            </a:pPr>
            <a:r>
              <a:rPr lang="el-GR" dirty="0"/>
              <a:t>ΓΕΡΜΑΝΙΚΑ ΦΥΛΑ </a:t>
            </a:r>
          </a:p>
          <a:p>
            <a:pPr marL="0" lvl="0" indent="0">
              <a:buNone/>
            </a:pPr>
            <a:r>
              <a:rPr lang="el-GR" dirty="0"/>
              <a:t>ΣΚΑΝΔΙΝΑΒΙΑ (κυρίως στην Ισλανδία)</a:t>
            </a:r>
          </a:p>
          <a:p>
            <a:pPr marL="0" lvl="0" indent="0">
              <a:buNone/>
            </a:pPr>
            <a:r>
              <a:rPr lang="el-GR" dirty="0"/>
              <a:t>9</a:t>
            </a:r>
            <a:r>
              <a:rPr lang="el-GR" baseline="30000" dirty="0"/>
              <a:t>ος</a:t>
            </a:r>
            <a:r>
              <a:rPr lang="el-GR" dirty="0"/>
              <a:t> ΑΙΩΝΑΣ μ.Χ.</a:t>
            </a:r>
          </a:p>
          <a:p>
            <a:pPr marL="0" lvl="0" indent="0">
              <a:buNone/>
            </a:pPr>
            <a:r>
              <a:rPr lang="el-GR" dirty="0"/>
              <a:t>ΕΝΤΑΣ </a:t>
            </a:r>
            <a:r>
              <a:rPr lang="en-US" dirty="0"/>
              <a:t>(EDDAS)</a:t>
            </a:r>
            <a:r>
              <a:rPr lang="el-GR" dirty="0"/>
              <a:t> </a:t>
            </a:r>
          </a:p>
          <a:p>
            <a:pPr marL="0" lvl="0" indent="0">
              <a:buNone/>
            </a:pPr>
            <a:endParaRPr lang="el-GR" dirty="0"/>
          </a:p>
        </p:txBody>
      </p:sp>
    </p:spTree>
    <p:extLst>
      <p:ext uri="{BB962C8B-B14F-4D97-AF65-F5344CB8AC3E}">
        <p14:creationId xmlns:p14="http://schemas.microsoft.com/office/powerpoint/2010/main" xmlns="" val="356149846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r>
              <a:rPr lang="el-GR" b="1" dirty="0"/>
              <a:t>ΕΝΤΑΣ </a:t>
            </a:r>
            <a:r>
              <a:rPr lang="en-US" b="1" dirty="0"/>
              <a:t>(EDDAS)</a:t>
            </a:r>
            <a:r>
              <a:rPr lang="el-GR" b="1" dirty="0"/>
              <a:t> </a:t>
            </a:r>
            <a:br>
              <a:rPr lang="el-GR" b="1" dirty="0"/>
            </a:br>
            <a:endParaRPr lang="el-GR" b="1" dirty="0"/>
          </a:p>
        </p:txBody>
      </p:sp>
      <p:sp>
        <p:nvSpPr>
          <p:cNvPr id="4" name="Θέση περιεχομένου 3">
            <a:extLst>
              <a:ext uri="{FF2B5EF4-FFF2-40B4-BE49-F238E27FC236}">
                <a16:creationId xmlns:a16="http://schemas.microsoft.com/office/drawing/2014/main" xmlns="" id="{3523D57B-49C5-BEEC-6E07-F30530A7E5BF}"/>
              </a:ext>
            </a:extLst>
          </p:cNvPr>
          <p:cNvSpPr>
            <a:spLocks noGrp="1"/>
          </p:cNvSpPr>
          <p:nvPr>
            <p:ph idx="1"/>
          </p:nvPr>
        </p:nvSpPr>
        <p:spPr/>
        <p:txBody>
          <a:bodyPr/>
          <a:lstStyle/>
          <a:p>
            <a:pPr marL="0" indent="0">
              <a:buNone/>
            </a:pPr>
            <a:r>
              <a:rPr lang="el-GR" dirty="0"/>
              <a:t>Ιστορίες που μεταφέρθηκαν προφορικά και μιλούσαν για θεότητες και ημίθεους. Έτσι σχηματίστηκε αυτό που σήμερα λέμε Σκανδιναβική μυθολογία. </a:t>
            </a:r>
          </a:p>
          <a:p>
            <a:pPr marL="0" indent="0">
              <a:buNone/>
            </a:pPr>
            <a:endParaRPr lang="el-GR" dirty="0"/>
          </a:p>
          <a:p>
            <a:pPr marL="0" indent="0">
              <a:buNone/>
            </a:pPr>
            <a:r>
              <a:rPr lang="el-GR" dirty="0"/>
              <a:t>Οι γραπτές ιστορίες ονομάστηκαν </a:t>
            </a:r>
            <a:r>
              <a:rPr lang="el-GR" dirty="0" err="1"/>
              <a:t>Έντας</a:t>
            </a:r>
            <a:r>
              <a:rPr lang="el-GR" dirty="0"/>
              <a:t> και είναι ποιήματα και πεζά. </a:t>
            </a:r>
          </a:p>
          <a:p>
            <a:pPr marL="0" indent="0">
              <a:buNone/>
            </a:pPr>
            <a:endParaRPr lang="el-GR" dirty="0"/>
          </a:p>
          <a:p>
            <a:pPr marL="0" indent="0">
              <a:buNone/>
            </a:pPr>
            <a:endParaRPr lang="el-GR" dirty="0"/>
          </a:p>
        </p:txBody>
      </p:sp>
    </p:spTree>
    <p:extLst>
      <p:ext uri="{BB962C8B-B14F-4D97-AF65-F5344CB8AC3E}">
        <p14:creationId xmlns:p14="http://schemas.microsoft.com/office/powerpoint/2010/main" xmlns="" val="397065937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616718" y="685800"/>
            <a:ext cx="3293422" cy="1035968"/>
          </a:xfrm>
        </p:spPr>
        <p:txBody>
          <a:bodyPr rtlCol="0" anchor="b">
            <a:normAutofit fontScale="90000"/>
          </a:bodyPr>
          <a:lstStyle/>
          <a:p>
            <a:pPr rtl="0"/>
            <a:r>
              <a:rPr lang="el-GR" dirty="0" err="1" smtClean="0"/>
              <a:t>Απεικονιση</a:t>
            </a:r>
            <a:r>
              <a:rPr lang="el-GR" dirty="0" smtClean="0"/>
              <a:t> </a:t>
            </a:r>
            <a:r>
              <a:rPr lang="el-GR" dirty="0" err="1" smtClean="0"/>
              <a:t>απο</a:t>
            </a:r>
            <a:r>
              <a:rPr lang="el-GR" dirty="0" smtClean="0"/>
              <a:t> </a:t>
            </a:r>
            <a:r>
              <a:rPr lang="el-GR" dirty="0" err="1" smtClean="0"/>
              <a:t>χειρογραφη</a:t>
            </a:r>
            <a:r>
              <a:rPr lang="el-GR" dirty="0" smtClean="0"/>
              <a:t>  </a:t>
            </a:r>
            <a:r>
              <a:rPr lang="el-GR" dirty="0" err="1" smtClean="0"/>
              <a:t>εντα</a:t>
            </a:r>
            <a:r>
              <a:rPr lang="el-GR" dirty="0" smtClean="0"/>
              <a:t>-</a:t>
            </a:r>
            <a:r>
              <a:rPr lang="el-GR" dirty="0" err="1" smtClean="0"/>
              <a:t>πεζογραφια</a:t>
            </a:r>
            <a:endParaRPr lang="el-GR" dirty="0"/>
          </a:p>
        </p:txBody>
      </p:sp>
      <p:pic>
        <p:nvPicPr>
          <p:cNvPr id="8" name="Θέση περιεχομένου 7">
            <a:extLst>
              <a:ext uri="{FF2B5EF4-FFF2-40B4-BE49-F238E27FC236}">
                <a16:creationId xmlns:a16="http://schemas.microsoft.com/office/drawing/2014/main" xmlns="" id="{132D6B54-5F2A-BDF1-C15C-C9426B559762}"/>
              </a:ext>
            </a:extLst>
          </p:cNvPr>
          <p:cNvPicPr>
            <a:picLocks noGrp="1" noChangeAspect="1"/>
          </p:cNvPicPr>
          <p:nvPr>
            <p:ph type="pic" idx="1"/>
          </p:nvPr>
        </p:nvPicPr>
        <p:blipFill>
          <a:blip r:embed="rId3"/>
          <a:stretch/>
        </p:blipFill>
        <p:spPr>
          <a:xfrm>
            <a:off x="6149067" y="482600"/>
            <a:ext cx="4210304" cy="5689600"/>
          </a:xfrm>
          <a:prstGeom prst="rect">
            <a:avLst/>
          </a:prstGeom>
          <a:noFill/>
        </p:spPr>
      </p:pic>
      <p:sp>
        <p:nvSpPr>
          <p:cNvPr id="13" name="Text Placeholder 3">
            <a:extLst>
              <a:ext uri="{FF2B5EF4-FFF2-40B4-BE49-F238E27FC236}">
                <a16:creationId xmlns:a16="http://schemas.microsoft.com/office/drawing/2014/main" xmlns="" id="{E16E7BFB-F9E5-331C-7200-E728B361BBAD}"/>
              </a:ext>
            </a:extLst>
          </p:cNvPr>
          <p:cNvSpPr>
            <a:spLocks noGrp="1"/>
          </p:cNvSpPr>
          <p:nvPr>
            <p:ph type="body" sz="half" idx="2"/>
          </p:nvPr>
        </p:nvSpPr>
        <p:spPr>
          <a:xfrm>
            <a:off x="1616718" y="1828800"/>
            <a:ext cx="3293422" cy="4343400"/>
          </a:xfrm>
        </p:spPr>
        <p:txBody>
          <a:bodyPr/>
          <a:lstStyle/>
          <a:p>
            <a:r>
              <a:rPr lang="el-GR" dirty="0"/>
              <a:t>Απεικονίζονται ο </a:t>
            </a:r>
            <a:r>
              <a:rPr lang="el-GR" dirty="0" err="1"/>
              <a:t>Οντιν</a:t>
            </a:r>
            <a:r>
              <a:rPr lang="el-GR" dirty="0"/>
              <a:t>, </a:t>
            </a:r>
            <a:r>
              <a:rPr lang="el-GR" dirty="0" err="1"/>
              <a:t>Σλέιπνιρ</a:t>
            </a:r>
            <a:r>
              <a:rPr lang="el-GR" dirty="0"/>
              <a:t>, </a:t>
            </a:r>
            <a:r>
              <a:rPr lang="el-GR" dirty="0" err="1"/>
              <a:t>Χέιμνταλρ</a:t>
            </a:r>
            <a:r>
              <a:rPr lang="el-GR" dirty="0"/>
              <a:t> και άλλοι χαρακτήρες της Σκανδιναβικής Μυθολογίας</a:t>
            </a:r>
          </a:p>
          <a:p>
            <a:endParaRPr lang="el-GR" dirty="0"/>
          </a:p>
          <a:p>
            <a:endParaRPr lang="el-GR" dirty="0"/>
          </a:p>
          <a:p>
            <a:endParaRPr lang="el-GR" dirty="0"/>
          </a:p>
          <a:p>
            <a:endParaRPr lang="el-GR" dirty="0"/>
          </a:p>
          <a:p>
            <a:r>
              <a:rPr lang="en-US" dirty="0"/>
              <a:t>National and University Library of Iceland, Reykjavík, Iceland.</a:t>
            </a:r>
            <a:endParaRPr lang="el-GR" dirty="0"/>
          </a:p>
          <a:p>
            <a:endParaRPr lang="el-GR" dirty="0"/>
          </a:p>
          <a:p>
            <a:endParaRPr lang="en-US" dirty="0"/>
          </a:p>
        </p:txBody>
      </p:sp>
    </p:spTree>
    <p:extLst>
      <p:ext uri="{BB962C8B-B14F-4D97-AF65-F5344CB8AC3E}">
        <p14:creationId xmlns:p14="http://schemas.microsoft.com/office/powerpoint/2010/main" xmlns="" val="189325467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C7204C94-3C61-7F19-F699-C9F8600DF860}"/>
              </a:ext>
            </a:extLst>
          </p:cNvPr>
          <p:cNvSpPr>
            <a:spLocks noGrp="1"/>
          </p:cNvSpPr>
          <p:nvPr>
            <p:ph type="title"/>
          </p:nvPr>
        </p:nvSpPr>
        <p:spPr/>
        <p:txBody>
          <a:bodyPr/>
          <a:lstStyle/>
          <a:p>
            <a:r>
              <a:rPr lang="el-GR" dirty="0" err="1"/>
              <a:t>θΕΟΤΗΤΕΣ</a:t>
            </a:r>
            <a:endParaRPr lang="el-GR" dirty="0"/>
          </a:p>
        </p:txBody>
      </p:sp>
      <p:sp>
        <p:nvSpPr>
          <p:cNvPr id="3" name="Θέση περιεχομένου 2">
            <a:extLst>
              <a:ext uri="{FF2B5EF4-FFF2-40B4-BE49-F238E27FC236}">
                <a16:creationId xmlns:a16="http://schemas.microsoft.com/office/drawing/2014/main" xmlns="" id="{348D7B43-99D4-5348-CEB8-E5319ED72B32}"/>
              </a:ext>
            </a:extLst>
          </p:cNvPr>
          <p:cNvSpPr>
            <a:spLocks noGrp="1"/>
          </p:cNvSpPr>
          <p:nvPr>
            <p:ph sz="half" idx="1"/>
          </p:nvPr>
        </p:nvSpPr>
        <p:spPr/>
        <p:txBody>
          <a:bodyPr/>
          <a:lstStyle/>
          <a:p>
            <a:pPr marL="0" indent="0">
              <a:buNone/>
            </a:pPr>
            <a:r>
              <a:rPr lang="el-GR" dirty="0"/>
              <a:t>Δυο κατηγορίες θεοτήτων </a:t>
            </a:r>
          </a:p>
          <a:p>
            <a:pPr>
              <a:buFontTx/>
              <a:buChar char="-"/>
            </a:pPr>
            <a:r>
              <a:rPr lang="en-US" dirty="0" err="1"/>
              <a:t>Aesir</a:t>
            </a:r>
            <a:r>
              <a:rPr lang="en-US" dirty="0"/>
              <a:t>: </a:t>
            </a:r>
            <a:r>
              <a:rPr lang="el-GR" dirty="0"/>
              <a:t>Θεότητες της φυλής </a:t>
            </a:r>
          </a:p>
          <a:p>
            <a:pPr>
              <a:buFontTx/>
              <a:buChar char="-"/>
            </a:pPr>
            <a:r>
              <a:rPr lang="en-US" dirty="0"/>
              <a:t>Vanir: </a:t>
            </a:r>
            <a:r>
              <a:rPr lang="el-GR" dirty="0"/>
              <a:t>Θεότητες της φύσης και της γονιμότητας </a:t>
            </a:r>
          </a:p>
          <a:p>
            <a:pPr marL="0" indent="0">
              <a:buNone/>
            </a:pPr>
            <a:r>
              <a:rPr lang="en-US" dirty="0" err="1"/>
              <a:t>Jotnar</a:t>
            </a:r>
            <a:r>
              <a:rPr lang="en-US" dirty="0"/>
              <a:t>: </a:t>
            </a:r>
            <a:r>
              <a:rPr lang="el-GR" dirty="0"/>
              <a:t>Γίγαντες και αιώνιοι αντίμαχοι των </a:t>
            </a:r>
            <a:r>
              <a:rPr lang="en-US" dirty="0" err="1"/>
              <a:t>Aesir</a:t>
            </a:r>
            <a:r>
              <a:rPr lang="en-US" dirty="0"/>
              <a:t> </a:t>
            </a:r>
            <a:endParaRPr lang="el-GR" dirty="0"/>
          </a:p>
        </p:txBody>
      </p:sp>
    </p:spTree>
    <p:extLst>
      <p:ext uri="{BB962C8B-B14F-4D97-AF65-F5344CB8AC3E}">
        <p14:creationId xmlns:p14="http://schemas.microsoft.com/office/powerpoint/2010/main" xmlns="" val="2864023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E4BE7F6E-8478-513D-63FE-F0F7E6DBDDC7}"/>
              </a:ext>
            </a:extLst>
          </p:cNvPr>
          <p:cNvSpPr>
            <a:spLocks noGrp="1"/>
          </p:cNvSpPr>
          <p:nvPr>
            <p:ph type="title"/>
          </p:nvPr>
        </p:nvSpPr>
        <p:spPr>
          <a:xfrm>
            <a:off x="1593436" y="177801"/>
            <a:ext cx="9782801" cy="946944"/>
          </a:xfrm>
        </p:spPr>
        <p:txBody>
          <a:bodyPr>
            <a:normAutofit fontScale="90000"/>
          </a:bodyPr>
          <a:lstStyle/>
          <a:p>
            <a:r>
              <a:rPr lang="en-US" dirty="0" err="1"/>
              <a:t>Aesir</a:t>
            </a:r>
            <a:r>
              <a:rPr lang="en-US" dirty="0"/>
              <a:t>: </a:t>
            </a:r>
            <a:r>
              <a:rPr lang="el-GR" dirty="0"/>
              <a:t>Θεότητες της φυλής </a:t>
            </a:r>
            <a:br>
              <a:rPr lang="el-GR" dirty="0"/>
            </a:br>
            <a:endParaRPr lang="el-GR" dirty="0"/>
          </a:p>
        </p:txBody>
      </p:sp>
      <p:pic>
        <p:nvPicPr>
          <p:cNvPr id="5" name="Θέση περιεχομένου 4">
            <a:extLst>
              <a:ext uri="{FF2B5EF4-FFF2-40B4-BE49-F238E27FC236}">
                <a16:creationId xmlns:a16="http://schemas.microsoft.com/office/drawing/2014/main" xmlns="" id="{69956251-7627-18C9-126B-64EA8227E86E}"/>
              </a:ext>
            </a:extLst>
          </p:cNvPr>
          <p:cNvPicPr>
            <a:picLocks noGrp="1" noChangeAspect="1"/>
          </p:cNvPicPr>
          <p:nvPr>
            <p:ph sz="half" idx="1"/>
          </p:nvPr>
        </p:nvPicPr>
        <p:blipFill>
          <a:blip r:embed="rId2"/>
          <a:stretch>
            <a:fillRect/>
          </a:stretch>
        </p:blipFill>
        <p:spPr>
          <a:xfrm>
            <a:off x="1413892" y="772297"/>
            <a:ext cx="3161109" cy="4572000"/>
          </a:xfrm>
          <a:prstGeom prst="rect">
            <a:avLst/>
          </a:prstGeom>
        </p:spPr>
      </p:pic>
      <p:sp>
        <p:nvSpPr>
          <p:cNvPr id="4" name="Θέση περιεχομένου 3">
            <a:extLst>
              <a:ext uri="{FF2B5EF4-FFF2-40B4-BE49-F238E27FC236}">
                <a16:creationId xmlns:a16="http://schemas.microsoft.com/office/drawing/2014/main" xmlns="" id="{58F66496-19B1-F129-3CA3-A12E1AD49D84}"/>
              </a:ext>
            </a:extLst>
          </p:cNvPr>
          <p:cNvSpPr>
            <a:spLocks noGrp="1"/>
          </p:cNvSpPr>
          <p:nvPr>
            <p:ph sz="half" idx="2"/>
          </p:nvPr>
        </p:nvSpPr>
        <p:spPr>
          <a:xfrm>
            <a:off x="4575001" y="3428999"/>
            <a:ext cx="6801236" cy="3251199"/>
          </a:xfrm>
        </p:spPr>
        <p:txBody>
          <a:bodyPr>
            <a:normAutofit fontScale="92500" lnSpcReduction="10000"/>
          </a:bodyPr>
          <a:lstStyle/>
          <a:p>
            <a:pPr marL="514350" indent="-514350">
              <a:buAutoNum type="arabicPeriod"/>
            </a:pPr>
            <a:r>
              <a:rPr lang="en-US" b="0" i="0" dirty="0">
                <a:effectLst/>
                <a:latin typeface="+mj-lt"/>
              </a:rPr>
              <a:t> </a:t>
            </a:r>
            <a:r>
              <a:rPr lang="en-US" b="0" i="0" dirty="0" err="1">
                <a:effectLst/>
                <a:latin typeface="+mj-lt"/>
              </a:rPr>
              <a:t>Mårten</a:t>
            </a:r>
            <a:r>
              <a:rPr lang="en-US" b="0" i="0" dirty="0">
                <a:effectLst/>
                <a:latin typeface="+mj-lt"/>
              </a:rPr>
              <a:t> </a:t>
            </a:r>
            <a:r>
              <a:rPr lang="en-US" b="0" i="0" dirty="0" err="1">
                <a:effectLst/>
                <a:latin typeface="+mj-lt"/>
              </a:rPr>
              <a:t>Eskil</a:t>
            </a:r>
            <a:r>
              <a:rPr lang="en-US" b="0" i="0" dirty="0">
                <a:effectLst/>
                <a:latin typeface="+mj-lt"/>
              </a:rPr>
              <a:t> </a:t>
            </a:r>
            <a:r>
              <a:rPr lang="en-US" b="0" i="0" dirty="0" err="1">
                <a:effectLst/>
                <a:latin typeface="+mj-lt"/>
              </a:rPr>
              <a:t>Winge</a:t>
            </a:r>
            <a:r>
              <a:rPr lang="en-US" b="0" i="0" dirty="0">
                <a:effectLst/>
                <a:latin typeface="+mj-lt"/>
              </a:rPr>
              <a:t>, </a:t>
            </a:r>
            <a:r>
              <a:rPr lang="en-US" b="0" i="1" u="none" strike="noStrike" dirty="0">
                <a:effectLst/>
                <a:latin typeface="+mj-lt"/>
              </a:rPr>
              <a:t>Thor’s Fight with the Giants</a:t>
            </a:r>
            <a:r>
              <a:rPr lang="en-US" b="0" i="0" dirty="0">
                <a:effectLst/>
                <a:latin typeface="+mj-lt"/>
              </a:rPr>
              <a:t>, 1872, </a:t>
            </a:r>
            <a:r>
              <a:rPr lang="en-US" b="0" i="0" dirty="0" err="1">
                <a:effectLst/>
                <a:latin typeface="+mj-lt"/>
              </a:rPr>
              <a:t>Nationalmuseum</a:t>
            </a:r>
            <a:r>
              <a:rPr lang="en-US" b="0" i="0" dirty="0">
                <a:effectLst/>
                <a:latin typeface="+mj-lt"/>
              </a:rPr>
              <a:t>, Stockholm, Sweden.</a:t>
            </a:r>
          </a:p>
          <a:p>
            <a:pPr marL="514350" indent="-514350">
              <a:buAutoNum type="arabicPeriod"/>
            </a:pPr>
            <a:r>
              <a:rPr lang="en-US" b="0" i="0" dirty="0">
                <a:effectLst/>
                <a:latin typeface="+mj-lt"/>
              </a:rPr>
              <a:t>Peter Nicolai Arbo, The Wild Hunt of Odin, 1872, </a:t>
            </a:r>
            <a:r>
              <a:rPr lang="en-US" dirty="0">
                <a:latin typeface="+mj-lt"/>
              </a:rPr>
              <a:t>National Museum of Art</a:t>
            </a:r>
            <a:r>
              <a:rPr lang="el-GR" dirty="0">
                <a:latin typeface="+mj-lt"/>
              </a:rPr>
              <a:t> – Ο πίνακας είναι βασισμένος σε ένα ποίημα του </a:t>
            </a:r>
            <a:r>
              <a:rPr lang="en-US" dirty="0">
                <a:latin typeface="+mj-lt"/>
              </a:rPr>
              <a:t> Johan Sebastian </a:t>
            </a:r>
            <a:r>
              <a:rPr lang="en-US" dirty="0" err="1">
                <a:latin typeface="+mj-lt"/>
              </a:rPr>
              <a:t>Welhaven</a:t>
            </a:r>
            <a:r>
              <a:rPr lang="el-GR" dirty="0">
                <a:latin typeface="+mj-lt"/>
              </a:rPr>
              <a:t>, που αναφέρετε σε ένα </a:t>
            </a:r>
            <a:r>
              <a:rPr lang="el-GR" dirty="0" err="1">
                <a:latin typeface="+mj-lt"/>
              </a:rPr>
              <a:t>Έντα</a:t>
            </a:r>
            <a:r>
              <a:rPr lang="el-GR" dirty="0">
                <a:latin typeface="+mj-lt"/>
              </a:rPr>
              <a:t>. </a:t>
            </a:r>
            <a:endParaRPr lang="el-GR" b="0" i="0" dirty="0">
              <a:effectLst/>
              <a:latin typeface="+mj-lt"/>
            </a:endParaRPr>
          </a:p>
          <a:p>
            <a:pPr marL="514350" indent="-514350">
              <a:buAutoNum type="arabicPeriod"/>
            </a:pPr>
            <a:endParaRPr lang="el-GR" dirty="0"/>
          </a:p>
        </p:txBody>
      </p:sp>
      <p:pic>
        <p:nvPicPr>
          <p:cNvPr id="6" name="Εικόνα 5">
            <a:extLst>
              <a:ext uri="{FF2B5EF4-FFF2-40B4-BE49-F238E27FC236}">
                <a16:creationId xmlns:a16="http://schemas.microsoft.com/office/drawing/2014/main" xmlns="" id="{A05D98B3-1CD6-1570-DD00-50501690D58E}"/>
              </a:ext>
            </a:extLst>
          </p:cNvPr>
          <p:cNvPicPr>
            <a:picLocks noChangeAspect="1"/>
          </p:cNvPicPr>
          <p:nvPr/>
        </p:nvPicPr>
        <p:blipFill>
          <a:blip r:embed="rId3"/>
          <a:stretch>
            <a:fillRect/>
          </a:stretch>
        </p:blipFill>
        <p:spPr>
          <a:xfrm>
            <a:off x="4632838" y="790575"/>
            <a:ext cx="4413902" cy="2638425"/>
          </a:xfrm>
          <a:prstGeom prst="rect">
            <a:avLst/>
          </a:prstGeom>
        </p:spPr>
      </p:pic>
    </p:spTree>
    <p:extLst>
      <p:ext uri="{BB962C8B-B14F-4D97-AF65-F5344CB8AC3E}">
        <p14:creationId xmlns:p14="http://schemas.microsoft.com/office/powerpoint/2010/main" xmlns="" val="245312516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74BE115B-419F-35F6-C011-0A35EA8FE1AE}"/>
              </a:ext>
            </a:extLst>
          </p:cNvPr>
          <p:cNvSpPr>
            <a:spLocks noGrp="1"/>
          </p:cNvSpPr>
          <p:nvPr>
            <p:ph type="title"/>
          </p:nvPr>
        </p:nvSpPr>
        <p:spPr>
          <a:xfrm>
            <a:off x="1593436" y="177800"/>
            <a:ext cx="9782801" cy="1234975"/>
          </a:xfrm>
        </p:spPr>
        <p:txBody>
          <a:bodyPr>
            <a:normAutofit fontScale="90000"/>
          </a:bodyPr>
          <a:lstStyle/>
          <a:p>
            <a:r>
              <a:rPr lang="en-US" dirty="0"/>
              <a:t>Vanir: </a:t>
            </a:r>
            <a:r>
              <a:rPr lang="el-GR" dirty="0"/>
              <a:t>Θεότητες της φύσης και της γονιμότητας </a:t>
            </a:r>
            <a:br>
              <a:rPr lang="el-GR" dirty="0"/>
            </a:br>
            <a:endParaRPr lang="el-GR" dirty="0"/>
          </a:p>
        </p:txBody>
      </p:sp>
      <p:sp>
        <p:nvSpPr>
          <p:cNvPr id="4" name="Θέση περιεχομένου 3">
            <a:extLst>
              <a:ext uri="{FF2B5EF4-FFF2-40B4-BE49-F238E27FC236}">
                <a16:creationId xmlns:a16="http://schemas.microsoft.com/office/drawing/2014/main" xmlns="" id="{E5148541-2A33-1CC3-C798-E0E77202F62A}"/>
              </a:ext>
            </a:extLst>
          </p:cNvPr>
          <p:cNvSpPr>
            <a:spLocks noGrp="1"/>
          </p:cNvSpPr>
          <p:nvPr>
            <p:ph sz="half" idx="2"/>
          </p:nvPr>
        </p:nvSpPr>
        <p:spPr>
          <a:xfrm>
            <a:off x="6670476" y="3933056"/>
            <a:ext cx="4814586" cy="2376264"/>
          </a:xfrm>
        </p:spPr>
        <p:txBody>
          <a:bodyPr>
            <a:noAutofit/>
          </a:bodyPr>
          <a:lstStyle/>
          <a:p>
            <a:pPr marL="0" indent="0">
              <a:buNone/>
            </a:pPr>
            <a:r>
              <a:rPr lang="en-US" sz="2000" b="0" i="0" dirty="0">
                <a:effectLst/>
              </a:rPr>
              <a:t>W.G. Collinwood, </a:t>
            </a:r>
            <a:r>
              <a:rPr lang="en-US" sz="2000" b="0" i="1" u="none" strike="noStrike" dirty="0">
                <a:effectLst/>
              </a:rPr>
              <a:t>The Lovesickness of Frey</a:t>
            </a:r>
            <a:r>
              <a:rPr lang="en-US" sz="2000" b="0" i="0" dirty="0">
                <a:effectLst/>
              </a:rPr>
              <a:t>, 1908. Wikimedia Commons (public domain).</a:t>
            </a:r>
          </a:p>
          <a:p>
            <a:pPr marL="0" indent="0">
              <a:buNone/>
            </a:pPr>
            <a:r>
              <a:rPr lang="en-US" sz="2000" dirty="0"/>
              <a:t>2. Robert Müller, </a:t>
            </a:r>
            <a:r>
              <a:rPr lang="de-DE" sz="2000" dirty="0" err="1"/>
              <a:t>rom</a:t>
            </a:r>
            <a:r>
              <a:rPr lang="de-DE" sz="2000" dirty="0"/>
              <a:t> </a:t>
            </a:r>
            <a:r>
              <a:rPr lang="de-DE" sz="2000" dirty="0" err="1"/>
              <a:t>the</a:t>
            </a:r>
            <a:r>
              <a:rPr lang="de-DE" sz="2000" dirty="0"/>
              <a:t> Fresco Cycle "Aus dem Sagenkreis der Edda„</a:t>
            </a:r>
            <a:r>
              <a:rPr lang="en-US" sz="2000" dirty="0" err="1"/>
              <a:t>Neues</a:t>
            </a:r>
            <a:r>
              <a:rPr lang="en-US" sz="2000" dirty="0"/>
              <a:t> Museum, Berlin.</a:t>
            </a:r>
          </a:p>
          <a:p>
            <a:pPr marL="0" indent="0">
              <a:buNone/>
            </a:pPr>
            <a:r>
              <a:rPr lang="el-GR" sz="2000" dirty="0"/>
              <a:t>Το έργο καταστράφηκε κατά τον ΄Β Παγκόσμιο πόλεμο</a:t>
            </a:r>
            <a:endParaRPr lang="en-US" sz="2000" dirty="0"/>
          </a:p>
        </p:txBody>
      </p:sp>
      <p:pic>
        <p:nvPicPr>
          <p:cNvPr id="5" name="Εικόνα 4">
            <a:extLst>
              <a:ext uri="{FF2B5EF4-FFF2-40B4-BE49-F238E27FC236}">
                <a16:creationId xmlns:a16="http://schemas.microsoft.com/office/drawing/2014/main" xmlns="" id="{9CFE2924-253B-C3C3-AC1F-221E7A75534B}"/>
              </a:ext>
            </a:extLst>
          </p:cNvPr>
          <p:cNvPicPr>
            <a:picLocks noChangeAspect="1"/>
          </p:cNvPicPr>
          <p:nvPr/>
        </p:nvPicPr>
        <p:blipFill>
          <a:blip r:embed="rId2"/>
          <a:stretch>
            <a:fillRect/>
          </a:stretch>
        </p:blipFill>
        <p:spPr>
          <a:xfrm>
            <a:off x="6836408" y="1052735"/>
            <a:ext cx="4814585" cy="2622871"/>
          </a:xfrm>
          <a:prstGeom prst="rect">
            <a:avLst/>
          </a:prstGeom>
        </p:spPr>
      </p:pic>
      <p:pic>
        <p:nvPicPr>
          <p:cNvPr id="7" name="Εικόνα 6">
            <a:extLst>
              <a:ext uri="{FF2B5EF4-FFF2-40B4-BE49-F238E27FC236}">
                <a16:creationId xmlns:a16="http://schemas.microsoft.com/office/drawing/2014/main" xmlns="" id="{525276B5-0EF5-374E-9707-2D4F4CCFBB7A}"/>
              </a:ext>
            </a:extLst>
          </p:cNvPr>
          <p:cNvPicPr>
            <a:picLocks noChangeAspect="1"/>
          </p:cNvPicPr>
          <p:nvPr/>
        </p:nvPicPr>
        <p:blipFill>
          <a:blip r:embed="rId3"/>
          <a:stretch>
            <a:fillRect/>
          </a:stretch>
        </p:blipFill>
        <p:spPr>
          <a:xfrm>
            <a:off x="4078188" y="3696566"/>
            <a:ext cx="2199173" cy="3024338"/>
          </a:xfrm>
          <a:prstGeom prst="rect">
            <a:avLst/>
          </a:prstGeom>
        </p:spPr>
      </p:pic>
      <p:pic>
        <p:nvPicPr>
          <p:cNvPr id="8" name="Εικόνα 7">
            <a:extLst>
              <a:ext uri="{FF2B5EF4-FFF2-40B4-BE49-F238E27FC236}">
                <a16:creationId xmlns:a16="http://schemas.microsoft.com/office/drawing/2014/main" xmlns="" id="{332F4540-796B-0D14-A996-37126F6CCFC9}"/>
              </a:ext>
            </a:extLst>
          </p:cNvPr>
          <p:cNvPicPr>
            <a:picLocks noChangeAspect="1"/>
          </p:cNvPicPr>
          <p:nvPr/>
        </p:nvPicPr>
        <p:blipFill>
          <a:blip r:embed="rId4"/>
          <a:stretch>
            <a:fillRect/>
          </a:stretch>
        </p:blipFill>
        <p:spPr>
          <a:xfrm>
            <a:off x="1564238" y="1311056"/>
            <a:ext cx="2484752" cy="3024337"/>
          </a:xfrm>
          <a:prstGeom prst="rect">
            <a:avLst/>
          </a:prstGeom>
        </p:spPr>
      </p:pic>
    </p:spTree>
    <p:extLst>
      <p:ext uri="{BB962C8B-B14F-4D97-AF65-F5344CB8AC3E}">
        <p14:creationId xmlns:p14="http://schemas.microsoft.com/office/powerpoint/2010/main" xmlns="" val="298289695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BCEF422F-A68C-F212-5064-CF37DE22DAF9}"/>
              </a:ext>
            </a:extLst>
          </p:cNvPr>
          <p:cNvSpPr>
            <a:spLocks noGrp="1"/>
          </p:cNvSpPr>
          <p:nvPr>
            <p:ph type="title"/>
          </p:nvPr>
        </p:nvSpPr>
        <p:spPr/>
        <p:txBody>
          <a:bodyPr>
            <a:normAutofit fontScale="90000"/>
          </a:bodyPr>
          <a:lstStyle/>
          <a:p>
            <a:r>
              <a:rPr lang="en-US" dirty="0" err="1"/>
              <a:t>Jotnar</a:t>
            </a:r>
            <a:r>
              <a:rPr lang="en-US" dirty="0"/>
              <a:t>: </a:t>
            </a:r>
            <a:r>
              <a:rPr lang="el-GR" dirty="0"/>
              <a:t>Γίγαντες και αιώνιοι αντίμαχοι των </a:t>
            </a:r>
            <a:r>
              <a:rPr lang="en-US" dirty="0" err="1"/>
              <a:t>Aesir</a:t>
            </a:r>
            <a:r>
              <a:rPr lang="en-US" dirty="0"/>
              <a:t> </a:t>
            </a:r>
            <a:r>
              <a:rPr lang="el-GR" dirty="0"/>
              <a:t/>
            </a:r>
            <a:br>
              <a:rPr lang="el-GR" dirty="0"/>
            </a:br>
            <a:endParaRPr lang="el-GR" dirty="0"/>
          </a:p>
        </p:txBody>
      </p:sp>
      <p:sp>
        <p:nvSpPr>
          <p:cNvPr id="4" name="Θέση περιεχομένου 3">
            <a:extLst>
              <a:ext uri="{FF2B5EF4-FFF2-40B4-BE49-F238E27FC236}">
                <a16:creationId xmlns:a16="http://schemas.microsoft.com/office/drawing/2014/main" xmlns="" id="{CDBF2E90-C9BF-4F09-D2CF-2A1CC129F9DD}"/>
              </a:ext>
            </a:extLst>
          </p:cNvPr>
          <p:cNvSpPr>
            <a:spLocks noGrp="1"/>
          </p:cNvSpPr>
          <p:nvPr>
            <p:ph sz="half" idx="2"/>
          </p:nvPr>
        </p:nvSpPr>
        <p:spPr>
          <a:xfrm>
            <a:off x="6561651" y="1844824"/>
            <a:ext cx="4814586" cy="4327376"/>
          </a:xfrm>
        </p:spPr>
        <p:txBody>
          <a:bodyPr/>
          <a:lstStyle/>
          <a:p>
            <a:r>
              <a:rPr lang="en-US" dirty="0"/>
              <a:t>Louis Huard , Loki's Punishment, 1871</a:t>
            </a:r>
          </a:p>
          <a:p>
            <a:pPr marL="0" indent="0">
              <a:buNone/>
            </a:pPr>
            <a:r>
              <a:rPr lang="en-US" dirty="0">
                <a:hlinkClick r:id="rId2">
                  <a:extLst>
                    <a:ext uri="{A12FA001-AC4F-418D-AE19-62706E023703}">
                      <ahyp:hlinkClr xmlns:ahyp="http://schemas.microsoft.com/office/drawing/2018/hyperlinkcolor" xmlns="" val="tx"/>
                    </a:ext>
                  </a:extLst>
                </a:hlinkClick>
              </a:rPr>
              <a:t>https://www.germanicmythology.com/works/TMLokisPunishment.html</a:t>
            </a:r>
            <a:endParaRPr lang="en-US" dirty="0"/>
          </a:p>
          <a:p>
            <a:pPr marL="0" indent="0">
              <a:buNone/>
            </a:pPr>
            <a:endParaRPr lang="en-US" dirty="0"/>
          </a:p>
          <a:p>
            <a:pPr marL="0" indent="0">
              <a:buNone/>
            </a:pPr>
            <a:r>
              <a:rPr lang="el-GR" dirty="0"/>
              <a:t>Και έτσι εξήγησαν το φαινόμενο των σεισμών οι αρχαίοι Σκανδιναβοί</a:t>
            </a:r>
          </a:p>
        </p:txBody>
      </p:sp>
      <p:pic>
        <p:nvPicPr>
          <p:cNvPr id="5" name="Εικόνα 4">
            <a:extLst>
              <a:ext uri="{FF2B5EF4-FFF2-40B4-BE49-F238E27FC236}">
                <a16:creationId xmlns:a16="http://schemas.microsoft.com/office/drawing/2014/main" xmlns="" id="{72E22937-1091-C509-F39D-A87F1C8579F8}"/>
              </a:ext>
            </a:extLst>
          </p:cNvPr>
          <p:cNvPicPr>
            <a:picLocks noChangeAspect="1"/>
          </p:cNvPicPr>
          <p:nvPr/>
        </p:nvPicPr>
        <p:blipFill>
          <a:blip r:embed="rId3"/>
          <a:stretch>
            <a:fillRect/>
          </a:stretch>
        </p:blipFill>
        <p:spPr>
          <a:xfrm>
            <a:off x="1341884" y="974761"/>
            <a:ext cx="2628768" cy="3053259"/>
          </a:xfrm>
          <a:prstGeom prst="rect">
            <a:avLst/>
          </a:prstGeom>
        </p:spPr>
      </p:pic>
      <p:pic>
        <p:nvPicPr>
          <p:cNvPr id="6" name="Εικόνα 5">
            <a:extLst>
              <a:ext uri="{FF2B5EF4-FFF2-40B4-BE49-F238E27FC236}">
                <a16:creationId xmlns:a16="http://schemas.microsoft.com/office/drawing/2014/main" xmlns="" id="{492DDE1D-7F36-3A1A-454C-69E7C5026E45}"/>
              </a:ext>
            </a:extLst>
          </p:cNvPr>
          <p:cNvPicPr>
            <a:picLocks noChangeAspect="1"/>
          </p:cNvPicPr>
          <p:nvPr/>
        </p:nvPicPr>
        <p:blipFill>
          <a:blip r:embed="rId4"/>
          <a:stretch>
            <a:fillRect/>
          </a:stretch>
        </p:blipFill>
        <p:spPr>
          <a:xfrm>
            <a:off x="4085151" y="1179587"/>
            <a:ext cx="2476500" cy="5657850"/>
          </a:xfrm>
          <a:prstGeom prst="rect">
            <a:avLst/>
          </a:prstGeom>
        </p:spPr>
      </p:pic>
    </p:spTree>
    <p:extLst>
      <p:ext uri="{BB962C8B-B14F-4D97-AF65-F5344CB8AC3E}">
        <p14:creationId xmlns:p14="http://schemas.microsoft.com/office/powerpoint/2010/main" xmlns="" val="36580137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theme/theme1.xml><?xml version="1.0" encoding="utf-8"?>
<a:theme xmlns:a="http://schemas.openxmlformats.org/drawingml/2006/main" name="Πρότυπο σχεδίασης με χιονονιφάδες">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xmlns="" name="Office_13565596_TF03460579" id="{61D48B43-A84D-40A5-A34C-5327B83F56F5}" vid="{0C43BAD6-9CBC-41C3-809B-5B2CC82715F5}"/>
    </a:ext>
  </a:extLst>
</a:theme>
</file>

<file path=ppt/theme/theme2.xml><?xml version="1.0" encoding="utf-8"?>
<a:theme xmlns:a="http://schemas.openxmlformats.org/drawingml/2006/main" name="Θέμα του Offic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853CD7-B1C6-4FDD-B6D0-92A83B857D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915ED37-D514-41C3-9B3C-B262145D17B7}">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40262f94-9f35-4ac3-9a90-690165a166b7"/>
    <ds:schemaRef ds:uri="a4f35948-e619-41b3-aa29-22878b09cfd2"/>
    <ds:schemaRef ds:uri="http://www.w3.org/XML/1998/namespace"/>
    <ds:schemaRef ds:uri="http://purl.org/dc/dcmitype/"/>
  </ds:schemaRefs>
</ds:datastoreItem>
</file>

<file path=customXml/itemProps3.xml><?xml version="1.0" encoding="utf-8"?>
<ds:datastoreItem xmlns:ds="http://schemas.openxmlformats.org/officeDocument/2006/customXml" ds:itemID="{3E783485-1103-4BBC-98A1-D39A248154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Διαφάνειες με σχέδια χιονονιφάδων</Template>
  <TotalTime>245</TotalTime>
  <Words>743</Words>
  <Application>Microsoft Office PowerPoint</Application>
  <PresentationFormat>Προσαρμογή</PresentationFormat>
  <Paragraphs>96</Paragraphs>
  <Slides>16</Slides>
  <Notes>4</Notes>
  <HiddenSlides>0</HiddenSlides>
  <MMClips>0</MMClips>
  <ScaleCrop>false</ScaleCrop>
  <HeadingPairs>
    <vt:vector size="4" baseType="variant">
      <vt:variant>
        <vt:lpstr>Θέμα</vt:lpstr>
      </vt:variant>
      <vt:variant>
        <vt:i4>1</vt:i4>
      </vt:variant>
      <vt:variant>
        <vt:lpstr>Τίτλοι διαφανειών</vt:lpstr>
      </vt:variant>
      <vt:variant>
        <vt:i4>16</vt:i4>
      </vt:variant>
    </vt:vector>
  </HeadingPairs>
  <TitlesOfParts>
    <vt:vector size="17" baseType="lpstr">
      <vt:lpstr>Πρότυπο σχεδίασης με χιονονιφάδες</vt:lpstr>
      <vt:lpstr>Διαφάνεια 1</vt:lpstr>
      <vt:lpstr>ΣΚΑΝΔΙΝΑΒΙΚΟΣ - ΝΟΡΒΗΓΙΚΟΣ ΠΑΓΑΝΙΣΜΟΣ</vt:lpstr>
      <vt:lpstr>ΠΩΣ ΞΕΚΙΝΗΣΕ;</vt:lpstr>
      <vt:lpstr>ΕΝΤΑΣ (EDDAS)  </vt:lpstr>
      <vt:lpstr>Απεικονιση απο χειρογραφη  εντα-πεζογραφια</vt:lpstr>
      <vt:lpstr>θΕΟΤΗΤΕΣ</vt:lpstr>
      <vt:lpstr>Aesir: Θεότητες της φυλής  </vt:lpstr>
      <vt:lpstr>Vanir: Θεότητες της φύσης και της γονιμότητας  </vt:lpstr>
      <vt:lpstr>Jotnar: Γίγαντες και αιώνιοι αντίμαχοι των Aesir  </vt:lpstr>
      <vt:lpstr>Διαφάνεια 10</vt:lpstr>
      <vt:lpstr>Ο κόσμος </vt:lpstr>
      <vt:lpstr>Διαφάνεια 12</vt:lpstr>
      <vt:lpstr>Ράγκναροκ : Η μοίρα των θεών. </vt:lpstr>
      <vt:lpstr>Λατρεία και τελετές.</vt:lpstr>
      <vt:lpstr>ΓΙΟΡΤΕΣ </vt:lpstr>
      <vt:lpstr>ΠΗΓΕΣ ΓΙΑ ΝΟΡΒΗΓΙΚΟ ΠΑΓΑΝΙΣΜΟ ΚΑΙ ΤΕΧΝΗ</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Olga Grammatikopoulou</dc:creator>
  <cp:lastModifiedBy>ΔΝΣΗ ΛΥΚΕΙΟΥ ΚΡΕΣΤ</cp:lastModifiedBy>
  <cp:revision>2</cp:revision>
  <dcterms:created xsi:type="dcterms:W3CDTF">2025-02-04T15:27:04Z</dcterms:created>
  <dcterms:modified xsi:type="dcterms:W3CDTF">2025-02-05T06:34:25Z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74067300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