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81" r:id="rId5"/>
    <p:sldId id="282" r:id="rId6"/>
    <p:sldId id="283" r:id="rId7"/>
    <p:sldId id="285" r:id="rId8"/>
    <p:sldId id="284" r:id="rId9"/>
    <p:sldId id="286" r:id="rId10"/>
    <p:sldId id="287" r:id="rId11"/>
    <p:sldId id="288" r:id="rId12"/>
    <p:sldId id="289" r:id="rId13"/>
    <p:sldId id="292" r:id="rId14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C85AFFE-E616-48BF-AA6D-EFD93FC7E3FB}" type="datetime1">
              <a:rPr lang="el-GR" smtClean="0"/>
              <a:t>27/4/2025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B965AE-3611-4022-8F39-7F4C42BAF2F6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7488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986097-6C79-4D62-B96B-F10368DC0AFD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40A0A09-6FA2-432A-878F-290AC51C7288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40A0A09-6FA2-432A-878F-290AC51C7288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111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Ορθογώνιο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A323E5E1-7F30-4005-8EA3-7030E43CE1BD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11" name="Ορθογώνιο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Ορθογώνιο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Έλλειψη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Έλλειψη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Έλλειψη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Έλλειψη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Έλλειψη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Ελεύθερη σχεδίαση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Ελεύθερη σχεδίαση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45A028-2F33-4251-AA99-9B38E05FEEE2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6" name="Ορθογώνιο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Ορθογώνιο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Έλλειψη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Έλλειψη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Έλλειψη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Έλλειψη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Έλλειψη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Ελεύθερη σχεδίαση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Ελεύθερη σχεδίαση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E45B2D-DD5E-4751-80AE-EA2A33063BF2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3" name="Ορθογώνιο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Ορθογώνιο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Έλλειψη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Έλλειψη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Έλλειψη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Έλλειψη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Έλλειψη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Ελεύθερη σχεδίαση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Ελεύθερη σχεδίαση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Πλαίσιο κειμένου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l-GR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Πλαίσιο κειμένου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l-GR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14" name="Θέση κειμένου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10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89881F-1DCC-4885-B0BA-E532290DF202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9" name="Ορθογώνιο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Ορθογώνιο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Έλλειψη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Έλλειψη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Έλλειψη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Έλλειψη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Έλλειψη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Ελεύθερη σχεδίαση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Ελεύθερη σχεδίαση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EEB19D-9E75-47FD-AAB0-5E5E60F06C2A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4" name="Ορθογώνιο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ηλώ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16" name="Θέση κειμένου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19" name="Θέση κειμένου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14" name="Θέση κειμένου 4"/>
          <p:cNvSpPr>
            <a:spLocks noGrp="1"/>
          </p:cNvSpPr>
          <p:nvPr>
            <p:ph type="body" sz="quarter" idx="13" hasCustomPrompt="1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20" name="Θέση κειμένου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cxnSp>
        <p:nvCxnSpPr>
          <p:cNvPr id="17" name="Ευθεία γραμμή σύνδεσης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8E0DEF-CB62-4DB6-AE9C-D9ECBD06A4CF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19" name="Θέση εικόνας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22" name="Θέση κειμένου 3"/>
          <p:cNvSpPr>
            <a:spLocks noGrp="1"/>
          </p:cNvSpPr>
          <p:nvPr>
            <p:ph type="body" sz="half" idx="18" hasCustomPrompt="1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1" name="Θέση εικόνας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23" name="Θέση κειμένου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14" name="Θέση κειμένου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2" name="Θέση εικόνας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24" name="Θέση κειμένου 3"/>
          <p:cNvSpPr>
            <a:spLocks noGrp="1"/>
          </p:cNvSpPr>
          <p:nvPr>
            <p:ph type="body" sz="half" idx="20" hasCustomPrompt="1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 rtl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cxnSp>
        <p:nvCxnSpPr>
          <p:cNvPr id="43" name="Ευθεία γραμμή σύνδεσης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Ευθεία γραμμή σύνδεσης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563A7E-0A6F-4C39-AC99-D441985006DF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DE84A653-FDA4-491D-824A-DB400D074E48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Ορθογώνιο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Έλλειψη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Έλλειψη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Έλλειψη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Έλλειψη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Έλλειψη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Ορθογώνιο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Ελεύθερη σχεδίαση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Ελεύθερη σχεδίαση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6DBAFD2B-893A-43CA-9F4B-637090EF3DDD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4" name="Ορθογώνιο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5C206F-DA33-49F7-8B77-2543102FB7BF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Ομάδα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Ορθογώνιο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Έλλειψη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Έλλειψη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Έλλειψη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Έλλειψη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Έλλειψη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Ορθογώνιο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Ελεύθερη σχεδίαση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Ελεύθερη σχεδίαση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A1F502-02E4-4B78-A755-6DD12283169E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6" name="Ορθογώνιο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113E08-E350-4C66-BCFF-46F0B31CC4F0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3009E1-0915-4255-8DE8-F538F81A8675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1B5126-71E5-4C57-A865-1FA7F3012257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AD18B5-4C11-4E4B-81EA-A8256E1B0E15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Ορθογώνιο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Ορθογώνιο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Έλλειψη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Έλλειψη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Έλλειψη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Έλλειψη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Έλλειψη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Ορθογώνιο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Ελεύθερη σχεδίαση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Ελεύθερη σχεδίαση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A6EBC0-5643-4C77-9BF5-83E7A72F67C5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6" name="Ορθογώνιο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Ομάδα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Ορθογώνιο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Έλλειψη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Έλλειψη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Έλλειψη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Έλλειψη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Έλλειψη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Ορθογώνιο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Ελεύθερη σχεδίαση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Ελεύθερη σχεδίαση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l-GR" noProof="0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B8C7CA-B60F-41F1-90BE-DFF9ADFB6303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6" name="Ορθογώνιο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Ομάδα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Ορθογώνιο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Έλλειψη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Έλλειψη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Έλλειψη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Έλλειψη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Έλλειψη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Ελεύθερη σχεδίαση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Ελεύθερη σχεδίαση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Ελεύθερη σχεδίαση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0F4EE894-493B-462B-99E0-B9D058FA9923}" type="datetime1">
              <a:rPr lang="el-GR" noProof="0" smtClean="0"/>
              <a:t>27/4/2025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21" name="Ορθογώνιο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Ορθογώνιο 4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50" name="Ελεύθερη σχεδίαση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l-GR"/>
          </a:p>
        </p:txBody>
      </p:sp>
      <p:pic>
        <p:nvPicPr>
          <p:cNvPr id="6" name="Εικόνα 5" descr="πίνακας σε μωβ απόχρωση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 rtlCol="0">
            <a:norm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Εισαγωγή στην ιστορία της χριστιανικής τέχνης.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8827245" cy="861420"/>
          </a:xfrm>
        </p:spPr>
        <p:txBody>
          <a:bodyPr rtlCol="0">
            <a:normAutofit/>
          </a:bodyPr>
          <a:lstStyle/>
          <a:p>
            <a:pPr rtl="0"/>
            <a:r>
              <a:rPr lang="el-GR" dirty="0">
                <a:solidFill>
                  <a:srgbClr val="FFFFFF"/>
                </a:solidFill>
              </a:rPr>
              <a:t>Παλαιοχριστιανικη τεχνη εωσ και την αναγεννηση </a:t>
            </a:r>
          </a:p>
        </p:txBody>
      </p:sp>
      <p:sp>
        <p:nvSpPr>
          <p:cNvPr id="52" name="Ορθογώνιο 5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BF9128-CE86-6A6B-E5A2-9B359CC4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000" dirty="0"/>
              <a:t>Λεονάρντο ντα Βίντσι, «Ο Μυστικός Δείπνος», (1498).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5C9D99C-AA36-0EE0-71D2-B289B7781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981200"/>
            <a:ext cx="1033272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3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49CBDE-0BDF-652A-29F3-A079D08C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dirty="0"/>
              <a:t>1. Παλαιοχριστιανική Τέχνη (3ος - 6ος αιώνας)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74D75FD-576A-E979-3247-A1AC78CB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1857182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Θέματα:</a:t>
            </a:r>
            <a:r>
              <a:rPr lang="el-GR" dirty="0"/>
              <a:t> Χριστός ως Καλός Ποιμένας, σκηνές από την Παλαιά &amp; Καινή Διαθήκη, συμβολισμός (ιχθύς, άμπελος, άλφα και ωμέγα).</a:t>
            </a:r>
          </a:p>
          <a:p>
            <a:r>
              <a:rPr lang="el-GR" dirty="0"/>
              <a:t>Ανώνυμοι καλλιτέχνες, κυρίως έργα σε κατακόμβες &amp; ψηφιδωτά.</a:t>
            </a:r>
          </a:p>
          <a:p>
            <a:r>
              <a:rPr lang="el-GR" b="1" dirty="0"/>
              <a:t>Συμβολική αναπαράσταση:</a:t>
            </a:r>
            <a:r>
              <a:rPr lang="el-GR" dirty="0"/>
              <a:t> Λόγω των διωγμών, οι Χριστιανοί χρησιμοποίησαν συμβολικές απεικονίσεις αντί για άμεσες αναπαραστάσεις του Χριστού.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5759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137AE7A-1A44-65D3-CA91-C1400D04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l-GR" sz="1800" dirty="0"/>
              <a:t>1. Ιησούς ως καλός ποιμένας </a:t>
            </a:r>
            <a:br>
              <a:rPr lang="el-GR" sz="1800" dirty="0"/>
            </a:br>
            <a:r>
              <a:rPr lang="el-GR" sz="1800" dirty="0"/>
              <a:t>2. Απεικόνιση από κατακόμβες</a:t>
            </a:r>
            <a:endParaRPr lang="en-US" sz="1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09F0486-CE65-8D14-244B-0D1A55A60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4" r="1" b="3945"/>
          <a:stretch/>
        </p:blipFill>
        <p:spPr>
          <a:xfrm>
            <a:off x="5535660" y="1647188"/>
            <a:ext cx="5984240" cy="5248488"/>
          </a:xfrm>
          <a:prstGeom prst="rect">
            <a:avLst/>
          </a:prstGeom>
          <a:noFill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22E63FA-F4C3-9C40-9B10-3B30FFE4A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954" y="1826150"/>
            <a:ext cx="3688079" cy="50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29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C9EB0026-2E9E-6E00-A91A-FF12B195E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46" y="680720"/>
            <a:ext cx="5719974" cy="5831839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6395734-1C89-1268-3597-261A8D974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1056640"/>
            <a:ext cx="2793158" cy="4968239"/>
          </a:xfrm>
        </p:spPr>
        <p:txBody>
          <a:bodyPr/>
          <a:lstStyle/>
          <a:p>
            <a:r>
              <a:rPr lang="el-GR" dirty="0"/>
              <a:t>Επιτύμβια στήλη της χριστιανής </a:t>
            </a:r>
            <a:r>
              <a:rPr lang="el-GR" dirty="0" err="1"/>
              <a:t>Λικινίας</a:t>
            </a:r>
            <a:r>
              <a:rPr lang="el-GR" dirty="0"/>
              <a:t> </a:t>
            </a:r>
            <a:r>
              <a:rPr lang="el-GR" dirty="0" err="1"/>
              <a:t>Αμίας</a:t>
            </a:r>
            <a:r>
              <a:rPr lang="el-GR" dirty="0"/>
              <a:t>, των αρχών του 3ου αιώνα μ.Χ. </a:t>
            </a:r>
          </a:p>
          <a:p>
            <a:r>
              <a:rPr lang="el-GR" dirty="0"/>
              <a:t>Οι </a:t>
            </a:r>
            <a:r>
              <a:rPr lang="el-GR" dirty="0" err="1"/>
              <a:t>ιχθείς</a:t>
            </a:r>
            <a:r>
              <a:rPr lang="el-GR" dirty="0"/>
              <a:t> και η άγκυρα στη στήλη συμβολίζουν τον Χριστό. </a:t>
            </a:r>
          </a:p>
          <a:p>
            <a:r>
              <a:rPr lang="el-GR" dirty="0"/>
              <a:t>Ρώμη, Εθνικό </a:t>
            </a:r>
            <a:r>
              <a:rPr lang="el-GR" dirty="0" err="1"/>
              <a:t>Ρωμαϊκο</a:t>
            </a:r>
            <a:r>
              <a:rPr lang="el-GR" dirty="0"/>
              <a:t> Μουσείο (</a:t>
            </a:r>
            <a:r>
              <a:rPr lang="el-GR" dirty="0" err="1"/>
              <a:t>Museo</a:t>
            </a:r>
            <a:r>
              <a:rPr lang="el-GR" dirty="0"/>
              <a:t> </a:t>
            </a:r>
            <a:r>
              <a:rPr lang="el-GR" dirty="0" err="1"/>
              <a:t>Nazionale</a:t>
            </a:r>
            <a:r>
              <a:rPr lang="el-GR" dirty="0"/>
              <a:t> </a:t>
            </a:r>
            <a:r>
              <a:rPr lang="el-GR" dirty="0" err="1"/>
              <a:t>Romano</a:t>
            </a:r>
            <a:r>
              <a:rPr lang="el-GR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8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1A0D8A-8854-3597-C99B-B110FD7F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2. Βυζαντινή Τέχνη (6ος - 15ος αιώνας)</a:t>
            </a:r>
            <a:br>
              <a:rPr lang="el-GR" b="1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05306F-4F32-5F9D-9383-AFB105468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853" y="2321780"/>
            <a:ext cx="4825158" cy="4536219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sz="1900" b="1" dirty="0"/>
              <a:t>Θέματα:</a:t>
            </a:r>
            <a:r>
              <a:rPr lang="el-GR" sz="1900" dirty="0"/>
              <a:t> Εικονογραφία Χριστού, Παναγίας, αγίων &amp; μαρτύρων. Έμφαση στη θεϊκή υπόσταση και πνευματικότητα.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b="1" dirty="0"/>
              <a:t>Διάσημοι καλλιτέχνες:</a:t>
            </a:r>
            <a:r>
              <a:rPr lang="el-GR" sz="1900" dirty="0"/>
              <a:t> Θεοφάνης ο Έλληνας, </a:t>
            </a:r>
            <a:r>
              <a:rPr lang="el-GR" sz="1900" dirty="0" err="1"/>
              <a:t>Ανδρέι</a:t>
            </a:r>
            <a:r>
              <a:rPr lang="el-GR" sz="1900" dirty="0"/>
              <a:t> </a:t>
            </a:r>
            <a:r>
              <a:rPr lang="el-GR" sz="1900" dirty="0" err="1"/>
              <a:t>Ρουμπλιόφ</a:t>
            </a:r>
            <a:r>
              <a:rPr lang="el-GR" sz="1900" dirty="0"/>
              <a:t>, Εμμανουήλ Πανσέληνος.</a:t>
            </a:r>
          </a:p>
          <a:p>
            <a:pPr>
              <a:buFont typeface="Arial" panose="020B0604020202020204" pitchFamily="34" charset="0"/>
              <a:buChar char="•"/>
            </a:pPr>
            <a:endParaRPr lang="el-GR" sz="1900" dirty="0"/>
          </a:p>
          <a:p>
            <a:r>
              <a:rPr lang="el-GR" sz="1900" b="1" dirty="0" err="1"/>
              <a:t>Στυλιστικά</a:t>
            </a:r>
            <a:r>
              <a:rPr lang="el-GR" sz="1900" b="1" dirty="0"/>
              <a:t> Χαρακτηριστικά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b="1" dirty="0"/>
              <a:t>Απουσία προοπτικής</a:t>
            </a:r>
            <a:r>
              <a:rPr lang="el-GR" sz="1900" dirty="0"/>
              <a:t>: Οι φιγούρες είναι επίπεδες και φαίνονται τοποθετημένες σε "ουράνιο" χώρο, χωρίς ρεαλιστικό βάθος.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b="1" dirty="0"/>
              <a:t>Αυστηρότητα στις μορφές</a:t>
            </a:r>
            <a:r>
              <a:rPr lang="el-GR" sz="1900" dirty="0"/>
              <a:t>: Σοβαρές εκφράσεις, μεγάλα μάτια (σύμβολο πνευματικής ενόρασης), επιμήκεις αναλογίες.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b="1" dirty="0"/>
              <a:t>Χρησιμοποίηση χρυσού φόντου</a:t>
            </a:r>
            <a:r>
              <a:rPr lang="el-GR" sz="1900" dirty="0"/>
              <a:t>: Ο ουρανός αντικαθίσταται από χρυσό, υποδηλώνοντας το θείο φως.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900" b="1" dirty="0" err="1"/>
              <a:t>Στατικότητα</a:t>
            </a:r>
            <a:r>
              <a:rPr lang="el-GR" sz="1900" dirty="0"/>
              <a:t>: Οι φιγούρες έχουν μικρή κίνηση, προσδίδοντας αίσθηση αιωνιότητας.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574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D368651-88B4-7054-0D12-65D2A8ED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l-GR" sz="2000" dirty="0"/>
              <a:t>1. Ψηφιδωτά της Αγίας Σοφίας</a:t>
            </a:r>
            <a:br>
              <a:rPr lang="el-GR" sz="2000" dirty="0"/>
            </a:br>
            <a:r>
              <a:rPr lang="el-GR" sz="2000" dirty="0"/>
              <a:t>2. Η Αγία Τριάδα του Αντρέι </a:t>
            </a:r>
            <a:r>
              <a:rPr lang="el-GR" sz="2000" dirty="0" err="1"/>
              <a:t>Ρουμπλιόφ</a:t>
            </a:r>
            <a:endParaRPr lang="en-US" sz="20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786DA05-D5C0-4C2B-7011-AC6DEAD8A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16" y="1920240"/>
            <a:ext cx="6287643" cy="4937760"/>
          </a:xfrm>
          <a:prstGeom prst="rect">
            <a:avLst/>
          </a:prstGeom>
          <a:noFill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3F47777-C4A4-39A1-5255-B1D409D3E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1920240"/>
            <a:ext cx="439788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E200570-45E4-604D-9921-A7394CA5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3. Αναγέννηση (14ος - 16ος αιώνας)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E70DC2-5BAF-21D0-7425-FC6742704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331134"/>
            <a:ext cx="10032449" cy="3688666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Το επίκεντρο της τέχνης γίνεται ο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άνθρωπος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με έμφαση στην ανατομία και την ρεαλιστική απόδοση του σώματος.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Οι καλλιτέχνες μελετούν τον άνθρωπο επιστημονικά, όπως έκανε ο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Λεονάρντο ντα Βίντσι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με τα ανατομικά του σχέδια</a:t>
            </a:r>
            <a:endParaRPr lang="el-GR" b="1" dirty="0"/>
          </a:p>
          <a:p>
            <a:r>
              <a:rPr lang="el-GR" b="1" dirty="0"/>
              <a:t>Θέματα</a:t>
            </a:r>
            <a:r>
              <a:rPr lang="el-GR" dirty="0"/>
              <a:t>: Ευαγγελικές σκηνές, Μυστικός Δείπνος, Σταύρωση, Γέννηση Χριστού. Χρήση προοπτικής &amp; ρεαλισμού.</a:t>
            </a:r>
          </a:p>
          <a:p>
            <a:r>
              <a:rPr lang="el-GR" b="1" dirty="0"/>
              <a:t>Διάσημοι</a:t>
            </a:r>
            <a:r>
              <a:rPr lang="el-GR" dirty="0"/>
              <a:t> </a:t>
            </a:r>
            <a:r>
              <a:rPr lang="el-GR" b="1" dirty="0"/>
              <a:t>καλλιτέχνες</a:t>
            </a:r>
            <a:r>
              <a:rPr lang="el-GR" dirty="0"/>
              <a:t>: </a:t>
            </a:r>
            <a:r>
              <a:rPr lang="el-GR" dirty="0" err="1"/>
              <a:t>Τζιότο</a:t>
            </a:r>
            <a:r>
              <a:rPr lang="el-GR" dirty="0"/>
              <a:t>, Λεονάρντο ντα Βίντσι, Μιχαήλ Άγγελος, Ραφαήλ.</a:t>
            </a:r>
          </a:p>
          <a:p>
            <a:r>
              <a:rPr lang="el-GR" dirty="0"/>
              <a:t>Το επίκεντρο της τέχνης γίνεται ο </a:t>
            </a:r>
            <a:r>
              <a:rPr lang="el-GR" b="1" dirty="0"/>
              <a:t>άνθρωπος</a:t>
            </a:r>
            <a:r>
              <a:rPr lang="el-GR" dirty="0"/>
              <a:t>, με έμφαση στην </a:t>
            </a:r>
            <a:r>
              <a:rPr lang="el-GR" b="1" dirty="0"/>
              <a:t>ανατομία και την ρεαλιστική απόδοση του σώματος</a:t>
            </a:r>
            <a:r>
              <a:rPr lang="el-GR" dirty="0"/>
              <a:t>. Οι καλλιτέχνες μελετούν τον άνθρωπο επιστημονικά, όπως έκανε ο Λεονάρντο ντα Βίντσι με τα ανατομικά του σχέδια.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626064-B6F6-33B7-02EE-EE6861C4B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86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45F83E-BCB4-3BAE-5C92-AE304495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1600" dirty="0"/>
              <a:t>1. Ραφαήλ, "H Παναγία </a:t>
            </a:r>
            <a:r>
              <a:rPr lang="el-GR" sz="1600" dirty="0" err="1"/>
              <a:t>Σιστίνα</a:t>
            </a:r>
            <a:r>
              <a:rPr lang="el-GR" sz="1600" dirty="0"/>
              <a:t>"</a:t>
            </a:r>
            <a:br>
              <a:rPr lang="el-GR" sz="1600" dirty="0"/>
            </a:br>
            <a:r>
              <a:rPr lang="el-GR" sz="1600" dirty="0"/>
              <a:t>2. Λεονάρντο Ντα Βίντσι, Η Παναγία των Βράχων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46781D2-753C-430C-E269-BD15D61BE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104" y="504024"/>
            <a:ext cx="4837122" cy="635397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FA02C0F-BCD9-9415-32BA-70B51B705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488" y="1741336"/>
            <a:ext cx="4437985" cy="521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0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411045-60A1-F3D5-B61A-2A4D4940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1800" dirty="0" err="1"/>
              <a:t>Μichelangelo</a:t>
            </a:r>
            <a:r>
              <a:rPr lang="el-GR" sz="1800" dirty="0"/>
              <a:t> </a:t>
            </a:r>
            <a:r>
              <a:rPr lang="el-GR" sz="1800" dirty="0" err="1"/>
              <a:t>Buonarroti</a:t>
            </a:r>
            <a:r>
              <a:rPr lang="el-GR" sz="1800" dirty="0"/>
              <a:t>. «Η γέννηση του Αδάμ» (1508-1512). Λεπτομέρεια από την τοιχογραφία της οροφής της Καπέλα </a:t>
            </a:r>
            <a:r>
              <a:rPr lang="el-GR" sz="1800" dirty="0" err="1"/>
              <a:t>Σιστίνας</a:t>
            </a:r>
            <a:r>
              <a:rPr lang="el-GR" sz="1800" dirty="0"/>
              <a:t> στο Βατικανό.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09C45F2-9870-AFED-18C2-6CF33C60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1971040"/>
            <a:ext cx="9492726" cy="48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165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ίθουσα συσκέψεων (Ιόντα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163_TF67288550.potx" id="{5B356E0F-813F-4FF3-9F5B-BB638CF29B33}" vid="{D1462B1B-EA0F-4678-86CD-FA3B0DA85386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Αίθουσα συσκέψεων Ιόν</Template>
  <TotalTime>414</TotalTime>
  <Words>423</Words>
  <Application>Microsoft Office PowerPoint</Application>
  <PresentationFormat>Widescreen</PresentationFormat>
  <Paragraphs>32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Wingdings 3</vt:lpstr>
      <vt:lpstr>Αίθουσα συσκέψεων (Ιόντα)</vt:lpstr>
      <vt:lpstr>Εισαγωγή στην ιστορία της χριστιανικής τέχνης.</vt:lpstr>
      <vt:lpstr>1. Παλαιοχριστιανική Τέχνη (3ος - 6ος αιώνας)</vt:lpstr>
      <vt:lpstr>1. Ιησούς ως καλός ποιμένας  2. Απεικόνιση από κατακόμβες</vt:lpstr>
      <vt:lpstr>PowerPoint Presentation</vt:lpstr>
      <vt:lpstr>2. Βυζαντινή Τέχνη (6ος - 15ος αιώνας) </vt:lpstr>
      <vt:lpstr>1. Ψηφιδωτά της Αγίας Σοφίας 2. Η Αγία Τριάδα του Αντρέι Ρουμπλιόφ</vt:lpstr>
      <vt:lpstr>3. Αναγέννηση (14ος - 16ος αιώνας)</vt:lpstr>
      <vt:lpstr>1. Ραφαήλ, "H Παναγία Σιστίνα" 2. Λεονάρντο Ντα Βίντσι, Η Παναγία των Βράχων</vt:lpstr>
      <vt:lpstr>Μichelangelo Buonarroti. «Η γέννηση του Αδάμ» (1508-1512). Λεπτομέρεια από την τοιχογραφία της οροφής της Καπέλα Σιστίνας στο Βατικανό.</vt:lpstr>
      <vt:lpstr>Λεονάρντο ντα Βίντσι, «Ο Μυστικός Δείπνος», (1498).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Olga Grammatikopoulou</dc:creator>
  <cp:lastModifiedBy>Olga Grammatikopoulou</cp:lastModifiedBy>
  <cp:revision>3</cp:revision>
  <dcterms:created xsi:type="dcterms:W3CDTF">2025-03-25T07:05:03Z</dcterms:created>
  <dcterms:modified xsi:type="dcterms:W3CDTF">2025-04-27T17:07:45Z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