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2" r:id="rId7"/>
    <p:sldId id="260" r:id="rId8"/>
    <p:sldId id="261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 panose="020B0603020202020204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 panose="020B0603020202020204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1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8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https://cycladic.gr/?srsltid=AfmBOopaUnaIpiCcOixxd_gI55TRnhwRKek4d2f-L1zWUMmBhOAx1Z1V" TargetMode="External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hyperlink" Target="https://users.sch.gr/ipap/Ellinikos%20Politismos/Yliko/istoria/a-02-04.htm" TargetMode="External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https://www.youtube.com/watch?v=YowH-QuqWxQ" TargetMode="External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https://museoarcheologiconapoli.it/en/home-english/?gad_source=1&amp;gclid=Cj0KCQiA4rK8BhD7ARIsAFe5LXLY_lHD04GK9xXoMzEYJGrNjAGDSw4QSZOzolFrOeozVJnKBvEKcJYaAgqHEALw_wcB" TargetMode="External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https://www.tovima.gr/2012/08/12/culture/i-panagia-twn-arxaiwn-ellinwn/" TargetMode="External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ΑΡΧΑΙΟΕΛΛΗΝΙΚΗ ΘΡΗΣΚΕΙΑ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l-GR" dirty="0" err="1"/>
              <a:t>Προτασεισ</a:t>
            </a:r>
            <a:r>
              <a:rPr lang="el-GR" dirty="0"/>
              <a:t> </a:t>
            </a:r>
            <a:r>
              <a:rPr lang="el-GR" dirty="0" err="1"/>
              <a:t>εργων</a:t>
            </a:r>
            <a:r>
              <a:rPr lang="el-GR" dirty="0"/>
              <a:t> </a:t>
            </a:r>
            <a:r>
              <a:rPr lang="el-GR" dirty="0" err="1"/>
              <a:t>τεχνησ</a:t>
            </a:r>
            <a:r>
              <a:rPr lang="el-GR" dirty="0"/>
              <a:t> </a:t>
            </a:r>
            <a:endParaRPr lang="el-G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Grp="1" noRot="1" noChangeAspect="1" noMove="1" noResize="1" noUngrp="1"/>
          </p:cNvGrpSpPr>
          <p:nvPr/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4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6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7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8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9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0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1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2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3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6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8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9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0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1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2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3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4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5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6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7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8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9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50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4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5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7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8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9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0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2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</p:grpSp>
      </p:grpSp>
      <p:pic>
        <p:nvPicPr>
          <p:cNvPr id="5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569957" y="618518"/>
            <a:ext cx="4747088" cy="1478570"/>
          </a:xfrm>
        </p:spPr>
        <p:txBody>
          <a:bodyPr>
            <a:normAutofit/>
          </a:bodyPr>
          <a:lstStyle/>
          <a:p>
            <a:r>
              <a:rPr lang="el-GR">
                <a:solidFill>
                  <a:srgbClr val="FFFFFF"/>
                </a:solidFill>
              </a:rPr>
              <a:t>Κυκλαδίτικοσ πολιτισμοσ </a:t>
            </a:r>
            <a:endParaRPr lang="el-GR">
              <a:solidFill>
                <a:srgbClr val="FFFFFF"/>
              </a:solidFill>
            </a:endParaRPr>
          </a:p>
        </p:txBody>
      </p:sp>
      <p:sp useBgFill="1">
        <p:nvSpPr>
          <p:cNvPr id="54" name="Round Diagonal Corner 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98950" y="808057"/>
            <a:ext cx="5286376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4762"/>
            <a:ext cx="6275232" cy="6848475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569957" y="2249487"/>
            <a:ext cx="4747087" cy="3541714"/>
          </a:xfrm>
        </p:spPr>
        <p:txBody>
          <a:bodyPr>
            <a:normAutofit fontScale="85000" lnSpcReduction="20000"/>
          </a:bodyPr>
          <a:lstStyle/>
          <a:p>
            <a:r>
              <a:rPr lang="el-GR" dirty="0">
                <a:solidFill>
                  <a:srgbClr val="FFFFFF"/>
                </a:solidFill>
              </a:rPr>
              <a:t>Κυκλαδίτικα ειδώλια </a:t>
            </a:r>
            <a:endParaRPr lang="el-GR" dirty="0">
              <a:solidFill>
                <a:srgbClr val="FFFFFF"/>
              </a:solidFill>
            </a:endParaRPr>
          </a:p>
          <a:p>
            <a:r>
              <a:rPr lang="el-GR" dirty="0">
                <a:solidFill>
                  <a:srgbClr val="FFFFFF"/>
                </a:solidFill>
              </a:rPr>
              <a:t>Θεότητες γονιμότητας – κυρίως γυναίκες </a:t>
            </a:r>
            <a:endParaRPr lang="el-GR" dirty="0">
              <a:solidFill>
                <a:srgbClr val="FFFFFF"/>
              </a:solidFill>
            </a:endParaRPr>
          </a:p>
          <a:p>
            <a:r>
              <a:rPr lang="el-GR" dirty="0">
                <a:solidFill>
                  <a:srgbClr val="FFFFFF"/>
                </a:solidFill>
              </a:rPr>
              <a:t>Προστάτιδες των νεκρών</a:t>
            </a:r>
            <a:endParaRPr lang="el-GR" dirty="0">
              <a:solidFill>
                <a:srgbClr val="FFFFFF"/>
              </a:solidFill>
            </a:endParaRPr>
          </a:p>
          <a:p>
            <a:r>
              <a:rPr lang="el-GR" dirty="0">
                <a:solidFill>
                  <a:srgbClr val="FFFFFF"/>
                </a:solidFill>
              </a:rPr>
              <a:t>Τα βρίσκουμε σε τάφους </a:t>
            </a:r>
            <a:endParaRPr lang="el-GR" dirty="0">
              <a:solidFill>
                <a:srgbClr val="FFFFFF"/>
              </a:solidFill>
            </a:endParaRPr>
          </a:p>
          <a:p>
            <a:r>
              <a:rPr lang="el-GR" dirty="0">
                <a:solidFill>
                  <a:srgbClr val="FFFFFF"/>
                </a:solidFill>
              </a:rPr>
              <a:t>Περισσότερα για Κυκλαδίτικο πολιτισμό βλέπε: </a:t>
            </a:r>
            <a:endParaRPr lang="el-GR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hlinkClick r:id="rId3"/>
              </a:rPr>
              <a:t>https://cycladic.gr/?srsltid=AfmBOopaUnaIpiCcOixxd_gI55TRnhwRKek4d2f-L1zWUMmBhOAx1Z1V</a:t>
            </a:r>
            <a:endParaRPr lang="el-GR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l-GR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Grp="1" noRot="1" noChangeAspect="1" noMove="1" noResize="1" noUngrp="1"/>
          </p:cNvGrpSpPr>
          <p:nvPr/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/>
            <p:cNvSpPr/>
            <p:nvPr/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</p:spPr>
        </p:pic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96697" y="618518"/>
            <a:ext cx="6050713" cy="1478570"/>
          </a:xfrm>
        </p:spPr>
        <p:txBody>
          <a:bodyPr>
            <a:normAutofit/>
          </a:bodyPr>
          <a:lstStyle/>
          <a:p>
            <a:r>
              <a:rPr lang="el-GR" dirty="0" err="1"/>
              <a:t>Μινωικοσ</a:t>
            </a:r>
            <a:r>
              <a:rPr lang="el-GR" dirty="0"/>
              <a:t> </a:t>
            </a:r>
            <a:r>
              <a:rPr lang="el-GR" dirty="0" err="1"/>
              <a:t>πολιτισμοσ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rcRect l="30568" r="31918"/>
          <a:stretch>
            <a:fillRect/>
          </a:stretch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3" name="Group 12"/>
          <p:cNvGrpSpPr>
            <a:grpSpLocks noGrp="1" noRot="1" noChangeAspect="1" noMove="1" noResize="1" noUngrp="1"/>
          </p:cNvGrpSpPr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0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4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5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6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7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8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0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5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6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7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8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9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60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61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62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63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64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65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66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67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968958" y="2249487"/>
            <a:ext cx="6078453" cy="3541714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Η Θεά των </a:t>
            </a:r>
            <a:r>
              <a:rPr lang="el-GR" dirty="0" err="1"/>
              <a:t>όφεων</a:t>
            </a:r>
            <a:r>
              <a:rPr lang="el-GR" dirty="0"/>
              <a:t>.</a:t>
            </a:r>
            <a:endParaRPr lang="el-GR" dirty="0"/>
          </a:p>
          <a:p>
            <a:r>
              <a:rPr lang="el-GR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Βρέθηκε στη Κνωσό. 1600 π.Χ. Αρχαιολογικό Μουσείο Ηρακλείου.</a:t>
            </a:r>
            <a:endParaRPr lang="el-GR" b="0" i="0" dirty="0"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r>
              <a:rPr lang="el-GR" dirty="0">
                <a:solidFill>
                  <a:srgbClr val="FFFFFF"/>
                </a:solidFill>
                <a:latin typeface="Calibri" panose="020F0502020204030204" pitchFamily="34" charset="0"/>
              </a:rPr>
              <a:t>Διάφοροι αρχαιολόγοι την συνδέουν με την Αιγυπτιακή θεά </a:t>
            </a:r>
            <a:r>
              <a:rPr lang="el-GR" dirty="0" err="1">
                <a:solidFill>
                  <a:srgbClr val="FFFFFF"/>
                </a:solidFill>
                <a:latin typeface="Calibri" panose="020F0502020204030204" pitchFamily="34" charset="0"/>
              </a:rPr>
              <a:t>Ουατζέτ</a:t>
            </a:r>
            <a:r>
              <a:rPr lang="el-GR" dirty="0">
                <a:solidFill>
                  <a:srgbClr val="FFFFFF"/>
                </a:solidFill>
                <a:latin typeface="Calibri" panose="020F0502020204030204" pitchFamily="34" charset="0"/>
              </a:rPr>
              <a:t>.</a:t>
            </a:r>
            <a:endParaRPr lang="el-GR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r>
              <a:rPr lang="el-GR" dirty="0">
                <a:solidFill>
                  <a:srgbClr val="FFFFFF"/>
                </a:solidFill>
                <a:latin typeface="Calibri" panose="020F0502020204030204" pitchFamily="34" charset="0"/>
              </a:rPr>
              <a:t>Περισσότερα βλέπε στον σύνδεσμο: </a:t>
            </a:r>
            <a:endParaRPr lang="el-GR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https://users.sch.gr/ipap/Ellinikos%20Politismos/Yliko/istoria/a-02-04.htm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Grp="1" noRot="1" noChangeAspect="1" noMove="1" noResize="1" noUngrp="1"/>
          </p:cNvGrpSpPr>
          <p:nvPr/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4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6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7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8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9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0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1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2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3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6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8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9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0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1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2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3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4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5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6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7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8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9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50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4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5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7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8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9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0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2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</p:grpSp>
      </p:grpSp>
      <p:pic>
        <p:nvPicPr>
          <p:cNvPr id="5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569957" y="618518"/>
            <a:ext cx="4747088" cy="1478570"/>
          </a:xfrm>
        </p:spPr>
        <p:txBody>
          <a:bodyPr>
            <a:normAutofit/>
          </a:bodyPr>
          <a:lstStyle/>
          <a:p>
            <a:r>
              <a:rPr lang="el-GR" dirty="0" err="1">
                <a:solidFill>
                  <a:srgbClr val="FFFFFF"/>
                </a:solidFill>
              </a:rPr>
              <a:t>Μυκηναϊκόσ</a:t>
            </a:r>
            <a:r>
              <a:rPr lang="el-GR" dirty="0">
                <a:solidFill>
                  <a:srgbClr val="FFFFFF"/>
                </a:solidFill>
              </a:rPr>
              <a:t> </a:t>
            </a:r>
            <a:r>
              <a:rPr lang="el-GR" dirty="0" err="1">
                <a:solidFill>
                  <a:srgbClr val="FFFFFF"/>
                </a:solidFill>
              </a:rPr>
              <a:t>πολιτισμοσ</a:t>
            </a:r>
            <a:endParaRPr lang="el-GR" dirty="0">
              <a:solidFill>
                <a:srgbClr val="FFFFFF"/>
              </a:solidFill>
            </a:endParaRPr>
          </a:p>
        </p:txBody>
      </p:sp>
      <p:sp useBgFill="1">
        <p:nvSpPr>
          <p:cNvPr id="54" name="Round Diagonal Corner 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98950" y="808057"/>
            <a:ext cx="5286376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057" y="-1"/>
            <a:ext cx="6275789" cy="6858001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569957" y="2249486"/>
            <a:ext cx="4747087" cy="4081463"/>
          </a:xfrm>
        </p:spPr>
        <p:txBody>
          <a:bodyPr>
            <a:normAutofit fontScale="92500"/>
          </a:bodyPr>
          <a:lstStyle/>
          <a:p>
            <a:r>
              <a:rPr lang="el-GR" dirty="0">
                <a:solidFill>
                  <a:srgbClr val="FFFFFF"/>
                </a:solidFill>
              </a:rPr>
              <a:t>Προσωπείο θεάς </a:t>
            </a:r>
            <a:endParaRPr lang="el-GR" dirty="0">
              <a:solidFill>
                <a:srgbClr val="FFFFFF"/>
              </a:solidFill>
            </a:endParaRPr>
          </a:p>
          <a:p>
            <a:r>
              <a:rPr lang="el-GR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Από την περιοχή του Θρησκευτικού Κέντρου της ακρόπολης των Μυκηνών. 13ος αι. π.Χ. </a:t>
            </a:r>
            <a:endParaRPr lang="el-GR" b="0" i="0" dirty="0"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r>
              <a:rPr lang="el-GR" dirty="0">
                <a:solidFill>
                  <a:srgbClr val="FFFFFF"/>
                </a:solidFill>
                <a:latin typeface="Calibri" panose="020F0502020204030204" pitchFamily="34" charset="0"/>
              </a:rPr>
              <a:t>Περισσότερα για τον Μυκηναϊκό πολιτισμό βλέπε:</a:t>
            </a:r>
            <a:endParaRPr lang="el-GR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hlinkClick r:id="rId3"/>
              </a:rPr>
              <a:t>https://www.youtube.com/watch?v=YowH-QuqWxQ</a:t>
            </a:r>
            <a:endParaRPr lang="el-GR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Grp="1" noRot="1" noChangeAspect="1" noMove="1" noResize="1" noUngrp="1"/>
          </p:cNvGrpSpPr>
          <p:nvPr/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4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6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7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8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9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0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1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2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3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6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8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9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0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1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2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3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4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5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6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7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8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9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50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4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5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7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8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9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0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2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</p:grpSp>
      </p:grpSp>
      <p:pic>
        <p:nvPicPr>
          <p:cNvPr id="5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569957" y="618518"/>
            <a:ext cx="4747088" cy="1478570"/>
          </a:xfrm>
        </p:spPr>
        <p:txBody>
          <a:bodyPr>
            <a:normAutofit/>
          </a:bodyPr>
          <a:lstStyle/>
          <a:p>
            <a:r>
              <a:rPr lang="el-GR">
                <a:solidFill>
                  <a:srgbClr val="FFFFFF"/>
                </a:solidFill>
              </a:rPr>
              <a:t>Από την αιγυπτο στην κρητη </a:t>
            </a:r>
            <a:endParaRPr lang="el-GR">
              <a:solidFill>
                <a:srgbClr val="FFFFFF"/>
              </a:solidFill>
            </a:endParaRPr>
          </a:p>
        </p:txBody>
      </p:sp>
      <p:sp useBgFill="1">
        <p:nvSpPr>
          <p:cNvPr id="54" name="Round Diagonal Corner 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98950" y="808057"/>
            <a:ext cx="5286376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9525"/>
            <a:ext cx="6142922" cy="6853238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569957" y="2249487"/>
            <a:ext cx="4747087" cy="3541714"/>
          </a:xfrm>
        </p:spPr>
        <p:txBody>
          <a:bodyPr>
            <a:normAutofit/>
          </a:bodyPr>
          <a:lstStyle/>
          <a:p>
            <a:r>
              <a:rPr lang="el-GR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Άγαλμα της Περσεφόνης (ως Ίσιδας) και του </a:t>
            </a:r>
            <a:r>
              <a:rPr lang="el-GR" b="1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Πλούτωνα</a:t>
            </a:r>
            <a:r>
              <a:rPr lang="el-GR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(ως </a:t>
            </a:r>
            <a:r>
              <a:rPr lang="el-GR" b="1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Σέραπη</a:t>
            </a:r>
            <a:r>
              <a:rPr lang="el-GR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) από το ιερό των Αιγύπτιων θεών στη Γόρτυνα</a:t>
            </a:r>
            <a:endParaRPr lang="el-GR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r>
              <a:rPr lang="el-GR" b="1" dirty="0">
                <a:solidFill>
                  <a:srgbClr val="FFFFFF"/>
                </a:solidFill>
                <a:latin typeface="Arial" panose="020B0604020202020204" pitchFamily="34" charset="0"/>
              </a:rPr>
              <a:t>Αρχαιολογικό Μουσείο Ηρακλείου.</a:t>
            </a:r>
            <a:endParaRPr lang="el-GR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Grp="1" noRot="1" noChangeAspect="1" noMove="1" noResize="1" noUngrp="1"/>
          </p:cNvGrpSpPr>
          <p:nvPr/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4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6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7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8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9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0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1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2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3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6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8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9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0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1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2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3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4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5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6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7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8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9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50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4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5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7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8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9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0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2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</p:grpSp>
      </p:grpSp>
      <p:pic>
        <p:nvPicPr>
          <p:cNvPr id="5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128643" y="618518"/>
            <a:ext cx="6188402" cy="1478570"/>
          </a:xfrm>
        </p:spPr>
        <p:txBody>
          <a:bodyPr>
            <a:normAutofit/>
          </a:bodyPr>
          <a:lstStyle/>
          <a:p>
            <a:r>
              <a:rPr lang="el-GR">
                <a:solidFill>
                  <a:srgbClr val="FFFFFF"/>
                </a:solidFill>
              </a:rPr>
              <a:t>Ελλαδικοσ χωροσ</a:t>
            </a:r>
            <a:endParaRPr lang="el-GR">
              <a:solidFill>
                <a:srgbClr val="FFFFFF"/>
              </a:solidFill>
            </a:endParaRPr>
          </a:p>
        </p:txBody>
      </p:sp>
      <p:sp useBgFill="1">
        <p:nvSpPr>
          <p:cNvPr id="54" name="Round Diagonal Corner 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14579" y="808057"/>
            <a:ext cx="3821429" cy="5234394"/>
          </a:xfrm>
          <a:prstGeom prst="round2DiagRect">
            <a:avLst>
              <a:gd name="adj1" fmla="val 11323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9525"/>
            <a:ext cx="4749233" cy="6834187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28643" y="2249487"/>
            <a:ext cx="5159153" cy="3187701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FFFFFF"/>
                </a:solidFill>
              </a:rPr>
              <a:t>Η Άρτεμις των Βερσαλλιών (ρωμαϊκό αντίγραφο του κατεστραμμένου αυθεντικού αγάλματος του </a:t>
            </a:r>
            <a:r>
              <a:rPr lang="el-GR" dirty="0" err="1">
                <a:solidFill>
                  <a:srgbClr val="FFFFFF"/>
                </a:solidFill>
              </a:rPr>
              <a:t>Λεωχάρη</a:t>
            </a:r>
            <a:r>
              <a:rPr lang="el-GR" dirty="0">
                <a:solidFill>
                  <a:srgbClr val="FFFFFF"/>
                </a:solidFill>
              </a:rPr>
              <a:t>)</a:t>
            </a:r>
            <a:endParaRPr lang="el-GR" dirty="0">
              <a:solidFill>
                <a:srgbClr val="FFFFFF"/>
              </a:solidFill>
            </a:endParaRPr>
          </a:p>
          <a:p>
            <a:r>
              <a:rPr lang="el-GR" dirty="0">
                <a:solidFill>
                  <a:srgbClr val="FFFFFF"/>
                </a:solidFill>
              </a:rPr>
              <a:t>Μουσείο του Λούβρου, Παρίσι.</a:t>
            </a:r>
            <a:endParaRPr lang="el-GR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Grp="1" noRot="1" noChangeAspect="1" noMove="1" noResize="1" noUngrp="1"/>
          </p:cNvGrpSpPr>
          <p:nvPr/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4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6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7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8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9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0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1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2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3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6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8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9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0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1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2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3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4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5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6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7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8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9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50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4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5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7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8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9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0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2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</p:grpSp>
      </p:grpSp>
      <p:pic>
        <p:nvPicPr>
          <p:cNvPr id="5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128643" y="618518"/>
            <a:ext cx="6188402" cy="1478570"/>
          </a:xfrm>
        </p:spPr>
        <p:txBody>
          <a:bodyPr>
            <a:normAutofit/>
          </a:bodyPr>
          <a:lstStyle/>
          <a:p>
            <a:r>
              <a:rPr lang="el-GR" dirty="0" err="1">
                <a:solidFill>
                  <a:srgbClr val="FFFFFF"/>
                </a:solidFill>
              </a:rPr>
              <a:t>Ρωμαικη</a:t>
            </a:r>
            <a:r>
              <a:rPr lang="el-GR" dirty="0">
                <a:solidFill>
                  <a:srgbClr val="FFFFFF"/>
                </a:solidFill>
              </a:rPr>
              <a:t> </a:t>
            </a:r>
            <a:r>
              <a:rPr lang="el-GR" dirty="0" err="1">
                <a:solidFill>
                  <a:srgbClr val="FFFFFF"/>
                </a:solidFill>
              </a:rPr>
              <a:t>περιοδοσ</a:t>
            </a:r>
            <a:r>
              <a:rPr lang="el-GR" dirty="0">
                <a:solidFill>
                  <a:srgbClr val="FFFFFF"/>
                </a:solidFill>
              </a:rPr>
              <a:t> </a:t>
            </a:r>
            <a:endParaRPr lang="el-GR" dirty="0">
              <a:solidFill>
                <a:srgbClr val="FFFFFF"/>
              </a:solidFill>
            </a:endParaRPr>
          </a:p>
        </p:txBody>
      </p:sp>
      <p:sp useBgFill="1">
        <p:nvSpPr>
          <p:cNvPr id="54" name="Round Diagonal Corner 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14579" y="808057"/>
            <a:ext cx="3821429" cy="5234394"/>
          </a:xfrm>
          <a:prstGeom prst="round2DiagRect">
            <a:avLst>
              <a:gd name="adj1" fmla="val 11323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4749230" cy="6853238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28643" y="2249487"/>
            <a:ext cx="6188402" cy="3541714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Diana of Ephesus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Diana – </a:t>
            </a:r>
            <a:r>
              <a:rPr lang="el-GR" dirty="0">
                <a:solidFill>
                  <a:srgbClr val="FFFFFF"/>
                </a:solidFill>
              </a:rPr>
              <a:t>Η ρωμαϊκή θεότητα της θεάς Άρτεμις. </a:t>
            </a:r>
            <a:endParaRPr lang="el-GR" dirty="0">
              <a:solidFill>
                <a:srgbClr val="FFFFFF"/>
              </a:solidFill>
            </a:endParaRPr>
          </a:p>
          <a:p>
            <a:r>
              <a:rPr lang="el-GR" dirty="0">
                <a:solidFill>
                  <a:srgbClr val="FFFFFF"/>
                </a:solidFill>
              </a:rPr>
              <a:t>Αρχαιολογικό Μουσείο Νάπολης.</a:t>
            </a:r>
            <a:endParaRPr lang="el-GR" dirty="0">
              <a:solidFill>
                <a:srgbClr val="FFFFFF"/>
              </a:solidFill>
            </a:endParaRPr>
          </a:p>
          <a:p>
            <a:r>
              <a:rPr lang="el-GR" dirty="0">
                <a:solidFill>
                  <a:srgbClr val="FFFFFF"/>
                </a:solidFill>
              </a:rPr>
              <a:t>Περισσότερα βλέπε στον παρακάτω σύνδεσμο: </a:t>
            </a:r>
            <a:endParaRPr lang="el-GR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hlinkClick r:id="rId3"/>
              </a:rPr>
              <a:t>https://museoarcheologiconapoli.it/en/home-english/?gad_source=1&amp;gclid=Cj0KCQiA4rK8BhD7ARIsAFe5LXLY_lHD04GK9xXoMzEYJGrNjAGDSw4QSZOzolFrOeozVJnKBvEKcJYaAgqHEALw_wcB</a:t>
            </a:r>
            <a:endParaRPr lang="el-GR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l-GR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Grp="1" noRot="1" noChangeAspect="1" noMove="1" noResize="1" noUngrp="1"/>
          </p:cNvGrpSpPr>
          <p:nvPr/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4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6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7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8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9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0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1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2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3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6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8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9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0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1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2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3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4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5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6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7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8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9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50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4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5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7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8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9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0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1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2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endParaRPr lang="el-GR"/>
              </a:p>
            </p:txBody>
          </p:sp>
        </p:grpSp>
      </p:grpSp>
      <p:pic>
        <p:nvPicPr>
          <p:cNvPr id="5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128643" y="618518"/>
            <a:ext cx="6188402" cy="1478570"/>
          </a:xfrm>
        </p:spPr>
        <p:txBody>
          <a:bodyPr>
            <a:normAutofit/>
          </a:bodyPr>
          <a:lstStyle/>
          <a:p>
            <a:r>
              <a:rPr lang="el-GR">
                <a:solidFill>
                  <a:srgbClr val="FFFFFF"/>
                </a:solidFill>
              </a:rPr>
              <a:t>Η μεταβαση στον χριστιανισμο</a:t>
            </a:r>
            <a:endParaRPr lang="el-GR">
              <a:solidFill>
                <a:srgbClr val="FFFFFF"/>
              </a:solidFill>
            </a:endParaRPr>
          </a:p>
        </p:txBody>
      </p:sp>
      <p:sp useBgFill="1">
        <p:nvSpPr>
          <p:cNvPr id="54" name="Round Diagonal Corner 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14579" y="808057"/>
            <a:ext cx="3821429" cy="5234394"/>
          </a:xfrm>
          <a:prstGeom prst="round2DiagRect">
            <a:avLst>
              <a:gd name="adj1" fmla="val 11323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9525"/>
            <a:ext cx="4701608" cy="6919595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28643" y="2249487"/>
            <a:ext cx="6188402" cy="3541714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FFFFFF"/>
                </a:solidFill>
              </a:rPr>
              <a:t>«Η Αθηνά της Βαρβακείου», πιστό αντίγραφο σε μικρό μέγεθος του χρυσελεφάντινου αγάλματος της θεάς Αθηνάς στον Παρθενώνα</a:t>
            </a:r>
            <a:endParaRPr lang="el-GR" dirty="0">
              <a:solidFill>
                <a:srgbClr val="FFFFFF"/>
              </a:solidFill>
            </a:endParaRPr>
          </a:p>
          <a:p>
            <a:r>
              <a:rPr lang="el-GR" dirty="0">
                <a:solidFill>
                  <a:srgbClr val="FFFFFF"/>
                </a:solidFill>
              </a:rPr>
              <a:t>Άρθρο για περεταίρω ανάγνωση: </a:t>
            </a:r>
            <a:endParaRPr lang="el-GR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hlinkClick r:id="rId3"/>
              </a:rPr>
              <a:t>https://www.tovima.gr/2012/08/12/culture/i-panagia-twn-arxaiwn-ellinwn/</a:t>
            </a:r>
            <a:endParaRPr lang="el-GR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l-GR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Κύκλωμα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TM04033919[[fn=Κύκλωμα]]</Template>
  <TotalTime>0</TotalTime>
  <Words>1638</Words>
  <Application>WPS Presentation</Application>
  <PresentationFormat>Ευρεία οθόνη</PresentationFormat>
  <Paragraphs>57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7" baseType="lpstr">
      <vt:lpstr>Arial</vt:lpstr>
      <vt:lpstr>SimSun</vt:lpstr>
      <vt:lpstr>Wingdings</vt:lpstr>
      <vt:lpstr>Trebuchet MS</vt:lpstr>
      <vt:lpstr>Calibri</vt:lpstr>
      <vt:lpstr>Tw Cen MT</vt:lpstr>
      <vt:lpstr>Microsoft YaHei</vt:lpstr>
      <vt:lpstr>Arial Unicode MS</vt:lpstr>
      <vt:lpstr>Κύκλωμα</vt:lpstr>
      <vt:lpstr>ΑΡΧΑΙΟΕΛΛΗΝΙΚΗ ΘΡΗΣΚΕΙΑ</vt:lpstr>
      <vt:lpstr>Κυκλαδίτικοσ πολιτισμοσ </vt:lpstr>
      <vt:lpstr>Μινωικοσ πολιτισμοσ</vt:lpstr>
      <vt:lpstr>Μυκηναϊκόσ πολιτισμοσ</vt:lpstr>
      <vt:lpstr>Από την αιγυπτο στην κρητη </vt:lpstr>
      <vt:lpstr>Ελλαδικοσ χωροσ</vt:lpstr>
      <vt:lpstr>Ρωμαικη περιοδοσ </vt:lpstr>
      <vt:lpstr>Η μεταβαση στον χριστιανισμο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Olga Grammatikopoulou</dc:creator>
  <cp:lastModifiedBy>Huawei</cp:lastModifiedBy>
  <cp:revision>2</cp:revision>
  <dcterms:created xsi:type="dcterms:W3CDTF">2025-01-19T09:15:00Z</dcterms:created>
  <dcterms:modified xsi:type="dcterms:W3CDTF">2025-01-19T10:36:22Z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901B8FFDDE344421BF57504DCF462A8C_12</vt:lpwstr>
  </property>
  <property fmtid="{D5CDD505-2E9C-101B-9397-08002B2CF9AE}" pid="3" name="KSOProductBuildVer">
    <vt:lpwstr>1033-12.2.0.19805</vt:lpwstr>
  </property>
</Properties>
</file>