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71" r:id="rId6"/>
    <p:sldId id="272" r:id="rId7"/>
    <p:sldId id="278" r:id="rId8"/>
    <p:sldId id="273" r:id="rId9"/>
    <p:sldId id="274" r:id="rId10"/>
    <p:sldId id="276" r:id="rId11"/>
    <p:sldId id="277" r:id="rId12"/>
    <p:sldId id="280" r:id="rId13"/>
    <p:sldId id="282" r:id="rId14"/>
    <p:sldId id="283" r:id="rId15"/>
    <p:sldId id="285" r:id="rId16"/>
    <p:sldId id="281" r:id="rId17"/>
    <p:sldId id="284" r:id="rId18"/>
    <p:sldId id="286" r:id="rId19"/>
    <p:sldId id="270" r:id="rId20"/>
  </p:sldIdLst>
  <p:sldSz cx="12188825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96" d="100"/>
          <a:sy n="96" d="100"/>
        </p:scale>
        <p:origin x="130" y="6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2982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11E3D98B-4C74-4B65-9A09-16684E44FBB8}" type="datetime1">
              <a:rPr lang="el-GR" smtClean="0"/>
              <a:t>8/2/2025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34A4844B-5D5D-4D8E-9E71-6B297DF4019B}" type="slidenum">
              <a:rPr lang="el-GR"/>
              <a:pPr algn="r"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38D7F65E-2B69-4055-99AA-8979E6A306D2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dirty="0"/>
              <a:t>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8DE0FDE7-FE71-46E3-9512-437B13AD5F46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3200400"/>
          </a:xfrm>
        </p:spPr>
        <p:txBody>
          <a:bodyPr rtlCol="0">
            <a:noAutofit/>
          </a:bodyPr>
          <a:lstStyle>
            <a:lvl1pPr algn="l" rtl="0">
              <a:defRPr sz="540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674813" y="4876800"/>
            <a:ext cx="7162799" cy="990600"/>
          </a:xfrm>
        </p:spPr>
        <p:txBody>
          <a:bodyPr lIns="91440"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/>
              <a:t>Στυλ κύριου υπότιτλου</a:t>
            </a:r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ναλλακτ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/>
        </p:nvSpPr>
        <p:spPr>
          <a:xfrm>
            <a:off x="5393372" y="0"/>
            <a:ext cx="67954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5484812" y="0"/>
            <a:ext cx="6704012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608013" y="4724400"/>
            <a:ext cx="4267200" cy="1447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3" name="Σύμβολο κράτησης θέσης εικόνας 2" descr="Ένα κενό πλαίσιο κράτησης θέσης για να προσθέσετε μια εικόνα. Κάντε κλικ στο πλαίσιο κράτησης θέσης και επιλέξτε την εικόνα που θέλετε να προσθέσετε.&#10;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64E99DB1-942B-4988-9E38-5312882C5236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3731130D-EA00-404D-A00E-1277EAC0AC9D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675812" y="685801"/>
            <a:ext cx="12192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293813" y="685800"/>
            <a:ext cx="8153399" cy="54864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69EAEA6E-5138-4C58-B11A-BCBFCE284336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94EB98DA-1B2F-42B4-9644-933721FE2356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3813" y="3429000"/>
            <a:ext cx="9601201" cy="2286000"/>
          </a:xfrm>
        </p:spPr>
        <p:txBody>
          <a:bodyPr rtlCol="0" anchor="b">
            <a:normAutofit/>
          </a:bodyPr>
          <a:lstStyle>
            <a:lvl1pPr algn="l" rtl="0">
              <a:defRPr sz="4800" b="0" cap="none" baseline="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7543800" cy="1066800"/>
          </a:xfrm>
        </p:spPr>
        <p:txBody>
          <a:bodyPr lIns="91440" rtlCol="0" anchor="t"/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0B80B855-2A3A-4A96-B72D-B8F9E03EF80B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46812" y="1828801"/>
            <a:ext cx="4648202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0D98C8DB-15FC-4AE0-8A27-EF4E2E125511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4646376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648199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46812" y="1676400"/>
            <a:ext cx="4648201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46812" y="2438400"/>
            <a:ext cx="4648201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E41A7D1D-1E6E-458E-86B8-E8558C74EBBB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B51AB20E-D089-49F3-A104-D2EBC12A6F15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F2D1D26D-4002-49C7-80E9-C79C1C3DD9A6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6094413" y="685800"/>
            <a:ext cx="548497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BA529F3A-AC0D-476D-8927-63D67DFFB794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Ορθογώνιο 11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l-GR" dirty="0"/>
          </a:p>
        </p:txBody>
      </p:sp>
      <p:sp>
        <p:nvSpPr>
          <p:cNvPr id="13" name="Ορθογώνιο 12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3" name="Σύμβολο κράτησης θέσης εικόνας 2" descr="Ένα κενό πλαίσιο κράτησης θέσης για να προσθέσετε μια εικόνα. Κάντε κλικ στο πλαίσιο κράτησης θέσης και επιλέξτε την εικόνα που θέλετε να προσθέσετε.&#10;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C73DC947-9CD0-444C-A5AF-63CB7A113CE9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l-GR" dirty="0"/>
              <a:t>Στυλ κύριου τίτλου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93814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dirty="0"/>
              <a:t>Επεξεργασία στυλ κειμένου υποδείγματος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293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7999412" y="6400801"/>
            <a:ext cx="13200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AA415-5AA1-49F7-BA94-42D8A8F9BBDB}" type="datetime1">
              <a:rPr lang="el-GR" smtClean="0"/>
              <a:pPr/>
              <a:t>8/2/2025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9675812" y="6400801"/>
            <a:ext cx="12192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42E4-2CCF-42F6-9D92-ED568035133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3gPS8G5qhns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worldhistory.org/article/1710/sacred-sites--rituals-in-the-ancient-celtic-religi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britannica.com/topic/Druid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3gPS8G5qhns" TargetMode="External"/><Relationship Id="rId3" Type="http://schemas.openxmlformats.org/officeDocument/2006/relationships/hyperlink" Target="https://www.worldhistory.org/Ancient_Celtic_Religion/" TargetMode="External"/><Relationship Id="rId7" Type="http://schemas.openxmlformats.org/officeDocument/2006/relationships/hyperlink" Target="https://www.youtube.com/watch?v=ra-_nhCwh0A" TargetMode="External"/><Relationship Id="rId2" Type="http://schemas.openxmlformats.org/officeDocument/2006/relationships/hyperlink" Target="https://www.worldhistory.org/article/1715/the-ancient-celtic-pantheon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hristies.com/lot/lot-a-romano-british-bronze-dog-circa-4th-century-6217319/" TargetMode="External"/><Relationship Id="rId5" Type="http://schemas.openxmlformats.org/officeDocument/2006/relationships/hyperlink" Target="http://irisharchaeology.ie/" TargetMode="External"/><Relationship Id="rId4" Type="http://schemas.openxmlformats.org/officeDocument/2006/relationships/hyperlink" Target="https://www.britannica.com/topic/Belenu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hristies.com/lot/lot-a-romano-british-bronze-dog-circa-4th-century-6217319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1977008"/>
          </a:xfrm>
        </p:spPr>
        <p:txBody>
          <a:bodyPr rtlCol="0"/>
          <a:lstStyle/>
          <a:p>
            <a:pPr rtl="0"/>
            <a:r>
              <a:rPr lang="el-GR" dirty="0"/>
              <a:t>Η ΘΡΗΣΚΕΙΑ ΑΥΤΩΝ ΠΟΥ ΟΝΟΜΑΣΑΜΕ «ΚΕΛΤΕΣ»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673981" y="3789040"/>
            <a:ext cx="7162799" cy="990600"/>
          </a:xfrm>
        </p:spPr>
        <p:txBody>
          <a:bodyPr rtlCol="0">
            <a:normAutofit/>
          </a:bodyPr>
          <a:lstStyle/>
          <a:p>
            <a:pPr rtl="0"/>
            <a:r>
              <a:rPr lang="el-GR" dirty="0" err="1">
                <a:solidFill>
                  <a:srgbClr val="96B86B"/>
                </a:solidFill>
              </a:rPr>
              <a:t>Μαθημα</a:t>
            </a:r>
            <a:r>
              <a:rPr lang="el-GR" dirty="0">
                <a:solidFill>
                  <a:srgbClr val="96B86B"/>
                </a:solidFill>
              </a:rPr>
              <a:t> των </a:t>
            </a:r>
            <a:r>
              <a:rPr lang="el-GR" dirty="0" err="1">
                <a:solidFill>
                  <a:srgbClr val="96B86B"/>
                </a:solidFill>
              </a:rPr>
              <a:t>θρησκευτικων</a:t>
            </a:r>
            <a:r>
              <a:rPr lang="el-GR" dirty="0">
                <a:solidFill>
                  <a:srgbClr val="96B86B"/>
                </a:solidFill>
              </a:rPr>
              <a:t> </a:t>
            </a:r>
          </a:p>
          <a:p>
            <a:pPr rtl="0"/>
            <a:r>
              <a:rPr lang="el-GR" dirty="0">
                <a:solidFill>
                  <a:srgbClr val="96B86B"/>
                </a:solidFill>
              </a:rPr>
              <a:t>Β </a:t>
            </a:r>
            <a:r>
              <a:rPr lang="el-GR" dirty="0" err="1">
                <a:solidFill>
                  <a:srgbClr val="96B86B"/>
                </a:solidFill>
              </a:rPr>
              <a:t>λυκειου</a:t>
            </a:r>
            <a:endParaRPr lang="el-GR" dirty="0">
              <a:solidFill>
                <a:srgbClr val="96B86B"/>
              </a:solidFill>
            </a:endParaRPr>
          </a:p>
          <a:p>
            <a:pPr rtl="0"/>
            <a:endParaRPr lang="el-GR" dirty="0">
              <a:solidFill>
                <a:srgbClr val="96B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AF26A6-6FCE-E9B7-F7C6-06486C3D1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84" y="289560"/>
            <a:ext cx="5232648" cy="1143000"/>
          </a:xfrm>
        </p:spPr>
        <p:txBody>
          <a:bodyPr/>
          <a:lstStyle/>
          <a:p>
            <a:r>
              <a:rPr lang="el-GR" dirty="0"/>
              <a:t>ΟΙ ΘΕΕΣ ΜΗΤΕΡΕΣ </a:t>
            </a:r>
            <a:br>
              <a:rPr lang="el-GR" dirty="0"/>
            </a:br>
            <a:r>
              <a:rPr lang="el-GR" dirty="0"/>
              <a:t>(</a:t>
            </a:r>
            <a:r>
              <a:rPr lang="en-US" dirty="0" err="1"/>
              <a:t>Matronae</a:t>
            </a:r>
            <a:r>
              <a:rPr lang="el-GR" dirty="0"/>
              <a:t>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B281CCC-F89D-CE2B-11A2-2A346663C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727984"/>
            <a:ext cx="4648199" cy="4343400"/>
          </a:xfrm>
        </p:spPr>
        <p:txBody>
          <a:bodyPr/>
          <a:lstStyle/>
          <a:p>
            <a:r>
              <a:rPr lang="el-GR" dirty="0"/>
              <a:t>Εμφανίζονται πάντα μαζί. (συνήθως σε μονό αριθμό)</a:t>
            </a:r>
          </a:p>
          <a:p>
            <a:r>
              <a:rPr lang="el-GR" dirty="0"/>
              <a:t>Σχετίζονται με την γονιμότητα</a:t>
            </a:r>
            <a:r>
              <a:rPr lang="en-US" dirty="0"/>
              <a:t>, </a:t>
            </a:r>
            <a:r>
              <a:rPr lang="el-GR" dirty="0"/>
              <a:t>την μητρότητα</a:t>
            </a:r>
            <a:r>
              <a:rPr lang="en-US" dirty="0"/>
              <a:t> </a:t>
            </a:r>
            <a:r>
              <a:rPr lang="el-GR" dirty="0"/>
              <a:t>και την δύναμη.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51D21A9-837A-5A46-9FD5-FD8F748E0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8091" y="5445224"/>
            <a:ext cx="4648202" cy="87099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8A68487-261E-CBD2-BB09-FA089C08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84" y="3791560"/>
            <a:ext cx="5754216" cy="27432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EAA2094-7794-D2D7-D0A3-6B5A316FC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75" y="289560"/>
            <a:ext cx="4424815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BAC7CA-AC75-EE6A-8E56-4661DB93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9" y="188640"/>
            <a:ext cx="3432448" cy="838200"/>
          </a:xfrm>
        </p:spPr>
        <p:txBody>
          <a:bodyPr>
            <a:normAutofit fontScale="90000"/>
          </a:bodyPr>
          <a:lstStyle/>
          <a:p>
            <a:r>
              <a:rPr lang="el-GR" sz="2700" dirty="0"/>
              <a:t>ΜΟΡΙΓΚΑΝΣ </a:t>
            </a:r>
            <a:br>
              <a:rPr lang="el-GR" sz="2700" dirty="0"/>
            </a:br>
            <a:r>
              <a:rPr lang="el-GR" sz="2700" dirty="0"/>
              <a:t>(</a:t>
            </a:r>
            <a:r>
              <a:rPr lang="en-US" sz="2700" dirty="0" err="1"/>
              <a:t>Morrigans</a:t>
            </a:r>
            <a:r>
              <a:rPr lang="en-US" sz="2700" dirty="0"/>
              <a:t> / Macha</a:t>
            </a:r>
            <a:r>
              <a:rPr lang="en-US" dirty="0"/>
              <a:t>)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6B13C3-B288-3143-C89E-4832F9FA2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19" y="981973"/>
            <a:ext cx="3432448" cy="3295837"/>
          </a:xfrm>
        </p:spPr>
        <p:txBody>
          <a:bodyPr>
            <a:noAutofit/>
          </a:bodyPr>
          <a:lstStyle/>
          <a:p>
            <a:r>
              <a:rPr lang="el-GR" sz="1800" dirty="0"/>
              <a:t>Θεές του πολέμου. </a:t>
            </a:r>
          </a:p>
          <a:p>
            <a:r>
              <a:rPr lang="el-GR" sz="1800" dirty="0"/>
              <a:t>Η πιο δημοφιλής είναι η </a:t>
            </a:r>
            <a:r>
              <a:rPr lang="en-US" sz="1800" dirty="0"/>
              <a:t>Macha. </a:t>
            </a:r>
            <a:r>
              <a:rPr lang="el-GR" sz="1800" dirty="0"/>
              <a:t>Η μυθολογία θέλει να συνοδεύεται από τις αδερφές της που είναι δαίμονες. </a:t>
            </a:r>
          </a:p>
          <a:p>
            <a:r>
              <a:rPr lang="el-GR" sz="1800" dirty="0"/>
              <a:t>Το όνομα σημαίνει «Βασίλισσες των δαιμόνων»</a:t>
            </a:r>
          </a:p>
          <a:p>
            <a:r>
              <a:rPr lang="el-GR" sz="1800" dirty="0"/>
              <a:t>Σημαντική θεότητα κατά την γνωστότερη γιορτή των κελτών </a:t>
            </a:r>
            <a:r>
              <a:rPr lang="el-GR" sz="1800" dirty="0" err="1"/>
              <a:t>Σόουν</a:t>
            </a:r>
            <a:r>
              <a:rPr lang="el-GR" sz="1800" dirty="0"/>
              <a:t> (</a:t>
            </a:r>
            <a:r>
              <a:rPr lang="en-US" sz="1800" dirty="0"/>
              <a:t>Samhain)</a:t>
            </a:r>
            <a:r>
              <a:rPr lang="el-GR" sz="1800" dirty="0"/>
              <a:t>, τον πρόγονο του γνωστού </a:t>
            </a:r>
            <a:r>
              <a:rPr lang="en-US" sz="1800" dirty="0"/>
              <a:t>Halloween. </a:t>
            </a:r>
            <a:endParaRPr lang="el-GR" sz="1800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F4A7669-2DC1-E48F-84C6-E96C71E6E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380" y="4971896"/>
            <a:ext cx="4648202" cy="1015008"/>
          </a:xfrm>
        </p:spPr>
        <p:txBody>
          <a:bodyPr>
            <a:noAutofit/>
          </a:bodyPr>
          <a:lstStyle/>
          <a:p>
            <a:r>
              <a:rPr lang="en-US" sz="1200" dirty="0"/>
              <a:t>1. </a:t>
            </a:r>
            <a:r>
              <a:rPr lang="el-GR" sz="1200" dirty="0"/>
              <a:t>Απεικόνιση της θεάς από την συλλογή εικονογραφήσεων του </a:t>
            </a:r>
            <a:r>
              <a:rPr lang="en-US" sz="1200" dirty="0"/>
              <a:t>Stephen Reid</a:t>
            </a:r>
            <a:r>
              <a:rPr lang="el-GR" sz="1200" dirty="0"/>
              <a:t>. Για το βιβλίο βλέπε περισσότερα στον παρακάτω σύνδεσμο: </a:t>
            </a:r>
            <a:r>
              <a:rPr lang="en-US" sz="1200" dirty="0"/>
              <a:t>https://www.mediastorehouse.com/galleries/stephen-reid</a:t>
            </a:r>
          </a:p>
          <a:p>
            <a:r>
              <a:rPr lang="en-US" sz="1200" dirty="0"/>
              <a:t>2. </a:t>
            </a:r>
            <a:r>
              <a:rPr lang="el-GR" sz="1200" dirty="0"/>
              <a:t>Σύγχρονη απεικόνιση της θεάς από την καλλιτέχνιδα </a:t>
            </a:r>
            <a:r>
              <a:rPr lang="en-US" sz="1200" dirty="0"/>
              <a:t>Naomi Cornock</a:t>
            </a:r>
            <a:r>
              <a:rPr lang="el-GR" sz="1200" dirty="0"/>
              <a:t>. </a:t>
            </a:r>
            <a:r>
              <a:rPr lang="en-US" sz="1200" dirty="0"/>
              <a:t>https://www.nomeart.com/gallery/goddess-art/the-morrigan-2/?utm_source=chatgpt.com</a:t>
            </a:r>
            <a:endParaRPr lang="el-GR" sz="12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179104A-F62D-3535-CEB5-65F04B371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704" y="37624"/>
            <a:ext cx="4223121" cy="594928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F9FD593-1F4B-CCA9-4E17-FE325F4B8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490" y="548680"/>
            <a:ext cx="28575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93930A-764F-E32D-4171-34E31329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068" y="258057"/>
            <a:ext cx="5160640" cy="425997"/>
          </a:xfrm>
        </p:spPr>
        <p:txBody>
          <a:bodyPr>
            <a:normAutofit fontScale="90000"/>
          </a:bodyPr>
          <a:lstStyle/>
          <a:p>
            <a:r>
              <a:rPr lang="en-US" dirty="0"/>
              <a:t>Tuatha </a:t>
            </a:r>
            <a:r>
              <a:rPr lang="en-US" dirty="0" err="1"/>
              <a:t>Dé</a:t>
            </a:r>
            <a:r>
              <a:rPr lang="en-US" dirty="0"/>
              <a:t> Danann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43C8C2-A244-F945-0A87-E17AEDD8D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788" y="5152886"/>
            <a:ext cx="4648199" cy="14470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1600" dirty="0"/>
              <a:t>Το ιρλανδικό πάνθεο το οποίο σχετίζεται με την θρησκευτική έκφραση και μυθολογία των ιρλανδών, οι οποίες επηρεάστηκαν άμεσα από τους Κέλτες της Γαλατίας. Περισσότερα για το </a:t>
            </a:r>
            <a:r>
              <a:rPr lang="en-US" sz="1600" dirty="0" err="1"/>
              <a:t>Tauatha</a:t>
            </a:r>
            <a:r>
              <a:rPr lang="en-US" sz="1600" dirty="0"/>
              <a:t> de Danann</a:t>
            </a:r>
            <a:r>
              <a:rPr lang="el-GR" sz="1600" dirty="0"/>
              <a:t> δες : </a:t>
            </a:r>
            <a:r>
              <a:rPr lang="en-US" sz="1600" dirty="0">
                <a:hlinkClick r:id="rId2"/>
              </a:rPr>
              <a:t>https://www.youtube.com/watch?v=3gPS8G5qhns</a:t>
            </a:r>
            <a:endParaRPr lang="el-GR" sz="1600" dirty="0"/>
          </a:p>
          <a:p>
            <a:pPr marL="0" indent="0">
              <a:buNone/>
            </a:pPr>
            <a:endParaRPr lang="el-GR" sz="1600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5AD581B-6483-5833-6440-E41E1F199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3159" y="5152886"/>
            <a:ext cx="4648202" cy="83820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John Duncan</a:t>
            </a:r>
            <a:r>
              <a:rPr lang="el-GR" dirty="0"/>
              <a:t>, </a:t>
            </a:r>
            <a:r>
              <a:rPr lang="en-US" dirty="0"/>
              <a:t>Riders of the </a:t>
            </a:r>
            <a:r>
              <a:rPr lang="en-US" dirty="0" err="1"/>
              <a:t>Sidhe</a:t>
            </a:r>
            <a:r>
              <a:rPr lang="el-GR" dirty="0"/>
              <a:t>,</a:t>
            </a:r>
            <a:r>
              <a:rPr lang="en-US" dirty="0"/>
              <a:t> (1911)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0088EC-9469-146E-A2F8-AE8E35C27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36" y="764704"/>
            <a:ext cx="978664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26CAD8-36A1-E490-656D-A0C212BCF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ΠΕΠΟΙΘΗΣΕΙΣ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671BB49-1C7C-9E2D-FFE8-9642B2B74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480520"/>
          </a:xfrm>
        </p:spPr>
        <p:txBody>
          <a:bodyPr>
            <a:normAutofit fontScale="55000" lnSpcReduction="20000"/>
          </a:bodyPr>
          <a:lstStyle/>
          <a:p>
            <a:r>
              <a:rPr lang="el-GR" dirty="0"/>
              <a:t>Η φύση ήταν ιερή και το νερό ήταν ο αγωγός προς τον άλλο κόσμο (τρόφιμα και προσωπικά αντικείμενα πετιούνταν σε ποτάμια)</a:t>
            </a:r>
          </a:p>
          <a:p>
            <a:r>
              <a:rPr lang="el-GR" dirty="0"/>
              <a:t>Ιερό δέντρο η βελανιδιά</a:t>
            </a:r>
          </a:p>
          <a:p>
            <a:r>
              <a:rPr lang="el-GR" dirty="0"/>
              <a:t>Η φύση ήταν το μέρος όπου συναντιέται ο παρόν κόσμος με τον υπερβατικό κόσμο.</a:t>
            </a:r>
          </a:p>
          <a:p>
            <a:r>
              <a:rPr lang="el-GR" dirty="0"/>
              <a:t>Στις πόλεις πιθανόν υπήρχαν ναοί ή ιερά, κατασκευασμένα από μεγαλιθικές δομές.</a:t>
            </a:r>
          </a:p>
          <a:p>
            <a:r>
              <a:rPr lang="el-GR" dirty="0"/>
              <a:t>Πριν την εισβολή των Ρωμαίων, τα αγάλματα και η θρησκευτική τέχνη αναπαρίστατο κυρίως σε ξύλο. </a:t>
            </a:r>
            <a:endParaRPr lang="en-US" dirty="0"/>
          </a:p>
          <a:p>
            <a:r>
              <a:rPr lang="el-GR" dirty="0"/>
              <a:t>Το κεφάλι – οίκος της ψυχής- ναοί γεμάτοι με μάσκες ή και ανθρώπινα κεφάλια από θυσίες στους θεούς.</a:t>
            </a:r>
          </a:p>
          <a:p>
            <a:r>
              <a:rPr lang="el-GR" dirty="0"/>
              <a:t>Πίστευαν στην μεταθανάτια ζωή. Το γνωρίζουμε γιατί οι νεκροί συνοδεύονταν από φυλαχτά. </a:t>
            </a:r>
          </a:p>
          <a:p>
            <a:r>
              <a:rPr lang="el-GR" dirty="0"/>
              <a:t>Τίποτα δεν πέθαινε, απλώς άλλαζε μορφή και έτσι η ζωή ήταν ένα τεράστιο σύστημα ανακύκλωσης, όπου η φύση επαναχρησιμοποιούσε τα υλικά της. </a:t>
            </a:r>
          </a:p>
          <a:p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86F90CB-DFB4-88CC-7D2A-B08A318DE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812" y="5157192"/>
            <a:ext cx="4648202" cy="10150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l-GR" dirty="0"/>
              <a:t>Για την παραπάνω απεικόνιση δες άρθρο: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https://www.worldhistory.org/article/1710/sacred-sites--rituals-in-the-ancient-celtic-religi/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27F79FD-85B6-E83A-9928-3517E08C0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40" y="381000"/>
            <a:ext cx="2856384" cy="32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86C077-6E3D-E31E-D081-2525537E2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Λατρεία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292DC5-FCF9-FF4D-4CF1-BC0FAACC90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796" y="1628800"/>
            <a:ext cx="4648199" cy="4343400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Λατρεία της φύσης.</a:t>
            </a:r>
          </a:p>
          <a:p>
            <a:r>
              <a:rPr lang="el-GR" dirty="0"/>
              <a:t>Είχαν ιερά άλση και ποτάμια. </a:t>
            </a:r>
          </a:p>
          <a:p>
            <a:r>
              <a:rPr lang="el-GR" dirty="0"/>
              <a:t>Θυσία ζώων, τροφής και σε ορισμένες περιπτώσεις ανθρωποθυσίες. </a:t>
            </a:r>
          </a:p>
          <a:p>
            <a:r>
              <a:rPr lang="el-GR" dirty="0"/>
              <a:t>Οι τελετές γίνονταν σε λόφους, ποτάμια και άλση, σύμφωνα με τις φάσεις της σελήνης.</a:t>
            </a:r>
          </a:p>
          <a:p>
            <a:r>
              <a:rPr lang="el-GR" dirty="0"/>
              <a:t>Έλεγαν προσευχές ή ξόρκια ώστε να ευχαριστήσουν, να κατευνάσουν και να κερδίσουν την εύνοια των θεών ή για να αποφευχθούν μελλοντικές καταστροφές.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5E6BFE8-C089-B65D-EBD7-302BB6653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812" y="5157191"/>
            <a:ext cx="4648202" cy="101500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dirty="0"/>
              <a:t>Απόσπασμα από καζάνι τελετών (</a:t>
            </a:r>
            <a:r>
              <a:rPr lang="en-US" dirty="0" err="1"/>
              <a:t>Gundestrup</a:t>
            </a:r>
            <a:r>
              <a:rPr lang="en-US" dirty="0"/>
              <a:t> Cauldron</a:t>
            </a:r>
            <a:r>
              <a:rPr lang="el-GR" dirty="0"/>
              <a:t>), όπου απεικονίζεται τελετή αναγέννησης.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D8DE894-6B54-1B99-02BA-26CAF039D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452" y="50492"/>
            <a:ext cx="5616624" cy="37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445E17-4BD4-6DC9-406C-B92C7164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ΔΡΥΙΔΕΣ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0B2331-6ACD-E618-E344-6D838257A5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/>
              <a:t>Θρησκευτικοί ηγέτες, ιερείς, σοφοί. </a:t>
            </a:r>
          </a:p>
          <a:p>
            <a:r>
              <a:rPr lang="el-GR" dirty="0"/>
              <a:t>Τελούσαν όλες τις θρησκευτικές τελετές, ερμήνευαν οιωνούς και έβλεπαν το μέλλον. Ήταν οι μόνοι που κατείχαν την «ιερή» γνώση. Για αυτό δεν έχουμε πολλά γραπτά. </a:t>
            </a:r>
          </a:p>
          <a:p>
            <a:r>
              <a:rPr lang="el-GR" dirty="0"/>
              <a:t>Θεράπευαν δημιουργώντας μαγικά φίλτρα. Σύνηθες συστατικό το γκι. </a:t>
            </a:r>
          </a:p>
          <a:p>
            <a:r>
              <a:rPr lang="el-GR" dirty="0"/>
              <a:t>Έθεταν κανόνες (ταμπού) τα οποία αν δεν ακολουθούνταν, επέρχονταν θάνατος ή κακοτυχία.</a:t>
            </a:r>
          </a:p>
          <a:p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42BAD66-036E-3774-F4B9-1F715DAA9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8508" y="5430476"/>
            <a:ext cx="4648202" cy="1143001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Κουτάλι που πιθανόν χρησιμοποιούνταν σε ιερές τελετές των Δρυιδών. </a:t>
            </a:r>
            <a:endParaRPr lang="en-US" dirty="0"/>
          </a:p>
          <a:p>
            <a:r>
              <a:rPr lang="el-GR" dirty="0"/>
              <a:t>Σύγχρονη απεικόνιση </a:t>
            </a:r>
            <a:r>
              <a:rPr lang="el-GR" dirty="0" err="1"/>
              <a:t>Δρυίδων</a:t>
            </a:r>
            <a:r>
              <a:rPr lang="el-GR" dirty="0"/>
              <a:t> από </a:t>
            </a:r>
            <a:r>
              <a:rPr lang="en-US" dirty="0">
                <a:hlinkClick r:id="rId2"/>
              </a:rPr>
              <a:t>https://www.britannica.com/topic/Druid</a:t>
            </a:r>
            <a:endParaRPr lang="el-GR" dirty="0"/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776FBD2-7AB0-2C41-3056-C6F84822E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198" y="4550056"/>
            <a:ext cx="2857500" cy="203835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0C10859-70AC-094F-9E71-D9D8D8BE1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476" y="116632"/>
            <a:ext cx="5083929" cy="48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8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dirty="0"/>
              <a:t>Πηγές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293813" y="1628800"/>
            <a:ext cx="9841159" cy="4543400"/>
          </a:xfrm>
        </p:spPr>
        <p:txBody>
          <a:bodyPr rtlCol="0"/>
          <a:lstStyle/>
          <a:p>
            <a:pPr>
              <a:lnSpc>
                <a:spcPct val="107000"/>
              </a:lnSpc>
            </a:pPr>
            <a:r>
              <a:rPr lang="en-US" u="sng" dirty="0">
                <a:solidFill>
                  <a:srgbClr val="467886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https://www.worldhistory.org/article/1715/the-ancient-celtic-pantheon/</a:t>
            </a:r>
            <a:endParaRPr lang="el-GR" u="sng" dirty="0">
              <a:solidFill>
                <a:srgbClr val="467886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effectLst/>
                <a:latin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https://www.worldhistory.org/Ancient_Celtic_Religion/</a:t>
            </a:r>
            <a:endParaRPr lang="en-US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u="sng" dirty="0">
                <a:solidFill>
                  <a:srgbClr val="467886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https://www.britannica.com/topic/Belenus</a:t>
            </a:r>
            <a:endParaRPr lang="en-US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u="sng" dirty="0">
                <a:solidFill>
                  <a:srgbClr val="467886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  <a:hlinkClick r:id="rId5"/>
              </a:rPr>
              <a:t>http://irisharchaeology.ie/</a:t>
            </a:r>
            <a:endParaRPr lang="en-US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u="sng" dirty="0">
                <a:solidFill>
                  <a:srgbClr val="467886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https://www.christies.com/lot/lot-a-romano-british-bronze-dog-circa-4th-century-6217319/</a:t>
            </a:r>
            <a:endParaRPr lang="en-US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rtl="0"/>
            <a:r>
              <a:rPr lang="en-US" dirty="0">
                <a:hlinkClick r:id="rId7"/>
              </a:rPr>
              <a:t>https://www.youtube.com/watch?v=ra-_nhCwh0A</a:t>
            </a:r>
            <a:endParaRPr lang="el-GR" dirty="0"/>
          </a:p>
          <a:p>
            <a:pPr rtl="0"/>
            <a:r>
              <a:rPr lang="en-US" dirty="0">
                <a:hlinkClick r:id="rId8"/>
              </a:rPr>
              <a:t>https://www.youtube.com/watch?v=3gPS8G5qhns</a:t>
            </a:r>
            <a:endParaRPr lang="el-GR" dirty="0"/>
          </a:p>
          <a:p>
            <a:pPr marL="0" indent="0" rtl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08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Σύμβολο κράτησης θέσης περιεχομένου 13"/>
          <p:cNvSpPr>
            <a:spLocks noGrp="1"/>
          </p:cNvSpPr>
          <p:nvPr>
            <p:ph idx="1"/>
          </p:nvPr>
        </p:nvSpPr>
        <p:spPr>
          <a:xfrm>
            <a:off x="45740" y="548680"/>
            <a:ext cx="5616624" cy="4320480"/>
          </a:xfrm>
        </p:spPr>
        <p:txBody>
          <a:bodyPr rtlCol="0">
            <a:normAutofit lnSpcReduction="10000"/>
          </a:bodyPr>
          <a:lstStyle/>
          <a:p>
            <a:pPr marL="0" indent="0" rtl="0">
              <a:buNone/>
            </a:pPr>
            <a:r>
              <a:rPr lang="el-GR" dirty="0"/>
              <a:t>«</a:t>
            </a:r>
            <a:r>
              <a:rPr lang="el-GR" i="1" dirty="0"/>
              <a:t>Ο ποταμός Ίστρος ξεκινάει από τη χώρα των Κελτών και από την πόλη </a:t>
            </a:r>
            <a:r>
              <a:rPr lang="el-GR" i="1" dirty="0" err="1"/>
              <a:t>Πυρήνη</a:t>
            </a:r>
            <a:r>
              <a:rPr lang="el-GR" i="1" dirty="0"/>
              <a:t> και κόβει στη μέση την Ευρώπη· αυτοί οι </a:t>
            </a:r>
            <a:r>
              <a:rPr lang="el-GR" i="1" dirty="0" err="1"/>
              <a:t>Κελτοί</a:t>
            </a:r>
            <a:r>
              <a:rPr lang="el-GR" i="1" dirty="0"/>
              <a:t> βρίσκονται πέρα από τις Στήλες του Ηρακλέους και συνορεύουν με τους </a:t>
            </a:r>
            <a:r>
              <a:rPr lang="el-GR" i="1" dirty="0" err="1"/>
              <a:t>Κυνησίους</a:t>
            </a:r>
            <a:r>
              <a:rPr lang="el-GR" i="1" dirty="0"/>
              <a:t>, που κατοικούν στα μακρινότερα κατοικημένα δυτικά μέρη της Ευρώπης</a:t>
            </a:r>
            <a:r>
              <a:rPr lang="el-GR" dirty="0"/>
              <a:t>»</a:t>
            </a:r>
          </a:p>
          <a:p>
            <a:pPr marL="0" indent="0" rtl="0">
              <a:buNone/>
            </a:pPr>
            <a:endParaRPr lang="el-GR" dirty="0"/>
          </a:p>
          <a:p>
            <a:pPr marL="0" indent="0" rtl="0">
              <a:buNone/>
            </a:pPr>
            <a:r>
              <a:rPr lang="el-GR" dirty="0"/>
              <a:t>Ηρόδοτος, </a:t>
            </a:r>
            <a:r>
              <a:rPr lang="el-GR" dirty="0" err="1"/>
              <a:t>Ιστορίαι</a:t>
            </a:r>
            <a:r>
              <a:rPr lang="el-GR" dirty="0"/>
              <a:t>, 2.33.3</a:t>
            </a:r>
          </a:p>
          <a:p>
            <a:pPr marL="0" indent="0" rtl="0">
              <a:buNone/>
            </a:pPr>
            <a:r>
              <a:rPr lang="el-GR" dirty="0"/>
              <a:t>450 π.Χ.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8E6B2F5-2147-C244-6F4E-377C0BE2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824" y="548680"/>
            <a:ext cx="6023709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0548" y="0"/>
            <a:ext cx="4080520" cy="1143000"/>
          </a:xfrm>
        </p:spPr>
        <p:txBody>
          <a:bodyPr rtlCol="0"/>
          <a:lstStyle/>
          <a:p>
            <a:pPr rtl="0"/>
            <a:r>
              <a:rPr lang="el-GR" dirty="0"/>
              <a:t>«ΚΕΛΤΕΣ»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99CB3F3-59EA-D42A-F6E2-AEA9FAE3D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03" y="1268760"/>
            <a:ext cx="5520678" cy="4968552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Ή ονομασία ως </a:t>
            </a:r>
            <a:r>
              <a:rPr lang="el-GR" dirty="0" err="1"/>
              <a:t>εθνώνυμο</a:t>
            </a:r>
            <a:r>
              <a:rPr lang="el-GR" dirty="0"/>
              <a:t> δόθηκε στα τέλη του 17</a:t>
            </a:r>
            <a:r>
              <a:rPr lang="el-GR" baseline="30000" dirty="0"/>
              <a:t>ου</a:t>
            </a:r>
            <a:r>
              <a:rPr lang="el-GR" dirty="0"/>
              <a:t> – αρχές 18</a:t>
            </a:r>
            <a:r>
              <a:rPr lang="el-GR" baseline="30000" dirty="0"/>
              <a:t>ου</a:t>
            </a:r>
            <a:r>
              <a:rPr lang="el-GR" dirty="0"/>
              <a:t> αιώνα από επιστήμονες όταν άρχισαν να μελετούν εκείνους τους λαούς. </a:t>
            </a:r>
          </a:p>
          <a:p>
            <a:r>
              <a:rPr lang="el-GR" dirty="0"/>
              <a:t>Διαφορετικοί λαοί, επηρεασμένοι από τις διαφορετικές χώρες που ζούσαν, είχαν όμως κοινή καταγωγή. </a:t>
            </a:r>
          </a:p>
          <a:p>
            <a:r>
              <a:rPr lang="el-GR" dirty="0"/>
              <a:t>Όλες αυτές οι χώρες όμως ήταν αποικίες των Γάλλων, των Βρετανών, των Ρωμαίων. </a:t>
            </a:r>
          </a:p>
          <a:p>
            <a:r>
              <a:rPr lang="el-GR" dirty="0"/>
              <a:t>Κάθε Κέλτικο έθνος είχε διαφορετική ιστορία, παραδόσεις, αξίες κ.τ.λ. </a:t>
            </a:r>
          </a:p>
          <a:p>
            <a:r>
              <a:rPr lang="el-GR" dirty="0"/>
              <a:t>Σήμερα στο μυαλό των περισσοτέρων ο όρος είναι συνυφασμένος με τους Κέλτες που εγκαταστάθηκαν στην Μεγάλη Βρετανία (Κυρίως στην Ιρλανδία, στην Ουαλία και τη Σκωτία).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FE5419E-B885-C0D4-FCF1-476ACAA40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460" y="836712"/>
            <a:ext cx="540840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FDD351-3B76-199D-4F5E-DBB7A3A71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332656"/>
            <a:ext cx="4104456" cy="1143000"/>
          </a:xfrm>
        </p:spPr>
        <p:txBody>
          <a:bodyPr/>
          <a:lstStyle/>
          <a:p>
            <a:r>
              <a:rPr lang="el-GR" dirty="0"/>
              <a:t>Οι γνωστότεροι Κέλτες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0D80F45-6927-C99F-7F19-B82386790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64" y="1700808"/>
            <a:ext cx="3576462" cy="4343400"/>
          </a:xfrm>
        </p:spPr>
        <p:txBody>
          <a:bodyPr/>
          <a:lstStyle/>
          <a:p>
            <a:r>
              <a:rPr lang="el-GR" dirty="0"/>
              <a:t>Οι </a:t>
            </a:r>
            <a:r>
              <a:rPr lang="el-GR" dirty="0" err="1"/>
              <a:t>Γαλάτες</a:t>
            </a:r>
            <a:r>
              <a:rPr lang="el-GR" dirty="0"/>
              <a:t> είναι οι πρόγονοι των Κελτών που εμφανίζονται στην Μεγάλη Βρετανία (Ουαλία, Ιρλανδία, Σκωτία). </a:t>
            </a:r>
          </a:p>
          <a:p>
            <a:r>
              <a:rPr lang="el-GR" dirty="0"/>
              <a:t>Οι </a:t>
            </a:r>
            <a:r>
              <a:rPr lang="el-GR" dirty="0" err="1"/>
              <a:t>Γαλάτες</a:t>
            </a:r>
            <a:r>
              <a:rPr lang="el-GR" dirty="0"/>
              <a:t>  είναι αυτοί στους οποίου γράφει και ο απόστολος Παύλος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17D231F-F808-130A-F6E3-B74B7066E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196" y="252412"/>
            <a:ext cx="7877799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l-GR" dirty="0"/>
              <a:t>Η ΜΑΓΙΚΗ ΛΕΞΗ ΓΙΑ ΤΟΝ ΠΑΓΑΝΙΣΜΟ ΤΩΝ ΚΕΛΤΩΝ ΕΊΝΑΙ «ΠΙΘΑΝΟΝ»</a:t>
            </a:r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01C89792-1053-2F34-CC65-AC791C14C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7868" y="1700808"/>
            <a:ext cx="4648202" cy="4343400"/>
          </a:xfrm>
        </p:spPr>
        <p:txBody>
          <a:bodyPr>
            <a:normAutofit fontScale="92500" lnSpcReduction="20000"/>
          </a:bodyPr>
          <a:lstStyle/>
          <a:p>
            <a:r>
              <a:rPr lang="el-GR" sz="2000" dirty="0"/>
              <a:t>Θυμήσου: </a:t>
            </a:r>
          </a:p>
          <a:p>
            <a:pPr marL="457200" indent="-457200">
              <a:buAutoNum type="arabicPeriod"/>
            </a:pPr>
            <a:r>
              <a:rPr lang="el-GR" sz="2000" dirty="0"/>
              <a:t>Δεν έχουμε χειρόγραφα να μας καθοδηγήσουν σε θρησκευτικές πρακτικές, στην σημασία των θεοτήτων, αλλά βασιζόμαστε στην αρχαιολογία (για τα δεδομένα) και σε μύθους (για την μυθολογία). </a:t>
            </a:r>
          </a:p>
          <a:p>
            <a:pPr marL="457200" indent="-457200">
              <a:buAutoNum type="arabicPeriod"/>
            </a:pPr>
            <a:r>
              <a:rPr lang="el-GR" sz="2000" dirty="0"/>
              <a:t>Ο παγανισμός γενικά δεν έχει ένα δόγμα, όπως π.χ. ο χριστιανισμός </a:t>
            </a:r>
          </a:p>
          <a:p>
            <a:pPr marL="457200" indent="-457200">
              <a:buAutoNum type="arabicPeriod"/>
            </a:pPr>
            <a:r>
              <a:rPr lang="el-GR" sz="2000" dirty="0"/>
              <a:t> Οι παγανιστικές θρησκείες χαρακτηρίζονται από ποικιλομορφία </a:t>
            </a:r>
            <a:endParaRPr lang="en-US" sz="2000" dirty="0"/>
          </a:p>
          <a:p>
            <a:pPr marL="0" indent="0">
              <a:buNone/>
            </a:pPr>
            <a:r>
              <a:rPr lang="el-GR" sz="1600" dirty="0">
                <a:latin typeface="proxima-nova"/>
              </a:rPr>
              <a:t>Χειρόγραφη απεικόνιση από: </a:t>
            </a:r>
            <a:r>
              <a:rPr lang="en-US" sz="1600" b="0" i="0" dirty="0">
                <a:effectLst/>
                <a:latin typeface="proxima-nova"/>
              </a:rPr>
              <a:t>Book of Kells detail</a:t>
            </a:r>
            <a:r>
              <a:rPr lang="el-GR" sz="1600" b="0" i="0" dirty="0">
                <a:effectLst/>
                <a:latin typeface="proxima-nova"/>
              </a:rPr>
              <a:t>,</a:t>
            </a:r>
            <a:r>
              <a:rPr lang="en-US" sz="1600" b="0" i="0" dirty="0">
                <a:effectLst/>
                <a:latin typeface="proxima-nova"/>
              </a:rPr>
              <a:t> Irish manuscript circa 800 A. D.</a:t>
            </a:r>
            <a:r>
              <a:rPr lang="el-GR" sz="2000" b="0" i="0" dirty="0">
                <a:effectLst/>
                <a:latin typeface="proxima-nova"/>
              </a:rPr>
              <a:t> </a:t>
            </a:r>
            <a:r>
              <a:rPr lang="en-US" sz="1600" dirty="0">
                <a:latin typeface="proxima-nova"/>
              </a:rPr>
              <a:t> </a:t>
            </a:r>
            <a:endParaRPr lang="el-GR" sz="1600" dirty="0">
              <a:latin typeface="proxima-nova"/>
            </a:endParaRPr>
          </a:p>
          <a:p>
            <a:pPr marL="0" indent="0">
              <a:buNone/>
            </a:pPr>
            <a:r>
              <a:rPr lang="el-GR" sz="1600" dirty="0">
                <a:latin typeface="proxima-nova"/>
              </a:rPr>
              <a:t>*</a:t>
            </a:r>
            <a:r>
              <a:rPr lang="en-US" sz="1600" dirty="0">
                <a:latin typeface="proxima-nova"/>
              </a:rPr>
              <a:t>Book of Kells- </a:t>
            </a:r>
            <a:r>
              <a:rPr lang="el-GR" sz="1600" dirty="0">
                <a:latin typeface="proxima-nova"/>
              </a:rPr>
              <a:t>Χειρόγραφο βιβλίο στο οποίο καταγράφονται τα τέσσερα Ευαγγέλια. </a:t>
            </a:r>
            <a:endParaRPr lang="el-GR" sz="2000" dirty="0">
              <a:latin typeface="proxima-nova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B64D1FB8-63F4-511D-CE77-805395DF6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756" y="1536680"/>
            <a:ext cx="5220444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8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090156" y="198140"/>
            <a:ext cx="3228392" cy="975320"/>
          </a:xfrm>
        </p:spPr>
        <p:txBody>
          <a:bodyPr rtlCol="0" anchor="b">
            <a:normAutofit/>
          </a:bodyPr>
          <a:lstStyle/>
          <a:p>
            <a:pPr rtl="0"/>
            <a:r>
              <a:rPr lang="el-GR" dirty="0"/>
              <a:t>ΘΕΟΤΗΤΕΣ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half" idx="2"/>
          </p:nvPr>
        </p:nvSpPr>
        <p:spPr>
          <a:xfrm>
            <a:off x="129716" y="1173460"/>
            <a:ext cx="4524536" cy="548640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l-GR" dirty="0"/>
              <a:t>Δεν υπάρχει ένα πάνθεο, όπως στην πιο γνωστή μορφή της αρχαίας ελληνικής θρησκείας (δωδεκάθεο) ή στον Νορβηγικό παγανισμό (</a:t>
            </a:r>
            <a:r>
              <a:rPr lang="el-GR" dirty="0" err="1"/>
              <a:t>Εσίρ</a:t>
            </a:r>
            <a:r>
              <a:rPr lang="el-GR" dirty="0"/>
              <a:t>, </a:t>
            </a:r>
            <a:r>
              <a:rPr lang="el-GR" dirty="0" err="1"/>
              <a:t>Βανίρ</a:t>
            </a:r>
            <a:r>
              <a:rPr lang="el-GR" dirty="0"/>
              <a:t>)</a:t>
            </a:r>
          </a:p>
          <a:p>
            <a:pPr rtl="0"/>
            <a:r>
              <a:rPr lang="el-GR" dirty="0"/>
              <a:t>Κάθε περιοχή είχε τις δικές του θεότητες</a:t>
            </a:r>
          </a:p>
          <a:p>
            <a:pPr rtl="0"/>
            <a:r>
              <a:rPr lang="el-GR" dirty="0"/>
              <a:t>Απεικονίζονται σπανίως.</a:t>
            </a:r>
          </a:p>
          <a:p>
            <a:pPr rtl="0"/>
            <a:r>
              <a:rPr lang="el-GR" dirty="0"/>
              <a:t>Οι περισσότερες απεικονίσεις προέρχονται από Ρωμαίους </a:t>
            </a:r>
          </a:p>
          <a:p>
            <a:pPr marL="0" indent="0" rtl="0">
              <a:buNone/>
            </a:pPr>
            <a:r>
              <a:rPr lang="el-GR" dirty="0"/>
              <a:t>* Θυμήσου: Η αρχαιοελληνική θρησκεία από την οποία επηρεάστηκαν οι Ρωμαίοι είχε χώρο και για νέες θεότητες, όποτε υιοθετούσαν συχνά θεότητες άλλων λαών (Μνημείο αγνώστου θεού στην αρχαία Αθήνα). 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55DB08F-5822-B78A-11A4-0A7DF61A3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318548" y="1173460"/>
            <a:ext cx="4648201" cy="556790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Δεν έχουμε διαθέσιμα γραπτά πριν τον 7</a:t>
            </a:r>
            <a:r>
              <a:rPr lang="el-GR" baseline="30000" dirty="0"/>
              <a:t>ο</a:t>
            </a:r>
            <a:r>
              <a:rPr lang="el-GR" dirty="0"/>
              <a:t> μ.Χ. αιώνα </a:t>
            </a:r>
          </a:p>
          <a:p>
            <a:r>
              <a:rPr lang="el-GR" dirty="0"/>
              <a:t>Αυτό είναι πρόβλημα γιατί είχε ήδη επικρατήσει ο χριστιανισμός, όποτε δεν έχουμε μια ξεκάθαρη εικόνα</a:t>
            </a:r>
            <a:endParaRPr lang="en-US" dirty="0"/>
          </a:p>
          <a:p>
            <a:r>
              <a:rPr lang="el-GR" dirty="0"/>
              <a:t>Οι θεότητες που απεικονίζονται εδώ είναι έχουν αντληθεί από διάφορες Κέλτικες παραδόσεις (π.χ. από τους Κέλτες της Γαλατίας, της Ιρλανδίας κ.τ.λ.)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2F6B58-2329-0169-CD08-7C8B57EF3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7" y="404664"/>
            <a:ext cx="4049891" cy="1143000"/>
          </a:xfrm>
        </p:spPr>
        <p:txBody>
          <a:bodyPr/>
          <a:lstStyle/>
          <a:p>
            <a:r>
              <a:rPr lang="el-GR" dirty="0"/>
              <a:t>ΚΕΡΝΟΥΝΟΣ</a:t>
            </a:r>
            <a:br>
              <a:rPr lang="el-GR" dirty="0"/>
            </a:br>
            <a:r>
              <a:rPr lang="el-GR" dirty="0"/>
              <a:t>(</a:t>
            </a:r>
            <a:r>
              <a:rPr lang="en-US" dirty="0" err="1"/>
              <a:t>Cernunnos</a:t>
            </a:r>
            <a:r>
              <a:rPr lang="el-GR" dirty="0"/>
              <a:t>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FEC480-E9D8-30C0-A7AE-09E315912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756" y="1828800"/>
            <a:ext cx="3720479" cy="4343400"/>
          </a:xfrm>
        </p:spPr>
        <p:txBody>
          <a:bodyPr>
            <a:normAutofit fontScale="70000" lnSpcReduction="20000"/>
          </a:bodyPr>
          <a:lstStyle/>
          <a:p>
            <a:r>
              <a:rPr lang="el-GR" sz="2400" dirty="0"/>
              <a:t>Ο Κερασφόρος Θεός</a:t>
            </a:r>
          </a:p>
          <a:p>
            <a:r>
              <a:rPr lang="el-GR" sz="2400" dirty="0"/>
              <a:t>Θεοποιημένο πνεύμα των αρσενικών ζώων με κέρατα, ιδιαίτερα των ελαφιών</a:t>
            </a:r>
          </a:p>
          <a:p>
            <a:r>
              <a:rPr lang="el-GR" sz="2400" dirty="0"/>
              <a:t>Θεός της φύσης, της αναπαραγωγής και της γονιμότητας.</a:t>
            </a:r>
          </a:p>
          <a:p>
            <a:r>
              <a:rPr lang="el-GR" sz="2400" dirty="0"/>
              <a:t>Γεννιέται στο χειμερινό ηλιοστάσιο, πεθαίνει στο θερινό ηλιοστάσιο</a:t>
            </a:r>
          </a:p>
          <a:p>
            <a:r>
              <a:rPr lang="el-GR" sz="2400" dirty="0"/>
              <a:t>Συμβολίζει τον θάνατο και την αναγέννηση.</a:t>
            </a:r>
          </a:p>
          <a:p>
            <a:r>
              <a:rPr lang="el-GR" dirty="0"/>
              <a:t>Απεικονίζεται πάντα καθισμένος.</a:t>
            </a:r>
            <a:br>
              <a:rPr lang="el-GR" sz="2400" dirty="0"/>
            </a:br>
            <a:br>
              <a:rPr lang="el-GR" sz="2400" dirty="0"/>
            </a:br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BF76998-891E-D152-3845-714357AD0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4490" y="5373215"/>
            <a:ext cx="4648202" cy="798985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Cernunnos</a:t>
            </a:r>
            <a:r>
              <a:rPr lang="en-US" dirty="0"/>
              <a:t> on the </a:t>
            </a:r>
            <a:r>
              <a:rPr lang="en-US" dirty="0" err="1"/>
              <a:t>Gundestrup</a:t>
            </a:r>
            <a:r>
              <a:rPr lang="en-US" dirty="0"/>
              <a:t> Cauldron, c. 150-1 BCE, La Tène, </a:t>
            </a:r>
            <a:r>
              <a:rPr lang="en-US" dirty="0" err="1"/>
              <a:t>Himmerland</a:t>
            </a:r>
            <a:r>
              <a:rPr lang="en-US" dirty="0"/>
              <a:t>, Denmark, Source: Wikimedia Commons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1B6CDCC-6D13-E43A-4781-DD332C462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188" y="260648"/>
            <a:ext cx="777686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8702DF-4A10-7600-4916-D846695C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6" y="404664"/>
            <a:ext cx="3504456" cy="1143000"/>
          </a:xfrm>
        </p:spPr>
        <p:txBody>
          <a:bodyPr/>
          <a:lstStyle/>
          <a:p>
            <a:r>
              <a:rPr lang="el-GR" dirty="0"/>
              <a:t>ΛΟΥΓΚΟΥΣ (</a:t>
            </a:r>
            <a:r>
              <a:rPr lang="en-US" dirty="0" err="1"/>
              <a:t>Lugus</a:t>
            </a:r>
            <a:r>
              <a:rPr lang="en-US" dirty="0"/>
              <a:t>/ Lugh)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94786A6-0F2B-08C6-02B0-4419A2CFD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868" y="1700808"/>
            <a:ext cx="4648199" cy="4343400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Από τους κυριότερους θεούς.</a:t>
            </a:r>
          </a:p>
          <a:p>
            <a:r>
              <a:rPr lang="el-GR" dirty="0"/>
              <a:t>Οι </a:t>
            </a:r>
            <a:r>
              <a:rPr lang="el-GR" dirty="0" err="1"/>
              <a:t>Ουαλοί</a:t>
            </a:r>
            <a:r>
              <a:rPr lang="el-GR" dirty="0"/>
              <a:t> Κέλτες τον συσχετίζουν με την τέχνη της υποδηματοποιίας. Παρομοιάζεται με τον Ερμή </a:t>
            </a:r>
          </a:p>
          <a:p>
            <a:r>
              <a:rPr lang="el-GR" dirty="0"/>
              <a:t>Φαίνεται να σχετίζεται με το φως, τον ήλιο και τις τέχνες.</a:t>
            </a:r>
          </a:p>
          <a:p>
            <a:r>
              <a:rPr lang="el-GR" dirty="0"/>
              <a:t>Διαθέτει δικά του όπλα.</a:t>
            </a:r>
          </a:p>
          <a:p>
            <a:r>
              <a:rPr lang="el-GR" dirty="0"/>
              <a:t>Θεός της κυριαρχίας και πολεμιστής. </a:t>
            </a:r>
          </a:p>
          <a:p>
            <a:r>
              <a:rPr lang="el-GR" dirty="0"/>
              <a:t>Γεννήθηκε από παρθένο μητέρα την </a:t>
            </a:r>
            <a:r>
              <a:rPr lang="el-GR" dirty="0" err="1"/>
              <a:t>Άρανρχορντ</a:t>
            </a:r>
            <a:r>
              <a:rPr lang="el-GR" dirty="0"/>
              <a:t> η οποία ήθελα να τον σκοτώσει. Το προστάτευσε ο θείος του, ο οποίος του έφτιαξε και μια σύζυγο από λουλούδια. </a:t>
            </a:r>
          </a:p>
          <a:p>
            <a:r>
              <a:rPr lang="el-GR" dirty="0"/>
              <a:t>Γιορτάζονταν την 1</a:t>
            </a:r>
            <a:r>
              <a:rPr lang="el-GR" baseline="30000" dirty="0"/>
              <a:t>η</a:t>
            </a:r>
            <a:r>
              <a:rPr lang="el-GR" dirty="0"/>
              <a:t> Αυγούστου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C6D2D1B-CDE6-BBDA-8C1C-3118495C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324" y="266328"/>
            <a:ext cx="5993904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256AA0-73CB-9041-51A6-B1AADF21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Νόντενς</a:t>
            </a:r>
            <a:br>
              <a:rPr lang="el-GR" dirty="0"/>
            </a:br>
            <a:r>
              <a:rPr lang="el-GR" dirty="0"/>
              <a:t>(</a:t>
            </a:r>
            <a:r>
              <a:rPr lang="en-US" dirty="0" err="1"/>
              <a:t>Nodens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341957-AD77-8A11-B314-8CA0EB3227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l-GR" sz="3600" dirty="0"/>
              <a:t>Ο θεός ιατρός </a:t>
            </a:r>
          </a:p>
          <a:p>
            <a:r>
              <a:rPr lang="el-GR" sz="3600" dirty="0"/>
              <a:t>Ο θεός των κυνηγόσκυλων </a:t>
            </a:r>
          </a:p>
          <a:p>
            <a:r>
              <a:rPr lang="el-GR" sz="3600" dirty="0"/>
              <a:t>Δεν υπάρχει απεικόνιση του θεού, αλλά στις περιοχές που λατρεύονταν υπάρχει πληθώρα αγαλματιδίων που απεικονίζουν κυνηγόσκυλα. </a:t>
            </a:r>
          </a:p>
          <a:p>
            <a:r>
              <a:rPr lang="el-GR" sz="3600" dirty="0"/>
              <a:t>Δεν γνωρίζουμε αν τα αγάλματα είναι μια από τις μορφές του θεού ή αν ο σκύλος συνόδευε τον θεό</a:t>
            </a:r>
            <a:r>
              <a:rPr lang="el-GR" dirty="0"/>
              <a:t>.</a:t>
            </a:r>
          </a:p>
          <a:p>
            <a:r>
              <a:rPr lang="el-GR" sz="3600" dirty="0"/>
              <a:t>Εντοπίζεται αποκλειστικά στην Μεγάλη Βρετανία. 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15E3347-5EA1-E77F-52CA-86A48E0B6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0476" y="5202259"/>
            <a:ext cx="4648202" cy="72697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l-GR" dirty="0"/>
              <a:t>Περισσότερα για το αγαλματίδιο βλέπε εδώ: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https://www.christies.com/lot/lot-a-romano-british-bronze-dog-circa-4th-century-6217319/</a:t>
            </a:r>
            <a:endParaRPr lang="el-GR" dirty="0"/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CB41E23-344E-E545-E9FF-707D5EC4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353334"/>
            <a:ext cx="553176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Νερά ξύλου 16x9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700_TF02801115_TF02801115" id="{15565913-538B-45AD-AF81-7E86650D4729}" vid="{4566DB85-2638-4B0A-AFFF-50F729D359FF}"/>
    </a:ext>
  </a:extLst>
</a:theme>
</file>

<file path=ppt/theme/theme2.xml><?xml version="1.0" encoding="utf-8"?>
<a:theme xmlns:a="http://schemas.openxmlformats.org/drawingml/2006/main" name="Θέμα του Offic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1360511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TP102801114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706531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35E791-7449-4708-8DE9-182EC4D8A134}">
  <ds:schemaRefs>
    <ds:schemaRef ds:uri="4873beb7-5857-4685-be1f-d57550cc96c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EB9514F-6A45-47F4-BC6D-A865E29717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20563B-C646-42AF-9D0D-76DF086793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 φύσης με νερά ξύλου (ευρεία οθόνη)</Template>
  <TotalTime>352</TotalTime>
  <Words>1288</Words>
  <Application>Microsoft Office PowerPoint</Application>
  <PresentationFormat>Προσαρμογή</PresentationFormat>
  <Paragraphs>102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1" baseType="lpstr">
      <vt:lpstr>Aptos</vt:lpstr>
      <vt:lpstr>Arial</vt:lpstr>
      <vt:lpstr>Century</vt:lpstr>
      <vt:lpstr>proxima-nova</vt:lpstr>
      <vt:lpstr>Νερά ξύλου 16x9</vt:lpstr>
      <vt:lpstr>Η ΘΡΗΣΚΕΙΑ ΑΥΤΩΝ ΠΟΥ ΟΝΟΜΑΣΑΜΕ «ΚΕΛΤΕΣ»</vt:lpstr>
      <vt:lpstr>Παρουσίαση του PowerPoint</vt:lpstr>
      <vt:lpstr>«ΚΕΛΤΕΣ»</vt:lpstr>
      <vt:lpstr>Οι γνωστότεροι Κέλτες.</vt:lpstr>
      <vt:lpstr>Η ΜΑΓΙΚΗ ΛΕΞΗ ΓΙΑ ΤΟΝ ΠΑΓΑΝΙΣΜΟ ΤΩΝ ΚΕΛΤΩΝ ΕΊΝΑΙ «ΠΙΘΑΝΟΝ»</vt:lpstr>
      <vt:lpstr>ΘΕΟΤΗΤΕΣ</vt:lpstr>
      <vt:lpstr>ΚΕΡΝΟΥΝΟΣ (Cernunnos)</vt:lpstr>
      <vt:lpstr>ΛΟΥΓΚΟΥΣ (Lugus/ Lugh)</vt:lpstr>
      <vt:lpstr>Νόντενς (Nodens)</vt:lpstr>
      <vt:lpstr>ΟΙ ΘΕΕΣ ΜΗΤΕΡΕΣ  (Matronae)</vt:lpstr>
      <vt:lpstr>ΜΟΡΙΓΚΑΝΣ  (Morrigans / Macha) </vt:lpstr>
      <vt:lpstr>Tuatha Dé Danann</vt:lpstr>
      <vt:lpstr>ΠΕΠΟΙΘΗΣΕΙΣ</vt:lpstr>
      <vt:lpstr>Λατρεία </vt:lpstr>
      <vt:lpstr>ΔΡΥΙΔΕΣ </vt:lpstr>
      <vt:lpstr>Πηγές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 Grammatikopoulou</dc:creator>
  <cp:lastModifiedBy>Olga Grammatikopoulou</cp:lastModifiedBy>
  <cp:revision>2</cp:revision>
  <dcterms:created xsi:type="dcterms:W3CDTF">2025-02-07T16:41:52Z</dcterms:created>
  <dcterms:modified xsi:type="dcterms:W3CDTF">2025-02-08T12:28:43Z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