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312" r:id="rId3"/>
    <p:sldId id="313" r:id="rId4"/>
    <p:sldId id="258" r:id="rId5"/>
    <p:sldId id="262" r:id="rId6"/>
    <p:sldId id="264" r:id="rId7"/>
    <p:sldId id="265" r:id="rId8"/>
    <p:sldId id="267" r:id="rId9"/>
    <p:sldId id="314" r:id="rId10"/>
    <p:sldId id="317" r:id="rId11"/>
    <p:sldId id="269" r:id="rId12"/>
    <p:sldId id="315" r:id="rId13"/>
    <p:sldId id="275" r:id="rId14"/>
    <p:sldId id="277" r:id="rId15"/>
    <p:sldId id="276" r:id="rId16"/>
    <p:sldId id="283" r:id="rId17"/>
    <p:sldId id="319" r:id="rId18"/>
    <p:sldId id="279" r:id="rId19"/>
    <p:sldId id="320" r:id="rId20"/>
    <p:sldId id="281" r:id="rId21"/>
    <p:sldId id="282" r:id="rId22"/>
    <p:sldId id="271" r:id="rId23"/>
    <p:sldId id="274" r:id="rId24"/>
    <p:sldId id="272" r:id="rId25"/>
    <p:sldId id="321" r:id="rId26"/>
    <p:sldId id="292" r:id="rId27"/>
    <p:sldId id="316" r:id="rId28"/>
    <p:sldId id="294" r:id="rId29"/>
    <p:sldId id="273" r:id="rId30"/>
    <p:sldId id="284" r:id="rId31"/>
    <p:sldId id="285" r:id="rId32"/>
    <p:sldId id="286" r:id="rId33"/>
    <p:sldId id="287" r:id="rId34"/>
    <p:sldId id="288" r:id="rId35"/>
    <p:sldId id="301" r:id="rId36"/>
    <p:sldId id="289" r:id="rId37"/>
    <p:sldId id="290" r:id="rId38"/>
    <p:sldId id="295" r:id="rId39"/>
    <p:sldId id="296" r:id="rId40"/>
    <p:sldId id="304" r:id="rId41"/>
    <p:sldId id="305" r:id="rId42"/>
    <p:sldId id="302" r:id="rId43"/>
    <p:sldId id="297" r:id="rId44"/>
    <p:sldId id="298" r:id="rId45"/>
    <p:sldId id="307" r:id="rId46"/>
    <p:sldId id="300" r:id="rId47"/>
    <p:sldId id="299" r:id="rId48"/>
    <p:sldId id="308" r:id="rId49"/>
    <p:sldId id="322" r:id="rId50"/>
    <p:sldId id="311" r:id="rId51"/>
    <p:sldId id="310" r:id="rId52"/>
    <p:sldId id="323" r:id="rId53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FF"/>
    <a:srgbClr val="800000"/>
    <a:srgbClr val="A50021"/>
    <a:srgbClr val="FFFFCC"/>
    <a:srgbClr val="FFCCFF"/>
    <a:srgbClr val="969696"/>
    <a:srgbClr val="C0C0C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900" autoAdjust="0"/>
  </p:normalViewPr>
  <p:slideViewPr>
    <p:cSldViewPr snapToGrid="0">
      <p:cViewPr varScale="1">
        <p:scale>
          <a:sx n="105" d="100"/>
          <a:sy n="105" d="100"/>
        </p:scale>
        <p:origin x="114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17052-DFB9-4437-BFCF-65825BA46AFF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1/10/2021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384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EDCF2-1144-4937-83C2-F49D91E32BE3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1/10/2021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988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F866F-1133-4EF4-9F75-4634FDB84A68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1/10/2021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08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17B10-D7DD-4871-88AB-D5A412DB24AC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1/10/2021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24F44-E708-4DD5-AF0A-FCEF5BE8A6F1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8399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Τίτλος και 4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sz="quarter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914400" y="19812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914400" y="41148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   www.merkopanas.blogspot.gr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482F6-6567-444F-9A04-38D96E42A2C9}" type="slidenum">
              <a:rPr lang="el-GR" alt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291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Τίτλος, Αντι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   www.merkopanas.blogspot.gr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3AF50-8782-40CF-8B53-39F564DB54A3}" type="slidenum">
              <a:rPr lang="el-GR" alt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8668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Τίτλος και Αντικείμενο επάνω από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103632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914400" y="4114800"/>
            <a:ext cx="103632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Μερκ. Παναγιωτόπουλος - Φυσικός              www.merkopanas.blogspot.gr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A2E8E-A6A2-4C00-8D22-066B12895CBB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206524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C83AF-E3BE-446E-8B14-919C2B645E47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1/10/2021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379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20A82-EB76-4D53-AD7A-6A2D93050206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1/10/2021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273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A67B4-CF59-45D5-917D-39388F37AC30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1/10/2021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985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F98CB-410D-4372-99C5-4365E2EB5040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1/10/2021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723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019A3-BD70-4630-9ADD-476CAE059448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1/10/2021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643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062A8-7621-43E8-97DF-D9B749FC38E0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1/10/2021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142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A6C2D-1E4E-4388-A4A8-AE3F19F06E97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1/10/2021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933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CCD15-8BCB-4972-8876-E3110E1BA737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1/10/2021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406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rgbClr val="FFFFCC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36830-E0DC-4923-AE03-080D2389FF3A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1/10/2021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702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hyperlink" Target="https://physicsteacher.blog/2021/09/26/signposting-flemings-left-hand-and-right-hand-rules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1.png"/><Relationship Id="rId3" Type="http://schemas.microsoft.com/office/2007/relationships/hdphoto" Target="../media/hdphoto3.wdp"/><Relationship Id="rId7" Type="http://schemas.openxmlformats.org/officeDocument/2006/relationships/image" Target="../media/image26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1.png"/><Relationship Id="rId5" Type="http://schemas.microsoft.com/office/2007/relationships/hdphoto" Target="../media/hdphoto4.wdp"/><Relationship Id="rId10" Type="http://schemas.openxmlformats.org/officeDocument/2006/relationships/image" Target="../media/image291.png"/><Relationship Id="rId4" Type="http://schemas.openxmlformats.org/officeDocument/2006/relationships/image" Target="../media/image19.png"/><Relationship Id="rId9" Type="http://schemas.openxmlformats.org/officeDocument/2006/relationships/image" Target="../media/image28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0.pn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merkopanas.blogspot.com/2019/01/1943-nikola-tesla.html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l.wikipedia.org/wiki/%CE%A0%CF%85%CF%81%CE%B7%CE%BD%CE%B9%CE%BA%CF%8C%CF%82_%CE%BC%CE%B1%CE%B3%CE%BD%CE%B7%CF%84%CE%B9%CE%BA%CF%8C%CF%82_%CF%83%CF%85%CE%BD%CF%84%CE%BF%CE%BD%CE%B9%CF%83%CE%BC%CF%8C%CF%82" TargetMode="External"/><Relationship Id="rId2" Type="http://schemas.openxmlformats.org/officeDocument/2006/relationships/hyperlink" Target="https://el.wikipedia.org/wiki/%CE%9C%CE%B1%CE%B3%CE%BD%CE%B7%CF%84%CE%B9%CE%BA%CE%AE_%CF%84%CE%BF%CE%BC%CE%BF%CE%B3%CF%81%CE%B1%CF%86%CE%AF%CE%B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hyperlink" Target="https://phys.org/news/2018-09-world-magnetic-field.htm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80.png"/><Relationship Id="rId18" Type="http://schemas.openxmlformats.org/officeDocument/2006/relationships/image" Target="../media/image29.png"/><Relationship Id="rId3" Type="http://schemas.openxmlformats.org/officeDocument/2006/relationships/image" Target="../media/image27.png"/><Relationship Id="rId12" Type="http://schemas.openxmlformats.org/officeDocument/2006/relationships/image" Target="../media/image370.png"/><Relationship Id="rId17" Type="http://schemas.openxmlformats.org/officeDocument/2006/relationships/image" Target="../media/image39.png"/><Relationship Id="rId2" Type="http://schemas.openxmlformats.org/officeDocument/2006/relationships/image" Target="../media/image1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60.png"/><Relationship Id="rId15" Type="http://schemas.openxmlformats.org/officeDocument/2006/relationships/image" Target="../media/image40.png"/><Relationship Id="rId10" Type="http://schemas.openxmlformats.org/officeDocument/2006/relationships/image" Target="../media/image350.png"/><Relationship Id="rId19" Type="http://schemas.openxmlformats.org/officeDocument/2006/relationships/image" Target="../media/image42.png"/><Relationship Id="rId4" Type="http://schemas.openxmlformats.org/officeDocument/2006/relationships/image" Target="../media/image330.png"/><Relationship Id="rId9" Type="http://schemas.openxmlformats.org/officeDocument/2006/relationships/image" Target="../media/image340.png"/><Relationship Id="rId14" Type="http://schemas.openxmlformats.org/officeDocument/2006/relationships/image" Target="../media/image39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nobelprize.org/prizes/physics/1902/lorentz/biographical/" TargetMode="External"/><Relationship Id="rId5" Type="http://schemas.openxmlformats.org/officeDocument/2006/relationships/image" Target="../media/image5.jpg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3AeuDvWc0k" TargetMode="External"/><Relationship Id="rId2" Type="http://schemas.openxmlformats.org/officeDocument/2006/relationships/hyperlink" Target="https://www.youtube.com/channel/UCEGtvnlfAwHya5HvQpl5LeQ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0.png"/><Relationship Id="rId4" Type="http://schemas.openxmlformats.org/officeDocument/2006/relationships/image" Target="../media/image450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microsoft.com/office/2007/relationships/hdphoto" Target="../media/hdphoto6.wdp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9.wdp"/><Relationship Id="rId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510.png"/><Relationship Id="rId3" Type="http://schemas.microsoft.com/office/2007/relationships/hdphoto" Target="../media/hdphoto10.wdp"/><Relationship Id="rId7" Type="http://schemas.microsoft.com/office/2007/relationships/hdphoto" Target="../media/hdphoto12.wdp"/><Relationship Id="rId12" Type="http://schemas.microsoft.com/office/2007/relationships/hdphoto" Target="../media/hdphoto14.wdp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11" Type="http://schemas.openxmlformats.org/officeDocument/2006/relationships/image" Target="../media/image58.png"/><Relationship Id="rId5" Type="http://schemas.microsoft.com/office/2007/relationships/hdphoto" Target="../media/hdphoto11.wdp"/><Relationship Id="rId10" Type="http://schemas.microsoft.com/office/2007/relationships/hdphoto" Target="../media/hdphoto13.wdp"/><Relationship Id="rId4" Type="http://schemas.openxmlformats.org/officeDocument/2006/relationships/image" Target="../media/image54.png"/><Relationship Id="rId9" Type="http://schemas.openxmlformats.org/officeDocument/2006/relationships/image" Target="../media/image5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dide.lef.sch.gr/ekfe/wp/wp-content/uploads/2020/12/%CE%94%CF%8D%CE%BD%CE%B1%CE%BC%CE%B7-Laplace-1.pdf" TargetMode="External"/><Relationship Id="rId3" Type="http://schemas.openxmlformats.org/officeDocument/2006/relationships/hyperlink" Target="https://merkopanas.blogspot.com/2021/09/26-laplace-hot-potatoes.html" TargetMode="External"/><Relationship Id="rId7" Type="http://schemas.openxmlformats.org/officeDocument/2006/relationships/hyperlink" Target="https://www.facebook.com/groups/147874832507589/?multi_permalinks=889087915052940&amp;notif_id=1632219846888749&amp;notif_t=group_activity&amp;ref=noti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merkopanas.blogspot.com/2021/09/2001-2021.html" TargetMode="External"/><Relationship Id="rId5" Type="http://schemas.openxmlformats.org/officeDocument/2006/relationships/hyperlink" Target="https://ylikonet100.blogspot.com/2011/10/6.html" TargetMode="External"/><Relationship Id="rId4" Type="http://schemas.openxmlformats.org/officeDocument/2006/relationships/hyperlink" Target="http://www.study4exams.gr/physics_k/course/view.php?id=47#6" TargetMode="External"/><Relationship Id="rId9" Type="http://schemas.openxmlformats.org/officeDocument/2006/relationships/hyperlink" Target="https://www.patakis.gr/files/1192043.pdf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photodentro.edu.gr/lor/r/8521/6015?locale=el" TargetMode="External"/><Relationship Id="rId3" Type="http://schemas.openxmlformats.org/officeDocument/2006/relationships/hyperlink" Target="https://www.youtube.com/channel/UCwN_WZheqCZ3Q2K_MQyD8yw" TargetMode="External"/><Relationship Id="rId7" Type="http://schemas.openxmlformats.org/officeDocument/2006/relationships/hyperlink" Target="http://www.seilias.gr/index.php?option=com_content&amp;task=view&amp;id=412&amp;Itemid=32&amp;catid=20" TargetMode="External"/><Relationship Id="rId2" Type="http://schemas.openxmlformats.org/officeDocument/2006/relationships/hyperlink" Target="https://www.youtube.com/watch?v=LglD0E3l70I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physiclessons.blogspot.com/2013/03/laplace.html" TargetMode="External"/><Relationship Id="rId5" Type="http://schemas.openxmlformats.org/officeDocument/2006/relationships/hyperlink" Target="https://www.youtube.com/watch?v=tUCtCYty-ns" TargetMode="External"/><Relationship Id="rId4" Type="http://schemas.openxmlformats.org/officeDocument/2006/relationships/hyperlink" Target="https://www.youtube.com/watch?v=gryxm_oWufw&amp;ab_channel=iPedia" TargetMode="External"/><Relationship Id="rId9" Type="http://schemas.openxmlformats.org/officeDocument/2006/relationships/hyperlink" Target="https://www.youtube.com/watch?v=1JZLKvWO0ks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merkopanas.blogspot.com/2019/03/1827-pierre-simon-la-place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hyperlink" Target="https://seilias.gr/go-lab/html5/laplaceForce3D-2.plain.html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0.png"/><Relationship Id="rId5" Type="http://schemas.openxmlformats.org/officeDocument/2006/relationships/image" Target="../media/image540.png"/><Relationship Id="rId4" Type="http://schemas.openxmlformats.org/officeDocument/2006/relationships/image" Target="../media/image530.pn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0.pn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0.png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4BZnnZMc4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22.wdp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9.png"/><Relationship Id="rId7" Type="http://schemas.openxmlformats.org/officeDocument/2006/relationships/image" Target="../media/image6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07/relationships/hdphoto" Target="../media/hdphoto23.wdp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RrovEO6A9g" TargetMode="External"/><Relationship Id="rId2" Type="http://schemas.openxmlformats.org/officeDocument/2006/relationships/hyperlink" Target="http://dide.ker.sch.gr/ekfe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0.png"/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3.jpe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0.png"/><Relationship Id="rId5" Type="http://schemas.openxmlformats.org/officeDocument/2006/relationships/image" Target="../media/image15.jpeg"/><Relationship Id="rId10" Type="http://schemas.openxmlformats.org/officeDocument/2006/relationships/image" Target="../media/image12.png"/><Relationship Id="rId4" Type="http://schemas.openxmlformats.org/officeDocument/2006/relationships/image" Target="../media/image14.jpeg"/><Relationship Id="rId9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348" y="902765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Επεξήγηση με στρογγυλεμένο παραλληλόγραμμο 4"/>
          <p:cNvSpPr/>
          <p:nvPr/>
        </p:nvSpPr>
        <p:spPr>
          <a:xfrm>
            <a:off x="2350294" y="342673"/>
            <a:ext cx="2554216" cy="774086"/>
          </a:xfrm>
          <a:prstGeom prst="wedgeRoundRectCallout">
            <a:avLst>
              <a:gd name="adj1" fmla="val -66142"/>
              <a:gd name="adj2" fmla="val 78321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Ας θυμηθούμε…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Ορθογώνιο 6"/>
              <p:cNvSpPr/>
              <p:nvPr/>
            </p:nvSpPr>
            <p:spPr>
              <a:xfrm>
                <a:off x="2022231" y="1116759"/>
                <a:ext cx="8308731" cy="10662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:r>
                  <a:rPr lang="en-US" altLang="el-GR" b="1" dirty="0">
                    <a:latin typeface="Comic Sans MS" pitchFamily="66" charset="0"/>
                  </a:rPr>
                  <a:t>T</a:t>
                </a:r>
                <a:r>
                  <a:rPr lang="el-GR" altLang="el-GR" b="1" dirty="0">
                    <a:latin typeface="Comic Sans MS" pitchFamily="66" charset="0"/>
                  </a:rPr>
                  <a:t>ο μαγνητικό πεδίο στο οποίο η ένταση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altLang="el-GR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altLang="el-GR" b="1" i="1">
                            <a:latin typeface="Cambria Math" panose="02040503050406030204" pitchFamily="18" charset="0"/>
                          </a:rPr>
                          <m:t>𝜝</m:t>
                        </m:r>
                      </m:e>
                    </m:acc>
                  </m:oMath>
                </a14:m>
                <a:r>
                  <a:rPr lang="en-US" altLang="el-GR" b="1" dirty="0">
                    <a:latin typeface="Comic Sans MS" pitchFamily="66" charset="0"/>
                  </a:rPr>
                  <a:t> </a:t>
                </a:r>
                <a:r>
                  <a:rPr lang="el-GR" altLang="el-GR" b="1" dirty="0">
                    <a:latin typeface="Comic Sans MS" pitchFamily="66" charset="0"/>
                  </a:rPr>
                  <a:t>είναι ίδια σε κάθε σημείο </a:t>
                </a:r>
                <a:r>
                  <a:rPr lang="el-GR" altLang="el-GR" b="1" dirty="0" smtClean="0">
                    <a:latin typeface="Comic Sans MS" pitchFamily="66" charset="0"/>
                  </a:rPr>
                  <a:t>του</a:t>
                </a:r>
                <a:endParaRPr lang="en-US" altLang="el-GR" b="1" dirty="0" smtClean="0">
                  <a:latin typeface="Comic Sans MS" pitchFamily="66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:r>
                  <a:rPr lang="el-GR" altLang="el-GR" b="1" dirty="0" smtClean="0">
                    <a:latin typeface="Comic Sans MS" pitchFamily="66" charset="0"/>
                  </a:rPr>
                  <a:t>ονομάζεται …………………… .</a:t>
                </a:r>
                <a:endParaRPr lang="el-GR" altLang="el-GR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Ορθογώνιο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2231" y="1116759"/>
                <a:ext cx="8308731" cy="1066254"/>
              </a:xfrm>
              <a:prstGeom prst="rect">
                <a:avLst/>
              </a:prstGeom>
              <a:blipFill>
                <a:blip r:embed="rId3"/>
                <a:stretch>
                  <a:fillRect l="-660" b="-857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332285" y="1690790"/>
            <a:ext cx="12221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ομογενές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2022231" y="2458914"/>
            <a:ext cx="77805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altLang="el-GR" b="1" dirty="0" smtClean="0">
                <a:latin typeface="Comic Sans MS" panose="030F0702030302020204" pitchFamily="66" charset="0"/>
              </a:rPr>
              <a:t>Το πείραμα του </a:t>
            </a:r>
            <a:r>
              <a:rPr lang="en-US" altLang="el-GR" b="1" dirty="0" err="1" smtClean="0">
                <a:latin typeface="Comic Sans MS" panose="030F0702030302020204" pitchFamily="66" charset="0"/>
              </a:rPr>
              <a:t>Oersted</a:t>
            </a:r>
            <a:r>
              <a:rPr lang="en-US" altLang="el-GR" b="1" dirty="0" smtClean="0">
                <a:latin typeface="Comic Sans MS" panose="030F0702030302020204" pitchFamily="66" charset="0"/>
              </a:rPr>
              <a:t> </a:t>
            </a:r>
            <a:r>
              <a:rPr lang="el-GR" altLang="el-GR" b="1" dirty="0" smtClean="0">
                <a:latin typeface="Comic Sans MS" panose="030F0702030302020204" pitchFamily="66" charset="0"/>
              </a:rPr>
              <a:t>μας έδειξε ότι το ηλεκτρικό ρεύμα δημιουργεί μαγνητικό ……………… που ασκεί ……………… πάνω σε μαγνήτη.  </a:t>
            </a:r>
          </a:p>
        </p:txBody>
      </p:sp>
      <p:sp>
        <p:nvSpPr>
          <p:cNvPr id="10" name="Ορθογώνιο 9"/>
          <p:cNvSpPr/>
          <p:nvPr/>
        </p:nvSpPr>
        <p:spPr>
          <a:xfrm>
            <a:off x="5301290" y="2894854"/>
            <a:ext cx="9877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l-GR" alt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δύναμη</a:t>
            </a:r>
            <a:endParaRPr lang="el-GR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3255239" y="2894854"/>
            <a:ext cx="8130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l-GR" alt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πεδίο</a:t>
            </a:r>
            <a:endParaRPr lang="el-GR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Ορθογώνιο 11"/>
          <p:cNvSpPr/>
          <p:nvPr/>
        </p:nvSpPr>
        <p:spPr>
          <a:xfrm>
            <a:off x="2119548" y="3675664"/>
            <a:ext cx="750375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b="1" dirty="0">
                <a:latin typeface="Comic Sans MS" panose="030F0702030302020204" pitchFamily="66" charset="0"/>
              </a:rPr>
              <a:t>Σε κλειστό </a:t>
            </a:r>
            <a:r>
              <a:rPr lang="el-GR" b="1" dirty="0" smtClean="0">
                <a:latin typeface="Comic Sans MS" panose="030F0702030302020204" pitchFamily="66" charset="0"/>
              </a:rPr>
              <a:t>ηλεκτρικό κύκλωμα</a:t>
            </a:r>
            <a:r>
              <a:rPr lang="el-GR" b="1" dirty="0">
                <a:latin typeface="Comic Sans MS" panose="030F0702030302020204" pitchFamily="66" charset="0"/>
              </a:rPr>
              <a:t>, που αποτελείται από ηλεκτρική </a:t>
            </a:r>
            <a:r>
              <a:rPr lang="el-GR" b="1" dirty="0" smtClean="0">
                <a:latin typeface="Comic Sans MS" panose="030F0702030302020204" pitchFamily="66" charset="0"/>
              </a:rPr>
              <a:t>πηγή με ΗΕΔ </a:t>
            </a:r>
            <a:r>
              <a:rPr lang="el-GR" b="1" i="1" dirty="0" smtClean="0">
                <a:latin typeface="Comic Sans MS" panose="030F0702030302020204" pitchFamily="66" charset="0"/>
              </a:rPr>
              <a:t>Ε</a:t>
            </a:r>
            <a:r>
              <a:rPr lang="el-GR" b="1" dirty="0" smtClean="0">
                <a:latin typeface="Comic Sans MS" panose="030F0702030302020204" pitchFamily="66" charset="0"/>
              </a:rPr>
              <a:t> και συνολική ωμική αντίσταση </a:t>
            </a:r>
            <a:r>
              <a:rPr lang="el-GR" b="1" i="1" dirty="0">
                <a:latin typeface="Comic Sans MS" panose="030F0702030302020204" pitchFamily="66" charset="0"/>
              </a:rPr>
              <a:t>R</a:t>
            </a:r>
            <a:r>
              <a:rPr lang="el-GR" b="1" baseline="-25000" dirty="0">
                <a:latin typeface="Comic Sans MS" panose="030F0702030302020204" pitchFamily="66" charset="0"/>
              </a:rPr>
              <a:t>ολ</a:t>
            </a:r>
            <a:r>
              <a:rPr lang="el-GR" b="1" dirty="0" smtClean="0">
                <a:latin typeface="Comic Sans MS" panose="030F0702030302020204" pitchFamily="66" charset="0"/>
              </a:rPr>
              <a:t>, </a:t>
            </a:r>
            <a:r>
              <a:rPr lang="el-GR" b="1" dirty="0">
                <a:latin typeface="Comic Sans MS" panose="030F0702030302020204" pitchFamily="66" charset="0"/>
              </a:rPr>
              <a:t>η ένταση του ρεύματος </a:t>
            </a:r>
            <a:r>
              <a:rPr lang="el-GR" b="1" i="1" dirty="0">
                <a:latin typeface="Comic Sans MS" panose="030F0702030302020204" pitchFamily="66" charset="0"/>
              </a:rPr>
              <a:t>I</a:t>
            </a:r>
            <a:r>
              <a:rPr lang="el-GR" b="1" dirty="0">
                <a:latin typeface="Comic Sans MS" panose="030F0702030302020204" pitchFamily="66" charset="0"/>
              </a:rPr>
              <a:t> που </a:t>
            </a:r>
            <a:r>
              <a:rPr lang="el-GR" b="1" dirty="0" smtClean="0">
                <a:latin typeface="Comic Sans MS" panose="030F0702030302020204" pitchFamily="66" charset="0"/>
              </a:rPr>
              <a:t>διαρρέει το </a:t>
            </a:r>
            <a:r>
              <a:rPr lang="el-GR" b="1" dirty="0">
                <a:latin typeface="Comic Sans MS" panose="030F0702030302020204" pitchFamily="66" charset="0"/>
              </a:rPr>
              <a:t>κύκλωμα </a:t>
            </a:r>
            <a:r>
              <a:rPr lang="el-GR" altLang="el-GR" b="1" dirty="0">
                <a:latin typeface="Comic Sans MS" panose="030F0702030302020204" pitchFamily="66" charset="0"/>
              </a:rPr>
              <a:t>υπολογίζεται από τη σχέση </a:t>
            </a:r>
            <a:r>
              <a:rPr lang="el-GR" altLang="el-GR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Ι</a:t>
            </a:r>
            <a:r>
              <a:rPr lang="el-GR" altLang="el-GR" b="1" dirty="0" smtClean="0">
                <a:latin typeface="Comic Sans MS" panose="030F0702030302020204" pitchFamily="66" charset="0"/>
              </a:rPr>
              <a:t> </a:t>
            </a:r>
            <a:r>
              <a:rPr lang="el-GR" altLang="el-G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= </a:t>
            </a:r>
            <a:r>
              <a:rPr lang="el-GR" altLang="el-GR" b="1" dirty="0" smtClean="0">
                <a:latin typeface="Comic Sans MS" panose="030F0702030302020204" pitchFamily="66" charset="0"/>
              </a:rPr>
              <a:t>…………</a:t>
            </a:r>
            <a:r>
              <a:rPr lang="el-GR" b="1" dirty="0" smtClean="0">
                <a:latin typeface="Comic Sans MS" panose="030F0702030302020204" pitchFamily="66" charset="0"/>
              </a:rPr>
              <a:t>.</a:t>
            </a:r>
            <a:endParaRPr lang="el-GR" sz="2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Ορθογώνιο 12"/>
              <p:cNvSpPr/>
              <p:nvPr/>
            </p:nvSpPr>
            <p:spPr>
              <a:xfrm>
                <a:off x="8640232" y="4499472"/>
                <a:ext cx="599780" cy="657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𝑬</m:t>
                          </m:r>
                        </m:num>
                        <m:den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l-GR" b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𝛐𝛌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dirty="0"/>
              </a:p>
            </p:txBody>
          </p:sp>
        </mc:Choice>
        <mc:Fallback>
          <p:sp>
            <p:nvSpPr>
              <p:cNvPr id="13" name="Ορθογώνιο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0232" y="4499472"/>
                <a:ext cx="599780" cy="6575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281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4"/>
              <p:cNvSpPr txBox="1">
                <a:spLocks noChangeArrowheads="1"/>
              </p:cNvSpPr>
              <p:nvPr/>
            </p:nvSpPr>
            <p:spPr bwMode="auto">
              <a:xfrm>
                <a:off x="1467514" y="34391"/>
                <a:ext cx="8575460" cy="8170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:r>
                  <a:rPr lang="el-GR" altLang="el-GR" sz="2800" b="1" dirty="0" smtClean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Φτιάξε σε 3 διαστάσεις τα μεγέθη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altLang="el-GR" sz="2800" b="1" i="1" smtClean="0">
                            <a:solidFill>
                              <a:srgbClr val="800000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l-GR" sz="2800" b="1" i="1" smtClean="0">
                            <a:solidFill>
                              <a:srgbClr val="800000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en-US" altLang="el-GR" sz="2800" b="1" dirty="0" smtClean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altLang="el-GR" sz="2800" b="1" i="1">
                            <a:solidFill>
                              <a:srgbClr val="800000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l-GR" sz="2800" b="1" i="1" smtClean="0">
                            <a:solidFill>
                              <a:srgbClr val="800000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acc>
                  </m:oMath>
                </a14:m>
                <a:r>
                  <a:rPr lang="en-US" altLang="el-GR" sz="2800" b="1" dirty="0" smtClean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, </a:t>
                </a:r>
                <a:r>
                  <a:rPr lang="en-US" altLang="el-GR" sz="2800" b="1" i="1" dirty="0" smtClean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I</a:t>
                </a:r>
                <a:r>
                  <a:rPr lang="en-US" altLang="el-GR" sz="2800" b="1" dirty="0" smtClean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 </a:t>
                </a:r>
                <a:r>
                  <a:rPr lang="el-GR" altLang="el-GR" sz="2800" b="1" dirty="0" smtClean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 (</a:t>
                </a:r>
                <a:r>
                  <a:rPr lang="en-US" altLang="el-GR" sz="2800" b="1" i="1" dirty="0" smtClean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FBI</a:t>
                </a:r>
                <a:r>
                  <a:rPr lang="en-US" altLang="el-GR" sz="2800" b="1" dirty="0" smtClean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)</a:t>
                </a:r>
                <a:endParaRPr lang="el-GR" altLang="el-GR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67514" y="34391"/>
                <a:ext cx="8575460" cy="817083"/>
              </a:xfrm>
              <a:prstGeom prst="rect">
                <a:avLst/>
              </a:prstGeom>
              <a:blipFill>
                <a:blip r:embed="rId2"/>
                <a:stretch>
                  <a:fillRect l="-640" r="-996" b="-134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Ορθογώνιο 4"/>
          <p:cNvSpPr/>
          <p:nvPr/>
        </p:nvSpPr>
        <p:spPr>
          <a:xfrm>
            <a:off x="3001548" y="4131739"/>
            <a:ext cx="674065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dirty="0" smtClean="0">
                <a:latin typeface="Comic Sans MS" panose="030F0702030302020204" pitchFamily="66" charset="0"/>
              </a:rPr>
              <a:t>Τύπωσε σε χαρτί ή σε λεπτό χαρτόνι το παραπάνω σχέδιο.</a:t>
            </a:r>
            <a:endParaRPr lang="en-US" dirty="0" smtClean="0">
              <a:latin typeface="Comic Sans MS" panose="030F0702030302020204" pitchFamily="66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dirty="0" smtClean="0">
                <a:latin typeface="Comic Sans MS" panose="030F0702030302020204" pitchFamily="66" charset="0"/>
              </a:rPr>
              <a:t>Κόψε </a:t>
            </a:r>
            <a:r>
              <a:rPr lang="el-GR" dirty="0">
                <a:latin typeface="Comic Sans MS" panose="030F0702030302020204" pitchFamily="66" charset="0"/>
              </a:rPr>
              <a:t>κατά μήκος </a:t>
            </a:r>
            <a:r>
              <a:rPr lang="el-GR" dirty="0" smtClean="0">
                <a:latin typeface="Comic Sans MS" panose="030F0702030302020204" pitchFamily="66" charset="0"/>
              </a:rPr>
              <a:t>της παχιάς γραμμής.</a:t>
            </a:r>
            <a:endParaRPr lang="el-GR" dirty="0">
              <a:latin typeface="Comic Sans MS" panose="030F0702030302020204" pitchFamily="66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dirty="0" smtClean="0">
                <a:latin typeface="Comic Sans MS" panose="030F0702030302020204" pitchFamily="66" charset="0"/>
              </a:rPr>
              <a:t>Αναδίπλωσε </a:t>
            </a:r>
            <a:r>
              <a:rPr lang="el-GR" dirty="0">
                <a:latin typeface="Comic Sans MS" panose="030F0702030302020204" pitchFamily="66" charset="0"/>
              </a:rPr>
              <a:t>κατά μήκος </a:t>
            </a:r>
            <a:r>
              <a:rPr lang="el-GR" dirty="0" smtClean="0">
                <a:latin typeface="Comic Sans MS" panose="030F0702030302020204" pitchFamily="66" charset="0"/>
              </a:rPr>
              <a:t>της διακεκομμένης γραμμής.</a:t>
            </a:r>
            <a:endParaRPr lang="el-GR" dirty="0">
              <a:latin typeface="Comic Sans MS" panose="030F0702030302020204" pitchFamily="66" charset="0"/>
            </a:endParaRPr>
          </a:p>
        </p:txBody>
      </p:sp>
      <p:grpSp>
        <p:nvGrpSpPr>
          <p:cNvPr id="6" name="Group 2">
            <a:extLst>
              <a:ext uri="{FF2B5EF4-FFF2-40B4-BE49-F238E27FC236}">
                <a16:creationId xmlns:a16="http://schemas.microsoft.com/office/drawing/2014/main" id="{6367D9B1-CDC9-D24D-B43A-B5511C25C353}"/>
              </a:ext>
            </a:extLst>
          </p:cNvPr>
          <p:cNvGrpSpPr/>
          <p:nvPr/>
        </p:nvGrpSpPr>
        <p:grpSpPr>
          <a:xfrm>
            <a:off x="2748970" y="933383"/>
            <a:ext cx="3222329" cy="3000654"/>
            <a:chOff x="254169" y="281571"/>
            <a:chExt cx="3965944" cy="3693113"/>
          </a:xfrm>
        </p:grpSpPr>
        <p:grpSp>
          <p:nvGrpSpPr>
            <p:cNvPr id="7" name="Group 25">
              <a:extLst>
                <a:ext uri="{FF2B5EF4-FFF2-40B4-BE49-F238E27FC236}">
                  <a16:creationId xmlns:a16="http://schemas.microsoft.com/office/drawing/2014/main" id="{69B88576-9450-4C61-9771-4A6C6CB15B7B}"/>
                </a:ext>
              </a:extLst>
            </p:cNvPr>
            <p:cNvGrpSpPr/>
            <p:nvPr/>
          </p:nvGrpSpPr>
          <p:grpSpPr>
            <a:xfrm>
              <a:off x="254169" y="281571"/>
              <a:ext cx="3965944" cy="3657600"/>
              <a:chOff x="1935126" y="776177"/>
              <a:chExt cx="3965944" cy="365760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5A20EF8D-112F-455E-931C-831D04A59D80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162375" y="1899949"/>
                    <a:ext cx="2256604" cy="62328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l-GR" sz="2400" i="1" dirty="0" smtClean="0">
                        <a:cs typeface="Times New Roman" panose="02020603050405020304" pitchFamily="18" charset="0"/>
                      </a:rPr>
                      <a:t>Δύναμη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sz="2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</m:acc>
                      </m:oMath>
                    </a14:m>
                    <a:endParaRPr lang="en-GB" sz="1463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5A20EF8D-112F-455E-931C-831D04A59D8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162375" y="1899949"/>
                    <a:ext cx="2256604" cy="623287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1205" r="-26506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383465DB-96DE-4E04-9B59-E2553ABE496A}"/>
                      </a:ext>
                    </a:extLst>
                  </p:cNvPr>
                  <p:cNvSpPr txBox="1"/>
                  <p:nvPr/>
                </p:nvSpPr>
                <p:spPr>
                  <a:xfrm>
                    <a:off x="2695351" y="2911555"/>
                    <a:ext cx="3062176" cy="62328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l-GR" sz="2400" i="1" dirty="0" smtClean="0">
                        <a:cs typeface="Times New Roman" panose="02020603050405020304" pitchFamily="18" charset="0"/>
                      </a:rPr>
                      <a:t>Ένταση</a:t>
                    </a:r>
                    <a:r>
                      <a:rPr lang="en-US" sz="2400" i="1" dirty="0" smtClean="0">
                        <a:cs typeface="Times New Roman" panose="020206030504050203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</m:acc>
                      </m:oMath>
                    </a14:m>
                    <a:endParaRPr lang="en-GB" sz="24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383465DB-96DE-4E04-9B59-E2553ABE496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95351" y="2911555"/>
                    <a:ext cx="3062176" cy="623287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t="-1205" b="-26506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B0A005A-8976-4D60-949B-7D9E2D8EF8D3}"/>
                  </a:ext>
                </a:extLst>
              </p:cNvPr>
              <p:cNvSpPr txBox="1"/>
              <p:nvPr/>
            </p:nvSpPr>
            <p:spPr>
              <a:xfrm>
                <a:off x="2737882" y="3723666"/>
                <a:ext cx="3062177" cy="606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2400" i="1" dirty="0" smtClean="0">
                    <a:cs typeface="Times New Roman" panose="02020603050405020304" pitchFamily="18" charset="0"/>
                  </a:rPr>
                  <a:t>Ρεύμα</a:t>
                </a:r>
                <a:r>
                  <a:rPr lang="el-GR" sz="2275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6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endParaRPr lang="en-GB" sz="1463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Freeform: Shape 9">
                <a:extLst>
                  <a:ext uri="{FF2B5EF4-FFF2-40B4-BE49-F238E27FC236}">
                    <a16:creationId xmlns:a16="http://schemas.microsoft.com/office/drawing/2014/main" id="{FB631A30-E9FC-41F6-843E-935F987B6F78}"/>
                  </a:ext>
                </a:extLst>
              </p:cNvPr>
              <p:cNvSpPr/>
              <p:nvPr/>
            </p:nvSpPr>
            <p:spPr>
              <a:xfrm>
                <a:off x="1935126" y="776177"/>
                <a:ext cx="3965944" cy="3657600"/>
              </a:xfrm>
              <a:custGeom>
                <a:avLst/>
                <a:gdLst>
                  <a:gd name="connsiteX0" fmla="*/ 0 w 3965944"/>
                  <a:gd name="connsiteY0" fmla="*/ 3657600 h 3657600"/>
                  <a:gd name="connsiteX1" fmla="*/ 0 w 3965944"/>
                  <a:gd name="connsiteY1" fmla="*/ 404037 h 3657600"/>
                  <a:gd name="connsiteX2" fmla="*/ 404037 w 3965944"/>
                  <a:gd name="connsiteY2" fmla="*/ 0 h 3657600"/>
                  <a:gd name="connsiteX3" fmla="*/ 808074 w 3965944"/>
                  <a:gd name="connsiteY3" fmla="*/ 372139 h 3657600"/>
                  <a:gd name="connsiteX4" fmla="*/ 818707 w 3965944"/>
                  <a:gd name="connsiteY4" fmla="*/ 2052083 h 3657600"/>
                  <a:gd name="connsiteX5" fmla="*/ 3561907 w 3965944"/>
                  <a:gd name="connsiteY5" fmla="*/ 2052083 h 3657600"/>
                  <a:gd name="connsiteX6" fmla="*/ 3965944 w 3965944"/>
                  <a:gd name="connsiteY6" fmla="*/ 2434856 h 3657600"/>
                  <a:gd name="connsiteX7" fmla="*/ 3561907 w 3965944"/>
                  <a:gd name="connsiteY7" fmla="*/ 2860158 h 3657600"/>
                  <a:gd name="connsiteX8" fmla="*/ 3965944 w 3965944"/>
                  <a:gd name="connsiteY8" fmla="*/ 3264195 h 3657600"/>
                  <a:gd name="connsiteX9" fmla="*/ 3561907 w 3965944"/>
                  <a:gd name="connsiteY9" fmla="*/ 3646967 h 3657600"/>
                  <a:gd name="connsiteX10" fmla="*/ 0 w 3965944"/>
                  <a:gd name="connsiteY10" fmla="*/ 3657600 h 3657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965944" h="3657600">
                    <a:moveTo>
                      <a:pt x="0" y="3657600"/>
                    </a:moveTo>
                    <a:lnTo>
                      <a:pt x="0" y="404037"/>
                    </a:lnTo>
                    <a:lnTo>
                      <a:pt x="404037" y="0"/>
                    </a:lnTo>
                    <a:lnTo>
                      <a:pt x="808074" y="372139"/>
                    </a:lnTo>
                    <a:cubicBezTo>
                      <a:pt x="811618" y="932120"/>
                      <a:pt x="815163" y="1492102"/>
                      <a:pt x="818707" y="2052083"/>
                    </a:cubicBezTo>
                    <a:lnTo>
                      <a:pt x="3561907" y="2052083"/>
                    </a:lnTo>
                    <a:lnTo>
                      <a:pt x="3965944" y="2434856"/>
                    </a:lnTo>
                    <a:lnTo>
                      <a:pt x="3561907" y="2860158"/>
                    </a:lnTo>
                    <a:lnTo>
                      <a:pt x="3965944" y="3264195"/>
                    </a:lnTo>
                    <a:lnTo>
                      <a:pt x="3561907" y="3646967"/>
                    </a:lnTo>
                    <a:lnTo>
                      <a:pt x="0" y="365760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63"/>
              </a:p>
            </p:txBody>
          </p:sp>
          <p:cxnSp>
            <p:nvCxnSpPr>
              <p:cNvPr id="13" name="Straight Connector 11">
                <a:extLst>
                  <a:ext uri="{FF2B5EF4-FFF2-40B4-BE49-F238E27FC236}">
                    <a16:creationId xmlns:a16="http://schemas.microsoft.com/office/drawing/2014/main" id="{F24F8AE2-8EE4-48B9-961B-B1C78590B29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37882" y="3627973"/>
                <a:ext cx="2759151" cy="0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9EDCF7AC-6846-474D-8226-633A94DA9C8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753836" y="3627973"/>
                <a:ext cx="0" cy="805804"/>
              </a:xfrm>
              <a:prstGeom prst="line">
                <a:avLst/>
              </a:prstGeom>
              <a:ln w="571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7D981C4-47CE-9B4C-B748-242619C49409}"/>
                </a:ext>
              </a:extLst>
            </p:cNvPr>
            <p:cNvSpPr txBox="1"/>
            <p:nvPr/>
          </p:nvSpPr>
          <p:spPr>
            <a:xfrm>
              <a:off x="254169" y="3292840"/>
              <a:ext cx="802757" cy="681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000" b="1" i="1" dirty="0" smtClean="0">
                  <a:solidFill>
                    <a:schemeClr val="bg1">
                      <a:lumMod val="50000"/>
                    </a:schemeClr>
                  </a:solidFill>
                </a:rPr>
                <a:t>Κανόνας δεξιού χεριού</a:t>
              </a:r>
              <a:endParaRPr lang="en-US" sz="1000" i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5" name="Group 2">
            <a:extLst>
              <a:ext uri="{FF2B5EF4-FFF2-40B4-BE49-F238E27FC236}">
                <a16:creationId xmlns:a16="http://schemas.microsoft.com/office/drawing/2014/main" id="{6367D9B1-CDC9-D24D-B43A-B5511C25C353}"/>
              </a:ext>
            </a:extLst>
          </p:cNvPr>
          <p:cNvGrpSpPr/>
          <p:nvPr/>
        </p:nvGrpSpPr>
        <p:grpSpPr>
          <a:xfrm>
            <a:off x="6636501" y="933383"/>
            <a:ext cx="3222329" cy="3000654"/>
            <a:chOff x="254169" y="281571"/>
            <a:chExt cx="3965944" cy="3693113"/>
          </a:xfrm>
        </p:grpSpPr>
        <p:grpSp>
          <p:nvGrpSpPr>
            <p:cNvPr id="16" name="Group 25">
              <a:extLst>
                <a:ext uri="{FF2B5EF4-FFF2-40B4-BE49-F238E27FC236}">
                  <a16:creationId xmlns:a16="http://schemas.microsoft.com/office/drawing/2014/main" id="{69B88576-9450-4C61-9771-4A6C6CB15B7B}"/>
                </a:ext>
              </a:extLst>
            </p:cNvPr>
            <p:cNvGrpSpPr/>
            <p:nvPr/>
          </p:nvGrpSpPr>
          <p:grpSpPr>
            <a:xfrm>
              <a:off x="254169" y="281571"/>
              <a:ext cx="3965944" cy="3657600"/>
              <a:chOff x="1935126" y="776177"/>
              <a:chExt cx="3965944" cy="365760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5A20EF8D-112F-455E-931C-831D04A59D80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162375" y="1899949"/>
                    <a:ext cx="2256604" cy="62328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l-GR" sz="2400" i="1" dirty="0" smtClean="0">
                        <a:cs typeface="Times New Roman" panose="02020603050405020304" pitchFamily="18" charset="0"/>
                      </a:rPr>
                      <a:t>Δύναμη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sz="2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</m:acc>
                      </m:oMath>
                    </a14:m>
                    <a:endParaRPr lang="en-GB" sz="1463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5A20EF8D-112F-455E-931C-831D04A59D8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162375" y="1899949"/>
                    <a:ext cx="2256604" cy="623287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1205" r="-26506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383465DB-96DE-4E04-9B59-E2553ABE496A}"/>
                      </a:ext>
                    </a:extLst>
                  </p:cNvPr>
                  <p:cNvSpPr txBox="1"/>
                  <p:nvPr/>
                </p:nvSpPr>
                <p:spPr>
                  <a:xfrm>
                    <a:off x="2695351" y="2911555"/>
                    <a:ext cx="3062176" cy="62328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l-GR" sz="2400" i="1" dirty="0" smtClean="0">
                        <a:cs typeface="Times New Roman" panose="02020603050405020304" pitchFamily="18" charset="0"/>
                      </a:rPr>
                      <a:t>Ένταση</a:t>
                    </a:r>
                    <a:r>
                      <a:rPr lang="en-US" sz="2400" i="1" dirty="0" smtClean="0">
                        <a:cs typeface="Times New Roman" panose="020206030504050203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</m:acc>
                      </m:oMath>
                    </a14:m>
                    <a:endParaRPr lang="en-GB" sz="24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383465DB-96DE-4E04-9B59-E2553ABE496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95351" y="2911555"/>
                    <a:ext cx="3062176" cy="623287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t="-1205" b="-26506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B0A005A-8976-4D60-949B-7D9E2D8EF8D3}"/>
                  </a:ext>
                </a:extLst>
              </p:cNvPr>
              <p:cNvSpPr txBox="1"/>
              <p:nvPr/>
            </p:nvSpPr>
            <p:spPr>
              <a:xfrm>
                <a:off x="2737882" y="3723666"/>
                <a:ext cx="3062177" cy="606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2400" i="1" dirty="0" smtClean="0">
                    <a:cs typeface="Times New Roman" panose="02020603050405020304" pitchFamily="18" charset="0"/>
                  </a:rPr>
                  <a:t>Ρεύμα</a:t>
                </a:r>
                <a:r>
                  <a:rPr lang="el-GR" sz="2275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6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endParaRPr lang="en-GB" sz="1463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Freeform: Shape 9">
                <a:extLst>
                  <a:ext uri="{FF2B5EF4-FFF2-40B4-BE49-F238E27FC236}">
                    <a16:creationId xmlns:a16="http://schemas.microsoft.com/office/drawing/2014/main" id="{FB631A30-E9FC-41F6-843E-935F987B6F78}"/>
                  </a:ext>
                </a:extLst>
              </p:cNvPr>
              <p:cNvSpPr/>
              <p:nvPr/>
            </p:nvSpPr>
            <p:spPr>
              <a:xfrm>
                <a:off x="1935126" y="776177"/>
                <a:ext cx="3965944" cy="3657600"/>
              </a:xfrm>
              <a:custGeom>
                <a:avLst/>
                <a:gdLst>
                  <a:gd name="connsiteX0" fmla="*/ 0 w 3965944"/>
                  <a:gd name="connsiteY0" fmla="*/ 3657600 h 3657600"/>
                  <a:gd name="connsiteX1" fmla="*/ 0 w 3965944"/>
                  <a:gd name="connsiteY1" fmla="*/ 404037 h 3657600"/>
                  <a:gd name="connsiteX2" fmla="*/ 404037 w 3965944"/>
                  <a:gd name="connsiteY2" fmla="*/ 0 h 3657600"/>
                  <a:gd name="connsiteX3" fmla="*/ 808074 w 3965944"/>
                  <a:gd name="connsiteY3" fmla="*/ 372139 h 3657600"/>
                  <a:gd name="connsiteX4" fmla="*/ 818707 w 3965944"/>
                  <a:gd name="connsiteY4" fmla="*/ 2052083 h 3657600"/>
                  <a:gd name="connsiteX5" fmla="*/ 3561907 w 3965944"/>
                  <a:gd name="connsiteY5" fmla="*/ 2052083 h 3657600"/>
                  <a:gd name="connsiteX6" fmla="*/ 3965944 w 3965944"/>
                  <a:gd name="connsiteY6" fmla="*/ 2434856 h 3657600"/>
                  <a:gd name="connsiteX7" fmla="*/ 3561907 w 3965944"/>
                  <a:gd name="connsiteY7" fmla="*/ 2860158 h 3657600"/>
                  <a:gd name="connsiteX8" fmla="*/ 3965944 w 3965944"/>
                  <a:gd name="connsiteY8" fmla="*/ 3264195 h 3657600"/>
                  <a:gd name="connsiteX9" fmla="*/ 3561907 w 3965944"/>
                  <a:gd name="connsiteY9" fmla="*/ 3646967 h 3657600"/>
                  <a:gd name="connsiteX10" fmla="*/ 0 w 3965944"/>
                  <a:gd name="connsiteY10" fmla="*/ 3657600 h 3657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965944" h="3657600">
                    <a:moveTo>
                      <a:pt x="0" y="3657600"/>
                    </a:moveTo>
                    <a:lnTo>
                      <a:pt x="0" y="404037"/>
                    </a:lnTo>
                    <a:lnTo>
                      <a:pt x="404037" y="0"/>
                    </a:lnTo>
                    <a:lnTo>
                      <a:pt x="808074" y="372139"/>
                    </a:lnTo>
                    <a:cubicBezTo>
                      <a:pt x="811618" y="932120"/>
                      <a:pt x="815163" y="1492102"/>
                      <a:pt x="818707" y="2052083"/>
                    </a:cubicBezTo>
                    <a:lnTo>
                      <a:pt x="3561907" y="2052083"/>
                    </a:lnTo>
                    <a:lnTo>
                      <a:pt x="3965944" y="2434856"/>
                    </a:lnTo>
                    <a:lnTo>
                      <a:pt x="3561907" y="2860158"/>
                    </a:lnTo>
                    <a:lnTo>
                      <a:pt x="3965944" y="3264195"/>
                    </a:lnTo>
                    <a:lnTo>
                      <a:pt x="3561907" y="3646967"/>
                    </a:lnTo>
                    <a:lnTo>
                      <a:pt x="0" y="365760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63"/>
              </a:p>
            </p:txBody>
          </p:sp>
          <p:cxnSp>
            <p:nvCxnSpPr>
              <p:cNvPr id="22" name="Straight Connector 11">
                <a:extLst>
                  <a:ext uri="{FF2B5EF4-FFF2-40B4-BE49-F238E27FC236}">
                    <a16:creationId xmlns:a16="http://schemas.microsoft.com/office/drawing/2014/main" id="{F24F8AE2-8EE4-48B9-961B-B1C78590B29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37882" y="3627973"/>
                <a:ext cx="2759151" cy="0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13">
                <a:extLst>
                  <a:ext uri="{FF2B5EF4-FFF2-40B4-BE49-F238E27FC236}">
                    <a16:creationId xmlns:a16="http://schemas.microsoft.com/office/drawing/2014/main" id="{9EDCF7AC-6846-474D-8226-633A94DA9C8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753836" y="3627973"/>
                <a:ext cx="0" cy="805804"/>
              </a:xfrm>
              <a:prstGeom prst="line">
                <a:avLst/>
              </a:prstGeom>
              <a:ln w="571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7D981C4-47CE-9B4C-B748-242619C49409}"/>
                </a:ext>
              </a:extLst>
            </p:cNvPr>
            <p:cNvSpPr txBox="1"/>
            <p:nvPr/>
          </p:nvSpPr>
          <p:spPr>
            <a:xfrm>
              <a:off x="254169" y="3292840"/>
              <a:ext cx="802757" cy="681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000" b="1" i="1" dirty="0" smtClean="0">
                  <a:solidFill>
                    <a:schemeClr val="bg1">
                      <a:lumMod val="50000"/>
                    </a:schemeClr>
                  </a:solidFill>
                </a:rPr>
                <a:t>Κανόνας δεξιού χεριού</a:t>
              </a:r>
              <a:endParaRPr lang="en-US" sz="1000" i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6839529" y="5455512"/>
            <a:ext cx="2523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Comic Sans MS" panose="030F0702030302020204" pitchFamily="66" charset="0"/>
                <a:hlinkClick r:id="rId7"/>
              </a:rPr>
              <a:t>Πηγή</a:t>
            </a:r>
            <a:r>
              <a:rPr lang="en-US" dirty="0">
                <a:latin typeface="Comic Sans MS" panose="030F0702030302020204" pitchFamily="66" charset="0"/>
              </a:rPr>
              <a:t>: </a:t>
            </a:r>
            <a:r>
              <a:rPr lang="en-US" dirty="0" err="1">
                <a:latin typeface="Comic Sans MS" panose="030F0702030302020204" pitchFamily="66" charset="0"/>
              </a:rPr>
              <a:t>physicsteacher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endParaRPr lang="el-G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009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678405" y="328735"/>
            <a:ext cx="8835190" cy="1693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l-GR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Μέτρο</a:t>
            </a:r>
            <a:r>
              <a:rPr lang="en-US" altLang="el-G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:</a:t>
            </a:r>
            <a:r>
              <a:rPr lang="el-GR" altLang="el-G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l-GR" altLang="el-GR" sz="2400" b="1" dirty="0">
                <a:latin typeface="Comic Sans MS" panose="030F0702030302020204" pitchFamily="66" charset="0"/>
              </a:rPr>
              <a:t>Αυτό είναι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μέγιστο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l-GR" altLang="el-GR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400" b="1" dirty="0">
                <a:latin typeface="Comic Sans MS" panose="030F0702030302020204" pitchFamily="66" charset="0"/>
              </a:rPr>
              <a:t>όταν ο ρευματοφόρος αγωγός είναι κάθετος στις μαγνητικές γραμμές του ομογενούς μαγνητικού πεδίου.</a:t>
            </a:r>
            <a:endParaRPr lang="en-US" altLang="el-GR" sz="2400" b="1" i="1" dirty="0">
              <a:latin typeface="Comic Sans MS" panose="030F0702030302020204" pitchFamily="66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924300" y="2198731"/>
            <a:ext cx="4343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l-GR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</a:t>
            </a:r>
            <a:r>
              <a:rPr lang="en-US" altLang="el-GR" sz="2800" b="1" baseline="-25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L,max</a:t>
            </a:r>
            <a:r>
              <a:rPr lang="en-US" alt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= </a:t>
            </a:r>
            <a:r>
              <a:rPr lang="en-US" altLang="el-G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</a:t>
            </a:r>
            <a:r>
              <a:rPr lang="en-US" alt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-US" altLang="el-G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alt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l-GR" altLang="el-G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ℓ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699" y="3107462"/>
            <a:ext cx="4931763" cy="26349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680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176729" y="256979"/>
            <a:ext cx="964692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l-GR" altLang="el-GR" sz="2400" b="1" dirty="0">
                <a:latin typeface="Comic Sans MS" panose="030F0702030302020204" pitchFamily="66" charset="0"/>
              </a:rPr>
              <a:t>Όταν,</a:t>
            </a:r>
            <a:r>
              <a:rPr lang="el-GR" altLang="el-GR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οι μαγνητικές γραμμές σχηματίζουν γωνία </a:t>
            </a:r>
            <a:r>
              <a:rPr lang="el-GR" altLang="el-G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φ</a:t>
            </a:r>
            <a:r>
              <a:rPr lang="en-US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με τον αγωγό,</a:t>
            </a:r>
            <a:r>
              <a:rPr lang="el-GR" altLang="el-GR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400" b="1" dirty="0">
                <a:latin typeface="Comic Sans MS" panose="030F0702030302020204" pitchFamily="66" charset="0"/>
              </a:rPr>
              <a:t>αναλύουμε την ένταση του μαγνητικού πεδίου σε δύο συνιστώσες, μία κάθετη προς τον αγωγό και μία παράλληλη προς αυτόν. 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6916569" y="5428271"/>
            <a:ext cx="273985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l-G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</a:t>
            </a:r>
            <a:r>
              <a:rPr lang="en-US" altLang="el-GR" sz="28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L</a:t>
            </a:r>
            <a:r>
              <a:rPr lang="en-US" alt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= </a:t>
            </a:r>
            <a:r>
              <a:rPr lang="en-US" altLang="el-G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alt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l-GR" altLang="el-G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ℓ</a:t>
            </a:r>
            <a:r>
              <a:rPr lang="en-US" alt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-US" altLang="el-G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</a:t>
            </a:r>
            <a:r>
              <a:rPr lang="en-US" alt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l-GR" altLang="el-G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ημ</a:t>
            </a:r>
            <a:r>
              <a:rPr lang="el-GR" altLang="el-GR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φ</a:t>
            </a:r>
            <a:endParaRPr lang="el-GR" altLang="el-GR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" name="Ορθογώνιο 11"/>
          <p:cNvSpPr/>
          <p:nvPr/>
        </p:nvSpPr>
        <p:spPr>
          <a:xfrm>
            <a:off x="6261296" y="4646314"/>
            <a:ext cx="854721" cy="5029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l-GR" altLang="el-GR" sz="2000" b="1" dirty="0" smtClean="0">
                <a:latin typeface="Comic Sans MS" panose="030F0702030302020204" pitchFamily="66" charset="0"/>
              </a:rPr>
              <a:t>Τότε</a:t>
            </a:r>
            <a:r>
              <a:rPr lang="en-US" altLang="el-GR" sz="2000" b="1" dirty="0" smtClean="0">
                <a:latin typeface="Comic Sans MS" panose="030F0702030302020204" pitchFamily="66" charset="0"/>
              </a:rPr>
              <a:t>:</a:t>
            </a:r>
            <a:endParaRPr lang="el-GR" altLang="el-GR" sz="20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7397070" y="4646314"/>
            <a:ext cx="221086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l-G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</a:t>
            </a:r>
            <a:r>
              <a:rPr lang="en-US" altLang="el-GR" sz="28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L</a:t>
            </a:r>
            <a:r>
              <a:rPr lang="en-US" alt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= </a:t>
            </a:r>
            <a:r>
              <a:rPr lang="en-US" altLang="el-G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alt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l-GR" altLang="el-G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ℓ</a:t>
            </a:r>
            <a:r>
              <a:rPr lang="en-US" altLang="el-G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-US" altLang="el-GR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</a:t>
            </a:r>
            <a:r>
              <a:rPr lang="en-US" altLang="el-GR" sz="28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2</a:t>
            </a:r>
            <a:endParaRPr lang="el-GR" altLang="el-GR" sz="2800" b="1" i="1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29" name="Ομάδα 28"/>
          <p:cNvGrpSpPr/>
          <p:nvPr/>
        </p:nvGrpSpPr>
        <p:grpSpPr>
          <a:xfrm>
            <a:off x="6578154" y="2127296"/>
            <a:ext cx="4831814" cy="2150589"/>
            <a:chOff x="3078107" y="2233998"/>
            <a:chExt cx="6035786" cy="2454111"/>
          </a:xfrm>
        </p:grpSpPr>
        <p:pic>
          <p:nvPicPr>
            <p:cNvPr id="30" name="Εικόνα 29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078107" y="2233998"/>
              <a:ext cx="6035786" cy="2454111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3458170" y="3851707"/>
              <a:ext cx="1188695" cy="3744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 smtClean="0">
                  <a:latin typeface="Comic Sans MS" panose="030F0702030302020204" pitchFamily="66" charset="0"/>
                </a:rPr>
                <a:t>Ρεύμα</a:t>
              </a:r>
              <a:endParaRPr lang="el-GR" sz="1600" b="1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38" name="Ομάδα 37"/>
          <p:cNvGrpSpPr/>
          <p:nvPr/>
        </p:nvGrpSpPr>
        <p:grpSpPr>
          <a:xfrm>
            <a:off x="1750834" y="2127296"/>
            <a:ext cx="3398117" cy="3597798"/>
            <a:chOff x="1750834" y="2127296"/>
            <a:chExt cx="3398117" cy="3597798"/>
          </a:xfrm>
        </p:grpSpPr>
        <p:grpSp>
          <p:nvGrpSpPr>
            <p:cNvPr id="9" name="Ομάδα 8"/>
            <p:cNvGrpSpPr/>
            <p:nvPr/>
          </p:nvGrpSpPr>
          <p:grpSpPr>
            <a:xfrm>
              <a:off x="1750834" y="2127296"/>
              <a:ext cx="3398117" cy="3597798"/>
              <a:chOff x="4282843" y="2093186"/>
              <a:chExt cx="3608429" cy="3982636"/>
            </a:xfrm>
          </p:grpSpPr>
          <p:pic>
            <p:nvPicPr>
              <p:cNvPr id="4" name="Εικόνα 3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82843" y="2093186"/>
                <a:ext cx="3608429" cy="3982636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TextBox 4"/>
                  <p:cNvSpPr txBox="1"/>
                  <p:nvPr/>
                </p:nvSpPr>
                <p:spPr>
                  <a:xfrm>
                    <a:off x="6569276" y="2123970"/>
                    <a:ext cx="324612" cy="343821"/>
                  </a:xfrm>
                  <a:prstGeom prst="rect">
                    <a:avLst/>
                  </a:prstGeom>
                  <a:solidFill>
                    <a:srgbClr val="FFFFCC"/>
                  </a:solidFill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l-GR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l-GR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𝐋</m:t>
                              </m:r>
                            </m:sub>
                          </m:sSub>
                        </m:oMath>
                      </m:oMathPara>
                    </a14:m>
                    <a:endParaRPr lang="el-GR" b="1" dirty="0"/>
                  </a:p>
                </p:txBody>
              </p:sp>
            </mc:Choice>
            <mc:Fallback xmlns="">
              <p:sp>
                <p:nvSpPr>
                  <p:cNvPr id="5" name="TextBox 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69276" y="2123970"/>
                    <a:ext cx="324612" cy="343821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15686" r="-7843" b="-18000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/>
                  <p:cNvSpPr txBox="1"/>
                  <p:nvPr/>
                </p:nvSpPr>
                <p:spPr>
                  <a:xfrm>
                    <a:off x="7119620" y="2615035"/>
                    <a:ext cx="324612" cy="310598"/>
                  </a:xfrm>
                  <a:prstGeom prst="rect">
                    <a:avLst/>
                  </a:prstGeom>
                  <a:solidFill>
                    <a:srgbClr val="FFFFCC"/>
                  </a:solidFill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acc>
                        </m:oMath>
                      </m:oMathPara>
                    </a14:m>
                    <a:endParaRPr lang="el-GR" b="1" dirty="0"/>
                  </a:p>
                </p:txBody>
              </p:sp>
            </mc:Choice>
            <mc:Fallback xmlns="">
              <p:sp>
                <p:nvSpPr>
                  <p:cNvPr id="6" name="TextBox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19620" y="2615035"/>
                    <a:ext cx="324612" cy="310598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3922" r="-1961" b="-19565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7596632" y="4359901"/>
                    <a:ext cx="15388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𝑰</m:t>
                          </m:r>
                        </m:oMath>
                      </m:oMathPara>
                    </a14:m>
                    <a:endParaRPr lang="el-GR" b="1" dirty="0"/>
                  </a:p>
                </p:txBody>
              </p:sp>
            </mc:Choice>
            <mc:Fallback xmlns="">
              <p:sp>
                <p:nvSpPr>
                  <p:cNvPr id="8" name="TextBox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96632" y="4359901"/>
                    <a:ext cx="153888" cy="276999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37500" r="-45833" b="-17073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2" name="TextBox 31"/>
            <p:cNvSpPr txBox="1"/>
            <p:nvPr/>
          </p:nvSpPr>
          <p:spPr>
            <a:xfrm>
              <a:off x="4390175" y="3783534"/>
              <a:ext cx="329184" cy="36933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l-GR" i="1" dirty="0" smtClean="0">
                  <a:latin typeface="Comic Sans MS" panose="030F0702030302020204" pitchFamily="66" charset="0"/>
                </a:rPr>
                <a:t>φ</a:t>
              </a:r>
              <a:endParaRPr lang="el-GR" i="1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28" name="Ομάδα 27"/>
          <p:cNvGrpSpPr/>
          <p:nvPr/>
        </p:nvGrpSpPr>
        <p:grpSpPr>
          <a:xfrm>
            <a:off x="3649096" y="2508682"/>
            <a:ext cx="755205" cy="1916533"/>
            <a:chOff x="5047249" y="2603378"/>
            <a:chExt cx="755205" cy="1916533"/>
          </a:xfrm>
        </p:grpSpPr>
        <p:cxnSp>
          <p:nvCxnSpPr>
            <p:cNvPr id="16" name="Ευθεία γραμμή σύνδεσης 15"/>
            <p:cNvCxnSpPr/>
            <p:nvPr/>
          </p:nvCxnSpPr>
          <p:spPr>
            <a:xfrm flipH="1">
              <a:off x="5413248" y="2732433"/>
              <a:ext cx="389206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Ευθύγραμμο βέλος σύνδεσης 17"/>
            <p:cNvCxnSpPr/>
            <p:nvPr/>
          </p:nvCxnSpPr>
          <p:spPr>
            <a:xfrm flipV="1">
              <a:off x="5202936" y="2732433"/>
              <a:ext cx="210312" cy="178747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5047249" y="2603378"/>
                  <a:ext cx="379726" cy="3105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l-GR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47249" y="2603378"/>
                  <a:ext cx="379726" cy="310598"/>
                </a:xfrm>
                <a:prstGeom prst="rect">
                  <a:avLst/>
                </a:prstGeom>
                <a:blipFill>
                  <a:blip r:embed="rId9"/>
                  <a:stretch>
                    <a:fillRect l="-4839" b="-1600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Ομάδα 26"/>
          <p:cNvGrpSpPr/>
          <p:nvPr/>
        </p:nvGrpSpPr>
        <p:grpSpPr>
          <a:xfrm>
            <a:off x="3804783" y="2637737"/>
            <a:ext cx="599518" cy="2198531"/>
            <a:chOff x="5202936" y="2732433"/>
            <a:chExt cx="599518" cy="2198531"/>
          </a:xfrm>
        </p:grpSpPr>
        <p:cxnSp>
          <p:nvCxnSpPr>
            <p:cNvPr id="14" name="Ευθεία γραμμή σύνδεσης 13"/>
            <p:cNvCxnSpPr/>
            <p:nvPr/>
          </p:nvCxnSpPr>
          <p:spPr>
            <a:xfrm flipH="1">
              <a:off x="5573303" y="2732433"/>
              <a:ext cx="229151" cy="1896873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5397106" y="4620366"/>
                  <a:ext cx="297068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l-GR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7106" y="4620366"/>
                  <a:ext cx="297068" cy="310598"/>
                </a:xfrm>
                <a:prstGeom prst="rect">
                  <a:avLst/>
                </a:prstGeom>
                <a:blipFill>
                  <a:blip r:embed="rId10"/>
                  <a:stretch>
                    <a:fillRect l="-18367" r="-6122" b="-15686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Ευθύγραμμο βέλος σύνδεσης 24"/>
            <p:cNvCxnSpPr/>
            <p:nvPr/>
          </p:nvCxnSpPr>
          <p:spPr>
            <a:xfrm>
              <a:off x="5202936" y="4594618"/>
              <a:ext cx="38834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4828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350780" y="195106"/>
            <a:ext cx="749044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Ορισμοί </a:t>
            </a:r>
            <a:r>
              <a:rPr lang="el-GR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της ΄</a:t>
            </a:r>
            <a:r>
              <a:rPr lang="el-GR" altLang="el-GR" sz="2400" b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Εντασης</a:t>
            </a:r>
            <a:r>
              <a:rPr lang="el-GR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του Ομογενούς Μαγνητικού Πεδίου </a:t>
            </a:r>
            <a:r>
              <a:rPr lang="el-GR" alt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και </a:t>
            </a:r>
            <a:r>
              <a:rPr lang="el-GR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της μονάδας μέτρησης 1 </a:t>
            </a:r>
            <a:r>
              <a:rPr lang="en-US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Tesla</a:t>
            </a:r>
            <a:r>
              <a:rPr lang="el-GR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altLang="el-GR" sz="2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895" y="1659560"/>
            <a:ext cx="1148694" cy="1094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830395" y="1375079"/>
            <a:ext cx="610532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Στο μαγνητικό πεδίο, ως κατάλληλο υπόθεμα θεωρούμε το κινούμενο ηλεκτρικό φορτίο.</a:t>
            </a:r>
            <a:endParaRPr lang="en-US" altLang="el-GR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8"/>
              <p:cNvSpPr txBox="1">
                <a:spLocks noChangeArrowheads="1"/>
              </p:cNvSpPr>
              <p:nvPr/>
            </p:nvSpPr>
            <p:spPr bwMode="auto">
              <a:xfrm>
                <a:off x="1371600" y="2324681"/>
                <a:ext cx="10012680" cy="14748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:r>
                  <a:rPr lang="el-GR" altLang="el-GR" sz="2400" b="1" dirty="0" smtClean="0">
                    <a:latin typeface="Comic Sans MS" pitchFamily="66" charset="0"/>
                  </a:rPr>
                  <a:t>Η</a:t>
                </a:r>
                <a:r>
                  <a:rPr lang="el-GR" altLang="el-GR" sz="2800" b="1" dirty="0" smtClean="0">
                    <a:latin typeface="Comic Sans MS" pitchFamily="66" charset="0"/>
                  </a:rPr>
                  <a:t> </a:t>
                </a:r>
                <a:r>
                  <a:rPr lang="el-GR" altLang="el-GR" sz="28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Ένταση</a:t>
                </a:r>
                <a:r>
                  <a:rPr lang="el-GR" altLang="el-GR" sz="2800" b="1" dirty="0" smtClean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altLang="el-GR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altLang="el-GR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𝜝</m:t>
                        </m:r>
                      </m:e>
                    </m:acc>
                    <m:r>
                      <a:rPr lang="el-GR" altLang="el-GR" sz="32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altLang="el-GR" sz="2400" b="1" dirty="0" smtClean="0">
                    <a:latin typeface="Comic Sans MS" pitchFamily="66" charset="0"/>
                  </a:rPr>
                  <a:t>του μαγνητικού πεδίου είναι διανυσματικό μέγεθος και μας </a:t>
                </a:r>
                <a:r>
                  <a:rPr lang="el-GR" altLang="el-GR" sz="2400" b="1" dirty="0">
                    <a:latin typeface="Comic Sans MS" pitchFamily="66" charset="0"/>
                  </a:rPr>
                  <a:t>δείχνει πόσο </a:t>
                </a:r>
                <a:r>
                  <a:rPr lang="el-GR" altLang="el-GR" sz="2400" b="1" dirty="0" smtClean="0">
                    <a:latin typeface="Comic Sans MS" pitchFamily="66" charset="0"/>
                  </a:rPr>
                  <a:t>ισχυρό είναι </a:t>
                </a:r>
                <a:r>
                  <a:rPr lang="el-GR" altLang="el-GR" sz="2400" b="1" dirty="0">
                    <a:latin typeface="Comic Sans MS" pitchFamily="66" charset="0"/>
                  </a:rPr>
                  <a:t>το μαγνητικό πεδίο σ’ ένα σημείο του.</a:t>
                </a:r>
              </a:p>
            </p:txBody>
          </p:sp>
        </mc:Choice>
        <mc:Fallback xmlns="">
          <p:sp>
            <p:nvSpPr>
              <p:cNvPr id="10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71600" y="2324681"/>
                <a:ext cx="10012680" cy="1474827"/>
              </a:xfrm>
              <a:prstGeom prst="rect">
                <a:avLst/>
              </a:prstGeom>
              <a:blipFill>
                <a:blip r:embed="rId3"/>
                <a:stretch>
                  <a:fillRect l="-913" r="-913" b="-454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84074" y="3688080"/>
            <a:ext cx="3094139" cy="2668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Ορθογώνιο 11"/>
              <p:cNvSpPr/>
              <p:nvPr/>
            </p:nvSpPr>
            <p:spPr>
              <a:xfrm>
                <a:off x="1112520" y="3917204"/>
                <a:ext cx="6685280" cy="19950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l-GR" sz="2000" b="1" dirty="0">
                    <a:solidFill>
                      <a:srgbClr val="222222"/>
                    </a:solidFill>
                    <a:latin typeface="Comic Sans MS" panose="030F0702030302020204" pitchFamily="66" charset="0"/>
                  </a:rPr>
                  <a:t>Το διάνυσμα της έντασης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𝜝</m:t>
                        </m:r>
                      </m:e>
                    </m:acc>
                  </m:oMath>
                </a14:m>
                <a:r>
                  <a:rPr lang="el-GR" sz="2000" b="1" i="1" dirty="0">
                    <a:solidFill>
                      <a:srgbClr val="222222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l-GR" sz="2000" b="1" dirty="0">
                    <a:solidFill>
                      <a:srgbClr val="222222"/>
                    </a:solidFill>
                    <a:latin typeface="Comic Sans MS" panose="030F0702030302020204" pitchFamily="66" charset="0"/>
                  </a:rPr>
                  <a:t>σ’ ένα σημείο του μαγνητικού πεδίου έχει διεύθυνση τη διεύθυνση του άξονα της μαγνητικής βελόνας που ισορροπεί στο πεδίο και φορά από το νότιο προς το βόρειο πόλο της.</a:t>
                </a:r>
              </a:p>
            </p:txBody>
          </p:sp>
        </mc:Choice>
        <mc:Fallback xmlns="">
          <p:sp>
            <p:nvSpPr>
              <p:cNvPr id="12" name="Ορθογώνιο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520" y="3917204"/>
                <a:ext cx="6685280" cy="1995098"/>
              </a:xfrm>
              <a:prstGeom prst="rect">
                <a:avLst/>
              </a:prstGeom>
              <a:blipFill>
                <a:blip r:embed="rId5"/>
                <a:stretch>
                  <a:fillRect l="-1004" r="-1004" b="-183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3091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2863931" y="335702"/>
            <a:ext cx="6234349" cy="964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Ο ορισμός του μέτρου της έντασης του μαγνητικού πεδίου </a:t>
            </a:r>
            <a:r>
              <a:rPr lang="el-GR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προκύπτει </a:t>
            </a:r>
            <a:r>
              <a:rPr lang="el-GR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από </a:t>
            </a:r>
            <a:r>
              <a:rPr lang="el-GR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το νόμο </a:t>
            </a:r>
            <a:r>
              <a:rPr lang="el-GR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του </a:t>
            </a:r>
            <a:r>
              <a:rPr lang="el-GR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Laplace</a:t>
            </a:r>
            <a:r>
              <a:rPr lang="el-GR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1304306" y="1807525"/>
            <a:ext cx="9583387" cy="2801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>
                <a:latin typeface="Comic Sans MS" panose="030F0702030302020204" pitchFamily="66" charset="0"/>
              </a:rPr>
              <a:t>Το μέτρο της έντασης </a:t>
            </a:r>
            <a:r>
              <a:rPr lang="el-GR" sz="2400" b="1" i="1" dirty="0" smtClean="0">
                <a:latin typeface="Comic Sans MS" panose="030F0702030302020204" pitchFamily="66" charset="0"/>
              </a:rPr>
              <a:t>Β</a:t>
            </a:r>
            <a:r>
              <a:rPr lang="el-GR" sz="2400" b="1" dirty="0" smtClean="0">
                <a:latin typeface="Comic Sans MS" panose="030F0702030302020204" pitchFamily="66" charset="0"/>
              </a:rPr>
              <a:t> μαγνητικού </a:t>
            </a:r>
            <a:r>
              <a:rPr lang="el-GR" sz="2400" b="1" dirty="0">
                <a:latin typeface="Comic Sans MS" panose="030F0702030302020204" pitchFamily="66" charset="0"/>
              </a:rPr>
              <a:t>πεδίου είναι ίσο με το </a:t>
            </a:r>
            <a:r>
              <a:rPr lang="el-GR" sz="2400" b="1" dirty="0" smtClean="0">
                <a:latin typeface="Comic Sans MS" panose="030F0702030302020204" pitchFamily="66" charset="0"/>
              </a:rPr>
              <a:t>πηλίκο της </a:t>
            </a:r>
            <a:r>
              <a:rPr lang="el-GR" sz="2400" b="1" dirty="0">
                <a:latin typeface="Comic Sans MS" panose="030F0702030302020204" pitchFamily="66" charset="0"/>
              </a:rPr>
              <a:t>δύναμης </a:t>
            </a:r>
            <a:r>
              <a:rPr lang="el-GR" sz="2400" b="1" dirty="0" err="1" smtClean="0">
                <a:latin typeface="Comic Sans MS" panose="030F0702030302020204" pitchFamily="66" charset="0"/>
              </a:rPr>
              <a:t>Laplace</a:t>
            </a:r>
            <a:r>
              <a:rPr lang="el-GR" sz="2400" b="1" dirty="0" smtClean="0">
                <a:latin typeface="Comic Sans MS" panose="030F0702030302020204" pitchFamily="66" charset="0"/>
              </a:rPr>
              <a:t>, </a:t>
            </a:r>
            <a:r>
              <a:rPr lang="el-GR" sz="2400" b="1" dirty="0">
                <a:latin typeface="Comic Sans MS" panose="030F0702030302020204" pitchFamily="66" charset="0"/>
              </a:rPr>
              <a:t>που ασκείται σε ευθύγραμμο </a:t>
            </a:r>
            <a:r>
              <a:rPr lang="el-GR" sz="2400" b="1" dirty="0" smtClean="0">
                <a:latin typeface="Comic Sans MS" panose="030F0702030302020204" pitchFamily="66" charset="0"/>
              </a:rPr>
              <a:t>ρευματοφόρο αγωγό, </a:t>
            </a:r>
            <a:r>
              <a:rPr lang="el-GR" sz="2400" b="1" dirty="0">
                <a:latin typeface="Comic Sans MS" panose="030F0702030302020204" pitchFamily="66" charset="0"/>
              </a:rPr>
              <a:t>προς το γινόμενο της έντασης </a:t>
            </a:r>
            <a:r>
              <a:rPr lang="el-GR" sz="2400" b="1" i="1" dirty="0">
                <a:latin typeface="Comic Sans MS" panose="030F0702030302020204" pitchFamily="66" charset="0"/>
              </a:rPr>
              <a:t>I</a:t>
            </a:r>
            <a:r>
              <a:rPr lang="el-GR" sz="2400" b="1" dirty="0">
                <a:latin typeface="Comic Sans MS" panose="030F0702030302020204" pitchFamily="66" charset="0"/>
              </a:rPr>
              <a:t> του ρεύματος επί το </a:t>
            </a:r>
            <a:r>
              <a:rPr lang="el-GR" sz="2400" b="1" dirty="0" smtClean="0">
                <a:latin typeface="Comic Sans MS" panose="030F0702030302020204" pitchFamily="66" charset="0"/>
              </a:rPr>
              <a:t>μήκος </a:t>
            </a:r>
            <a:r>
              <a:rPr lang="el-GR" sz="2400" b="1" i="1" dirty="0" smtClean="0">
                <a:latin typeface="Comic Sans MS" panose="030F0702030302020204" pitchFamily="66" charset="0"/>
              </a:rPr>
              <a:t>ℓ </a:t>
            </a:r>
            <a:r>
              <a:rPr lang="el-GR" sz="2400" b="1" dirty="0" smtClean="0">
                <a:latin typeface="Comic Sans MS" panose="030F0702030302020204" pitchFamily="66" charset="0"/>
              </a:rPr>
              <a:t>του αγωγού, </a:t>
            </a:r>
            <a:r>
              <a:rPr lang="el-GR" sz="2400" b="1" dirty="0">
                <a:latin typeface="Comic Sans MS" panose="030F0702030302020204" pitchFamily="66" charset="0"/>
              </a:rPr>
              <a:t>που βρίσκεται μέσα σε μαγνητικό πεδίο, όταν </a:t>
            </a:r>
            <a:r>
              <a:rPr lang="el-GR" sz="2400" b="1" dirty="0" smtClean="0">
                <a:latin typeface="Comic Sans MS" panose="030F0702030302020204" pitchFamily="66" charset="0"/>
              </a:rPr>
              <a:t>αυτός τοποθετηθεί </a:t>
            </a:r>
            <a:r>
              <a:rPr lang="el-GR" sz="2400" b="1" dirty="0">
                <a:latin typeface="Comic Sans MS" panose="030F0702030302020204" pitchFamily="66" charset="0"/>
              </a:rPr>
              <a:t>κάθετα στις δυναμικές </a:t>
            </a:r>
            <a:r>
              <a:rPr lang="el-GR" sz="2400" b="1" dirty="0" smtClean="0">
                <a:latin typeface="Comic Sans MS" panose="030F0702030302020204" pitchFamily="66" charset="0"/>
              </a:rPr>
              <a:t>γραμμές</a:t>
            </a:r>
            <a:r>
              <a:rPr lang="el-GR" sz="2400" b="1" dirty="0">
                <a:latin typeface="Comic Sans MS" panose="030F0702030302020204" pitchFamily="66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299187" y="4855331"/>
                <a:ext cx="1363835" cy="8066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𝜝</m:t>
                      </m:r>
                      <m:r>
                        <a:rPr lang="el-GR" sz="2800" b="1" i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2800" b="1" i="0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𝐋</m:t>
                              </m:r>
                            </m:sub>
                          </m:sSub>
                        </m:num>
                        <m:den>
                          <m: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𝜤</m:t>
                          </m:r>
                          <m:r>
                            <a:rPr lang="el-GR" sz="2800" b="1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ℓ</m:t>
                          </m:r>
                        </m:den>
                      </m:f>
                    </m:oMath>
                  </m:oMathPara>
                </a14:m>
                <a:endParaRPr lang="el-GR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9187" y="4855331"/>
                <a:ext cx="1363835" cy="806631"/>
              </a:xfrm>
              <a:prstGeom prst="rect">
                <a:avLst/>
              </a:prstGeom>
              <a:blipFill>
                <a:blip r:embed="rId2"/>
                <a:stretch>
                  <a:fillRect r="-1339" b="-67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40" y="731520"/>
            <a:ext cx="1172291" cy="1117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580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177566" y="579849"/>
            <a:ext cx="7063187" cy="1139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400" b="1" dirty="0" smtClean="0">
                <a:latin typeface="Comic Sans MS" pitchFamily="66" charset="0"/>
              </a:rPr>
              <a:t>Η μονάδα μέτρησης της έντασης</a:t>
            </a:r>
            <a:r>
              <a:rPr lang="en-US" altLang="el-GR" sz="2400" b="1" dirty="0" smtClean="0">
                <a:latin typeface="Comic Sans MS" pitchFamily="66" charset="0"/>
              </a:rPr>
              <a:t> </a:t>
            </a:r>
            <a:r>
              <a:rPr lang="el-GR" altLang="el-GR" sz="2400" b="1" dirty="0" smtClean="0">
                <a:latin typeface="Comic Sans MS" pitchFamily="66" charset="0"/>
              </a:rPr>
              <a:t>του μαγνητικού πεδίου στο </a:t>
            </a:r>
            <a:r>
              <a:rPr lang="en-US" altLang="el-GR" sz="2400" b="1" dirty="0" smtClean="0">
                <a:latin typeface="Comic Sans MS" pitchFamily="66" charset="0"/>
              </a:rPr>
              <a:t>SI</a:t>
            </a:r>
            <a:r>
              <a:rPr lang="el-GR" altLang="el-GR" sz="2400" b="1" dirty="0" smtClean="0">
                <a:latin typeface="Comic Sans MS" pitchFamily="66" charset="0"/>
              </a:rPr>
              <a:t> είναι το </a:t>
            </a:r>
            <a:r>
              <a:rPr lang="en-US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1Tesla</a:t>
            </a:r>
            <a:r>
              <a:rPr lang="en-US" altLang="el-GR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n-US" altLang="el-GR" sz="2400" b="1" dirty="0" smtClean="0">
                <a:latin typeface="Comic Sans MS" pitchFamily="66" charset="0"/>
              </a:rPr>
              <a:t>(</a:t>
            </a:r>
            <a:r>
              <a:rPr lang="el-GR" altLang="el-GR" sz="2400" b="1" dirty="0" smtClean="0">
                <a:latin typeface="Comic Sans MS" pitchFamily="66" charset="0"/>
              </a:rPr>
              <a:t>1</a:t>
            </a:r>
            <a:r>
              <a:rPr lang="en-US" altLang="el-GR" sz="2400" b="1" dirty="0" smtClean="0">
                <a:latin typeface="Comic Sans MS" pitchFamily="66" charset="0"/>
              </a:rPr>
              <a:t>T</a:t>
            </a:r>
            <a:r>
              <a:rPr lang="el-GR" altLang="el-GR" sz="2400" b="1" dirty="0">
                <a:latin typeface="Comic Sans MS" pitchFamily="66" charset="0"/>
              </a:rPr>
              <a:t>)</a:t>
            </a:r>
            <a:r>
              <a:rPr lang="en-US" altLang="el-GR" sz="2400" b="1" dirty="0">
                <a:latin typeface="Comic Sans MS" pitchFamily="66" charset="0"/>
              </a:rPr>
              <a:t> </a:t>
            </a:r>
            <a:r>
              <a:rPr lang="el-GR" altLang="el-GR" sz="2400" b="1" dirty="0">
                <a:latin typeface="Comic Sans MS" pitchFamily="66" charset="0"/>
              </a:rPr>
              <a:t>(</a:t>
            </a:r>
            <a:r>
              <a:rPr lang="el-GR" altLang="el-GR" sz="2400" b="1" dirty="0" err="1">
                <a:latin typeface="Comic Sans MS" pitchFamily="66" charset="0"/>
              </a:rPr>
              <a:t>Τέσλα</a:t>
            </a:r>
            <a:r>
              <a:rPr lang="en-US" altLang="el-GR" sz="2400" b="1" dirty="0" smtClean="0">
                <a:latin typeface="Comic Sans MS" pitchFamily="66" charset="0"/>
              </a:rPr>
              <a:t>)</a:t>
            </a:r>
            <a:r>
              <a:rPr lang="el-GR" altLang="el-GR" sz="2400" b="1" dirty="0" smtClean="0">
                <a:latin typeface="Comic Sans MS" pitchFamily="66" charset="0"/>
              </a:rPr>
              <a:t>.</a:t>
            </a:r>
            <a:endParaRPr lang="el-GR" altLang="el-GR" sz="2400" b="1" dirty="0">
              <a:latin typeface="Comic Sans MS" pitchFamily="66" charset="0"/>
            </a:endParaRPr>
          </a:p>
        </p:txBody>
      </p:sp>
      <p:grpSp>
        <p:nvGrpSpPr>
          <p:cNvPr id="7" name="Ομάδα 6"/>
          <p:cNvGrpSpPr/>
          <p:nvPr/>
        </p:nvGrpSpPr>
        <p:grpSpPr>
          <a:xfrm>
            <a:off x="9063241" y="1293579"/>
            <a:ext cx="2519159" cy="3088147"/>
            <a:chOff x="8271509" y="3186351"/>
            <a:chExt cx="2519159" cy="3088147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1509" y="3186351"/>
              <a:ext cx="2519159" cy="244181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" name="TextBox 8"/>
            <p:cNvSpPr txBox="1"/>
            <p:nvPr/>
          </p:nvSpPr>
          <p:spPr>
            <a:xfrm>
              <a:off x="8737600" y="5628167"/>
              <a:ext cx="18694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Comic Sans MS" panose="030F0702030302020204" pitchFamily="66" charset="0"/>
                  <a:hlinkClick r:id="rId3"/>
                </a:rPr>
                <a:t>Nikola Tesla</a:t>
              </a:r>
              <a:endParaRPr lang="en-US" b="1" dirty="0" smtClean="0">
                <a:latin typeface="Comic Sans MS" panose="030F0702030302020204" pitchFamily="66" charset="0"/>
              </a:endParaRPr>
            </a:p>
            <a:p>
              <a:pPr algn="ctr"/>
              <a:r>
                <a:rPr lang="en-US" b="1" dirty="0" smtClean="0">
                  <a:latin typeface="Comic Sans MS" panose="030F0702030302020204" pitchFamily="66" charset="0"/>
                </a:rPr>
                <a:t>(1856 – 1943)</a:t>
              </a:r>
              <a:endParaRPr lang="el-GR" b="1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10" name="Ορθογώνιο 9"/>
          <p:cNvSpPr/>
          <p:nvPr/>
        </p:nvSpPr>
        <p:spPr>
          <a:xfrm>
            <a:off x="1001517" y="2001130"/>
            <a:ext cx="76504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>
                <a:latin typeface="Comic Sans MS" panose="030F0702030302020204" pitchFamily="66" charset="0"/>
              </a:rPr>
              <a:t>Ένα </a:t>
            </a:r>
            <a:r>
              <a:rPr lang="el-GR" sz="2400" b="1" dirty="0" err="1">
                <a:latin typeface="Comic Sans MS" panose="030F0702030302020204" pitchFamily="66" charset="0"/>
              </a:rPr>
              <a:t>Tesla</a:t>
            </a:r>
            <a:r>
              <a:rPr lang="el-GR" sz="2400" b="1" dirty="0">
                <a:latin typeface="Comic Sans MS" panose="030F0702030302020204" pitchFamily="66" charset="0"/>
              </a:rPr>
              <a:t> είναι η ένταση του ομογενούς μαγνητικού πεδίου </a:t>
            </a:r>
            <a:r>
              <a:rPr lang="el-GR" sz="2400" b="1" dirty="0" smtClean="0">
                <a:latin typeface="Comic Sans MS" panose="030F0702030302020204" pitchFamily="66" charset="0"/>
              </a:rPr>
              <a:t>το</a:t>
            </a:r>
            <a:r>
              <a:rPr lang="en-US" sz="2400" b="1" dirty="0" smtClean="0">
                <a:latin typeface="Comic Sans MS" panose="030F0702030302020204" pitchFamily="66" charset="0"/>
              </a:rPr>
              <a:t> </a:t>
            </a:r>
            <a:r>
              <a:rPr lang="el-GR" sz="2400" b="1" dirty="0" smtClean="0">
                <a:latin typeface="Comic Sans MS" panose="030F0702030302020204" pitchFamily="66" charset="0"/>
              </a:rPr>
              <a:t>οποίο </a:t>
            </a:r>
            <a:r>
              <a:rPr lang="el-GR" sz="2400" b="1" dirty="0">
                <a:latin typeface="Comic Sans MS" panose="030F0702030302020204" pitchFamily="66" charset="0"/>
              </a:rPr>
              <a:t>ασκεί δύναμη 1Ν σε ευθύγραμμο αγωγό, που έχει </a:t>
            </a:r>
            <a:r>
              <a:rPr lang="el-GR" sz="2400" b="1" dirty="0" smtClean="0">
                <a:latin typeface="Comic Sans MS" panose="030F0702030302020204" pitchFamily="66" charset="0"/>
              </a:rPr>
              <a:t>μήκος</a:t>
            </a:r>
            <a:r>
              <a:rPr lang="en-US" sz="2400" b="1" dirty="0" smtClean="0">
                <a:latin typeface="Comic Sans MS" panose="030F0702030302020204" pitchFamily="66" charset="0"/>
              </a:rPr>
              <a:t> </a:t>
            </a:r>
            <a:r>
              <a:rPr lang="el-GR" sz="2400" b="1" dirty="0" smtClean="0">
                <a:latin typeface="Comic Sans MS" panose="030F0702030302020204" pitchFamily="66" charset="0"/>
              </a:rPr>
              <a:t>1m</a:t>
            </a:r>
            <a:r>
              <a:rPr lang="el-GR" sz="2400" b="1" dirty="0">
                <a:latin typeface="Comic Sans MS" panose="030F0702030302020204" pitchFamily="66" charset="0"/>
              </a:rPr>
              <a:t>, όταν διαρρέεται από ρεύμα έντασης 1Α και βρίσκεται μέσα </a:t>
            </a:r>
            <a:r>
              <a:rPr lang="el-GR" sz="2400" b="1" dirty="0" smtClean="0">
                <a:latin typeface="Comic Sans MS" panose="030F0702030302020204" pitchFamily="66" charset="0"/>
              </a:rPr>
              <a:t>στο</a:t>
            </a:r>
            <a:r>
              <a:rPr lang="en-US" sz="2400" b="1" dirty="0" smtClean="0">
                <a:latin typeface="Comic Sans MS" panose="030F0702030302020204" pitchFamily="66" charset="0"/>
              </a:rPr>
              <a:t> </a:t>
            </a:r>
            <a:r>
              <a:rPr lang="el-GR" sz="2400" b="1" dirty="0" smtClean="0">
                <a:latin typeface="Comic Sans MS" panose="030F0702030302020204" pitchFamily="66" charset="0"/>
              </a:rPr>
              <a:t>πεδίο </a:t>
            </a:r>
            <a:r>
              <a:rPr lang="el-GR" sz="2400" b="1" dirty="0">
                <a:latin typeface="Comic Sans MS" panose="030F0702030302020204" pitchFamily="66" charset="0"/>
              </a:rPr>
              <a:t>τέμνοντας κάθετα τις δυναμικές γραμμές </a:t>
            </a:r>
            <a:r>
              <a:rPr lang="el-GR" sz="2400" b="1" dirty="0" smtClean="0">
                <a:latin typeface="Comic Sans MS" panose="030F0702030302020204" pitchFamily="66" charset="0"/>
              </a:rPr>
              <a:t>του</a:t>
            </a:r>
            <a:r>
              <a:rPr lang="en-US" sz="2400" b="1" dirty="0" smtClean="0">
                <a:latin typeface="Comic Sans MS" panose="030F0702030302020204" pitchFamily="66" charset="0"/>
              </a:rPr>
              <a:t>.</a:t>
            </a:r>
            <a:endParaRPr lang="el-GR" sz="2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Ορθογώνιο 10"/>
              <p:cNvSpPr/>
              <p:nvPr/>
            </p:nvSpPr>
            <p:spPr>
              <a:xfrm>
                <a:off x="4018426" y="4899322"/>
                <a:ext cx="2545890" cy="7105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el-GR" sz="28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el-GR" sz="28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l-GR" sz="2800" b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𝐍</m:t>
                        </m:r>
                      </m:num>
                      <m:den>
                        <m:r>
                          <a:rPr lang="el-GR" altLang="el-GR" sz="2800" b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𝚨</m:t>
                        </m:r>
                        <m:r>
                          <a:rPr lang="el-GR" altLang="el-GR" sz="2800" b="1" i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el-GR" sz="2800" b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𝐦</m:t>
                        </m:r>
                      </m:den>
                    </m:f>
                  </m:oMath>
                </a14:m>
                <a:r>
                  <a:rPr lang="en-US" altLang="el-GR" sz="28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 = </a:t>
                </a:r>
                <a:r>
                  <a:rPr lang="en-US" altLang="el-GR" sz="28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1Tesla</a:t>
                </a:r>
                <a:endParaRPr lang="el-GR" altLang="el-GR" sz="2800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" name="Ορθογώνιο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8426" y="4899322"/>
                <a:ext cx="2545890" cy="710579"/>
              </a:xfrm>
              <a:prstGeom prst="rect">
                <a:avLst/>
              </a:prstGeom>
              <a:blipFill>
                <a:blip r:embed="rId4"/>
                <a:stretch>
                  <a:fillRect l="-5024" r="-4785" b="-1637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592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8080" y="2068880"/>
            <a:ext cx="784148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latin typeface="Comic Sans MS" panose="030F0702030302020204" pitchFamily="66" charset="0"/>
              </a:rPr>
              <a:t>Η ένταση του μαγνητικού πεδίου 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l-GR" sz="2000" b="1" dirty="0" smtClean="0">
                <a:latin typeface="Comic Sans MS" panose="030F0702030302020204" pitchFamily="66" charset="0"/>
              </a:rPr>
              <a:t>της Γης,  </a:t>
            </a:r>
            <a:r>
              <a:rPr lang="en-US" altLang="el-GR" sz="2000" b="1" dirty="0" smtClean="0">
                <a:latin typeface="Comic Sans MS" panose="030F0702030302020204" pitchFamily="66" charset="0"/>
              </a:rPr>
              <a:t>5 </a:t>
            </a:r>
            <a:r>
              <a:rPr lang="en-US" altLang="el-GR" sz="2000" b="1" dirty="0">
                <a:latin typeface="Comic Sans MS" panose="030F0702030302020204" pitchFamily="66" charset="0"/>
              </a:rPr>
              <a:t>x </a:t>
            </a:r>
            <a:r>
              <a:rPr lang="en-US" altLang="el-GR" sz="2000" b="1" dirty="0" smtClean="0">
                <a:latin typeface="Comic Sans MS" panose="030F0702030302020204" pitchFamily="66" charset="0"/>
              </a:rPr>
              <a:t>10</a:t>
            </a:r>
            <a:r>
              <a:rPr lang="en-US" altLang="el-GR" sz="2000" b="1" baseline="30000" dirty="0" smtClean="0">
                <a:latin typeface="Comic Sans MS" panose="030F0702030302020204" pitchFamily="66" charset="0"/>
              </a:rPr>
              <a:t>-5</a:t>
            </a:r>
            <a:r>
              <a:rPr lang="el-GR" altLang="el-GR" sz="2000" b="1" baseline="30000" dirty="0" smtClean="0">
                <a:latin typeface="Comic Sans MS" panose="030F0702030302020204" pitchFamily="66" charset="0"/>
              </a:rPr>
              <a:t> </a:t>
            </a:r>
            <a:r>
              <a:rPr lang="en-US" altLang="el-GR" sz="2000" b="1" dirty="0" smtClean="0">
                <a:latin typeface="Comic Sans MS" panose="030F0702030302020204" pitchFamily="66" charset="0"/>
              </a:rPr>
              <a:t>T</a:t>
            </a:r>
            <a:r>
              <a:rPr lang="el-GR" altLang="el-GR" sz="2000" b="1" dirty="0" smtClean="0">
                <a:latin typeface="Comic Sans MS" panose="030F0702030302020204" pitchFamily="66" charset="0"/>
              </a:rPr>
              <a:t>,</a:t>
            </a:r>
            <a:r>
              <a:rPr lang="en-US" altLang="el-GR" sz="2000" b="1" dirty="0" smtClean="0">
                <a:latin typeface="Comic Sans MS" panose="030F0702030302020204" pitchFamily="66" charset="0"/>
              </a:rPr>
              <a:t> </a:t>
            </a:r>
            <a:endParaRPr lang="el-GR" altLang="el-GR" sz="2000" b="1" dirty="0" smtClean="0">
              <a:latin typeface="Comic Sans MS" panose="030F0702030302020204" pitchFamily="66" charset="0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l-GR" altLang="el-GR" sz="2000" b="1" dirty="0" smtClean="0">
                <a:latin typeface="Comic Sans MS" panose="030F0702030302020204" pitchFamily="66" charset="0"/>
              </a:rPr>
              <a:t>του ανθρώπινου εγκεφάλου,  1</a:t>
            </a:r>
            <a:r>
              <a:rPr lang="en-US" altLang="el-GR" sz="2000" b="1" dirty="0" smtClean="0">
                <a:latin typeface="Comic Sans MS" panose="030F0702030302020204" pitchFamily="66" charset="0"/>
              </a:rPr>
              <a:t> </a:t>
            </a:r>
            <a:r>
              <a:rPr lang="en-US" altLang="el-GR" sz="2000" b="1" dirty="0">
                <a:latin typeface="Comic Sans MS" panose="030F0702030302020204" pitchFamily="66" charset="0"/>
              </a:rPr>
              <a:t>x </a:t>
            </a:r>
            <a:r>
              <a:rPr lang="en-US" altLang="el-GR" sz="2000" b="1" dirty="0" smtClean="0">
                <a:latin typeface="Comic Sans MS" panose="030F0702030302020204" pitchFamily="66" charset="0"/>
              </a:rPr>
              <a:t>10</a:t>
            </a:r>
            <a:r>
              <a:rPr lang="en-US" altLang="el-GR" sz="2000" b="1" baseline="30000" dirty="0" smtClean="0">
                <a:latin typeface="Comic Sans MS" panose="030F0702030302020204" pitchFamily="66" charset="0"/>
              </a:rPr>
              <a:t>-</a:t>
            </a:r>
            <a:r>
              <a:rPr lang="el-GR" altLang="el-GR" sz="2000" b="1" baseline="30000" dirty="0" smtClean="0">
                <a:latin typeface="Comic Sans MS" panose="030F0702030302020204" pitchFamily="66" charset="0"/>
              </a:rPr>
              <a:t>1</a:t>
            </a:r>
            <a:r>
              <a:rPr lang="en-US" altLang="el-GR" sz="2000" b="1" baseline="30000" dirty="0" smtClean="0">
                <a:latin typeface="Comic Sans MS" panose="030F0702030302020204" pitchFamily="66" charset="0"/>
              </a:rPr>
              <a:t>5</a:t>
            </a:r>
            <a:r>
              <a:rPr lang="el-GR" altLang="el-GR" sz="2000" b="1" baseline="30000" dirty="0" smtClean="0">
                <a:latin typeface="Comic Sans MS" panose="030F0702030302020204" pitchFamily="66" charset="0"/>
              </a:rPr>
              <a:t> </a:t>
            </a:r>
            <a:r>
              <a:rPr lang="en-US" altLang="el-GR" sz="2000" b="1" dirty="0" smtClean="0">
                <a:latin typeface="Comic Sans MS" panose="030F0702030302020204" pitchFamily="66" charset="0"/>
              </a:rPr>
              <a:t>T</a:t>
            </a:r>
            <a:r>
              <a:rPr lang="el-GR" altLang="el-GR" sz="2000" b="1" dirty="0" smtClean="0">
                <a:latin typeface="Comic Sans MS" panose="030F0702030302020204" pitchFamily="66" charset="0"/>
              </a:rPr>
              <a:t>,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l-GR" altLang="el-GR" sz="2000" b="1" dirty="0" smtClean="0">
                <a:latin typeface="Comic Sans MS" panose="030F0702030302020204" pitchFamily="66" charset="0"/>
              </a:rPr>
              <a:t>στο εσωτερικό μαγνητικού τομογράφου (</a:t>
            </a:r>
            <a:r>
              <a:rPr lang="en-US" altLang="el-GR" sz="2000" b="1" dirty="0" smtClean="0">
                <a:latin typeface="Comic Sans MS" panose="030F0702030302020204" pitchFamily="66" charset="0"/>
                <a:hlinkClick r:id="rId2"/>
              </a:rPr>
              <a:t>MRI</a:t>
            </a:r>
            <a:r>
              <a:rPr lang="en-US" altLang="el-GR" sz="2000" b="1" dirty="0" smtClean="0">
                <a:latin typeface="Comic Sans MS" panose="030F0702030302020204" pitchFamily="66" charset="0"/>
              </a:rPr>
              <a:t>)</a:t>
            </a:r>
            <a:r>
              <a:rPr lang="el-GR" altLang="el-GR" sz="2000" b="1" dirty="0" smtClean="0">
                <a:latin typeface="Comic Sans MS" panose="030F0702030302020204" pitchFamily="66" charset="0"/>
              </a:rPr>
              <a:t>,  3Τ,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l-GR" altLang="el-GR" sz="2000" b="1" dirty="0" smtClean="0">
                <a:latin typeface="Comic Sans MS" panose="030F0702030302020204" pitchFamily="66" charset="0"/>
              </a:rPr>
              <a:t>στον Πυρηνικό Μαγνητικό Συντονισμό (</a:t>
            </a:r>
            <a:r>
              <a:rPr lang="en-US" altLang="el-GR" sz="2000" b="1" dirty="0" smtClean="0">
                <a:latin typeface="Comic Sans MS" panose="030F0702030302020204" pitchFamily="66" charset="0"/>
                <a:hlinkClick r:id="rId3"/>
              </a:rPr>
              <a:t>NMR</a:t>
            </a:r>
            <a:r>
              <a:rPr lang="el-GR" altLang="el-GR" sz="2000" b="1" dirty="0" smtClean="0">
                <a:latin typeface="Comic Sans MS" panose="030F0702030302020204" pitchFamily="66" charset="0"/>
              </a:rPr>
              <a:t>),  18Τ,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l-GR" altLang="el-GR" sz="2000" b="1" dirty="0" smtClean="0">
                <a:latin typeface="Comic Sans MS" panose="030F0702030302020204" pitchFamily="66" charset="0"/>
              </a:rPr>
              <a:t>η </a:t>
            </a:r>
            <a:r>
              <a:rPr lang="el-GR" altLang="el-GR" sz="2000" b="1" dirty="0" smtClean="0">
                <a:latin typeface="Comic Sans MS" panose="030F0702030302020204" pitchFamily="66" charset="0"/>
                <a:hlinkClick r:id="rId4"/>
              </a:rPr>
              <a:t>μεγαλύτερη</a:t>
            </a:r>
            <a:r>
              <a:rPr lang="el-GR" altLang="el-GR" sz="2000" b="1" dirty="0" smtClean="0">
                <a:latin typeface="Comic Sans MS" panose="030F0702030302020204" pitchFamily="66" charset="0"/>
              </a:rPr>
              <a:t> εργαστηριακή τιμή (Πανεπιστήμιο Τόκιο, 2018) που έχει καταγραφεί,  1200 Τ. </a:t>
            </a: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789" y="1468227"/>
            <a:ext cx="1172291" cy="1117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18080" y="1161124"/>
            <a:ext cx="8324602" cy="502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Το 1 </a:t>
            </a:r>
            <a:r>
              <a:rPr lang="en-US" sz="2000" b="1" dirty="0" smtClean="0">
                <a:latin typeface="Comic Sans MS" panose="030F0702030302020204" pitchFamily="66" charset="0"/>
              </a:rPr>
              <a:t>Tesla </a:t>
            </a:r>
            <a:r>
              <a:rPr lang="el-GR" sz="2000" b="1" dirty="0" smtClean="0">
                <a:latin typeface="Comic Sans MS" panose="030F0702030302020204" pitchFamily="66" charset="0"/>
              </a:rPr>
              <a:t>αποτελεί μια τεράστια τιμή έντασης μαγνητικού πεδίου.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561356" y="497060"/>
            <a:ext cx="70692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Πόσο μεγάλη μονάδα μέτρησης είναι 1 </a:t>
            </a:r>
            <a:r>
              <a:rPr lang="en-US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Tesla;</a:t>
            </a:r>
            <a:endParaRPr lang="el-GR" sz="24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406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25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75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25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531746" y="214449"/>
            <a:ext cx="9128507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800" b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Δύναμεις</a:t>
            </a:r>
            <a:r>
              <a:rPr lang="el-GR" alt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μεταξύ παράλληλων ρευματοφόρων αγωγών.</a:t>
            </a:r>
            <a:endParaRPr lang="en-US" altLang="el-GR" sz="28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7280" y="4818834"/>
            <a:ext cx="999744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dirty="0" smtClean="0">
                <a:latin typeface="Comic Sans MS" panose="030F0702030302020204" pitchFamily="66" charset="0"/>
              </a:rPr>
              <a:t>Ο ρευματοφόρος αγωγός Α</a:t>
            </a:r>
            <a:r>
              <a:rPr lang="el-GR" baseline="-25000" dirty="0" smtClean="0">
                <a:latin typeface="Comic Sans MS" panose="030F0702030302020204" pitchFamily="66" charset="0"/>
              </a:rPr>
              <a:t>2</a:t>
            </a:r>
            <a:r>
              <a:rPr lang="el-GR" dirty="0" smtClean="0">
                <a:latin typeface="Comic Sans MS" panose="030F0702030302020204" pitchFamily="66" charset="0"/>
              </a:rPr>
              <a:t> βρίσκεται μέσα στο μαγνητικό πεδίο του ρευματοφόρου αγωγού Α</a:t>
            </a:r>
            <a:r>
              <a:rPr lang="el-GR" baseline="-25000" dirty="0" smtClean="0">
                <a:latin typeface="Comic Sans MS" panose="030F0702030302020204" pitchFamily="66" charset="0"/>
              </a:rPr>
              <a:t>1</a:t>
            </a:r>
            <a:r>
              <a:rPr lang="el-GR" dirty="0" smtClean="0">
                <a:latin typeface="Comic Sans MS" panose="030F0702030302020204" pitchFamily="66" charset="0"/>
              </a:rPr>
              <a:t>. 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13" name="Οβάλ 12"/>
          <p:cNvSpPr/>
          <p:nvPr/>
        </p:nvSpPr>
        <p:spPr>
          <a:xfrm>
            <a:off x="2400300" y="2061972"/>
            <a:ext cx="2276856" cy="777240"/>
          </a:xfrm>
          <a:prstGeom prst="ellipse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41" name="Ομάδα 40"/>
          <p:cNvGrpSpPr/>
          <p:nvPr/>
        </p:nvGrpSpPr>
        <p:grpSpPr>
          <a:xfrm>
            <a:off x="3887070" y="2041862"/>
            <a:ext cx="790086" cy="408730"/>
            <a:chOff x="3887070" y="2041862"/>
            <a:chExt cx="790086" cy="408730"/>
          </a:xfrm>
        </p:grpSpPr>
        <p:cxnSp>
          <p:nvCxnSpPr>
            <p:cNvPr id="24" name="Ευθύγραμμο βέλος σύνδεσης 23"/>
            <p:cNvCxnSpPr>
              <a:stCxn id="13" idx="6"/>
            </p:cNvCxnSpPr>
            <p:nvPr/>
          </p:nvCxnSpPr>
          <p:spPr>
            <a:xfrm flipH="1">
              <a:off x="4059936" y="2450592"/>
              <a:ext cx="61722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3887070" y="2041862"/>
                  <a:ext cx="519975" cy="3684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16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</m:acc>
                    </m:oMath>
                  </a14:m>
                  <a:r>
                    <a:rPr lang="en-US" sz="1600" b="1" baseline="-25000" dirty="0" smtClean="0">
                      <a:solidFill>
                        <a:srgbClr val="FF0000"/>
                      </a:solidFill>
                      <a:effectLst/>
                      <a:latin typeface="Comic Sans MS" panose="030F0702030302020204" pitchFamily="66" charset="0"/>
                    </a:rPr>
                    <a:t>12</a:t>
                  </a:r>
                  <a:endParaRPr lang="el-GR" sz="1600" b="1" baseline="-25000" dirty="0">
                    <a:solidFill>
                      <a:srgbClr val="FF0000"/>
                    </a:solidFill>
                    <a:effectLst/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87070" y="2041862"/>
                  <a:ext cx="519975" cy="368499"/>
                </a:xfrm>
                <a:prstGeom prst="rect">
                  <a:avLst/>
                </a:prstGeom>
                <a:blipFill>
                  <a:blip r:embed="rId2"/>
                  <a:stretch>
                    <a:fillRect b="-1666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" name="Ομάδα 25"/>
          <p:cNvGrpSpPr/>
          <p:nvPr/>
        </p:nvGrpSpPr>
        <p:grpSpPr>
          <a:xfrm>
            <a:off x="3584446" y="3803791"/>
            <a:ext cx="1108061" cy="338554"/>
            <a:chOff x="2368294" y="4983367"/>
            <a:chExt cx="1108061" cy="338554"/>
          </a:xfrm>
        </p:grpSpPr>
        <p:cxnSp>
          <p:nvCxnSpPr>
            <p:cNvPr id="27" name="Ευθύγραμμο βέλος σύνδεσης 26"/>
            <p:cNvCxnSpPr/>
            <p:nvPr/>
          </p:nvCxnSpPr>
          <p:spPr>
            <a:xfrm flipH="1">
              <a:off x="2368294" y="5152644"/>
              <a:ext cx="47549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Ευθύγραμμο βέλος σύνδεσης 27"/>
            <p:cNvCxnSpPr/>
            <p:nvPr/>
          </p:nvCxnSpPr>
          <p:spPr>
            <a:xfrm>
              <a:off x="3122207" y="5152644"/>
              <a:ext cx="354148" cy="122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2843784" y="4983367"/>
              <a:ext cx="3291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 smtClean="0">
                  <a:latin typeface="Comic Sans MS" panose="030F0702030302020204" pitchFamily="66" charset="0"/>
                </a:rPr>
                <a:t>r</a:t>
              </a:r>
              <a:endParaRPr lang="el-GR" sz="1600" i="1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42" name="Ομάδα 41"/>
          <p:cNvGrpSpPr/>
          <p:nvPr/>
        </p:nvGrpSpPr>
        <p:grpSpPr>
          <a:xfrm>
            <a:off x="4074272" y="1739847"/>
            <a:ext cx="618235" cy="700690"/>
            <a:chOff x="4074272" y="1739847"/>
            <a:chExt cx="618235" cy="700690"/>
          </a:xfrm>
        </p:grpSpPr>
        <p:cxnSp>
          <p:nvCxnSpPr>
            <p:cNvPr id="34" name="Ευθύγραμμο βέλος σύνδεσης 33"/>
            <p:cNvCxnSpPr/>
            <p:nvPr/>
          </p:nvCxnSpPr>
          <p:spPr>
            <a:xfrm flipH="1" flipV="1">
              <a:off x="4418187" y="1965049"/>
              <a:ext cx="274320" cy="475488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4074272" y="1739847"/>
                  <a:ext cx="519975" cy="3684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1600" b="1" i="1" smtClean="0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1" i="1" smtClean="0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acc>
                    </m:oMath>
                  </a14:m>
                  <a:r>
                    <a:rPr lang="en-US" sz="1600" b="1" baseline="-25000" dirty="0" smtClean="0">
                      <a:solidFill>
                        <a:srgbClr val="0000FF"/>
                      </a:solidFill>
                      <a:effectLst/>
                      <a:latin typeface="Comic Sans MS" panose="030F0702030302020204" pitchFamily="66" charset="0"/>
                    </a:rPr>
                    <a:t>1</a:t>
                  </a:r>
                  <a:endParaRPr lang="el-GR" sz="1600" b="1" baseline="-25000" dirty="0">
                    <a:solidFill>
                      <a:srgbClr val="0000FF"/>
                    </a:solidFill>
                    <a:effectLst/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74272" y="1739847"/>
                  <a:ext cx="519975" cy="368499"/>
                </a:xfrm>
                <a:prstGeom prst="rect">
                  <a:avLst/>
                </a:prstGeom>
                <a:blipFill>
                  <a:blip r:embed="rId3"/>
                  <a:stretch>
                    <a:fillRect b="-14754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0" name="Ομάδα 49"/>
          <p:cNvGrpSpPr/>
          <p:nvPr/>
        </p:nvGrpSpPr>
        <p:grpSpPr>
          <a:xfrm>
            <a:off x="3067051" y="1194270"/>
            <a:ext cx="715514" cy="3286629"/>
            <a:chOff x="3067051" y="1194270"/>
            <a:chExt cx="715514" cy="3286629"/>
          </a:xfrm>
        </p:grpSpPr>
        <p:grpSp>
          <p:nvGrpSpPr>
            <p:cNvPr id="14" name="Ομάδα 13"/>
            <p:cNvGrpSpPr/>
            <p:nvPr/>
          </p:nvGrpSpPr>
          <p:grpSpPr>
            <a:xfrm>
              <a:off x="3538727" y="1252728"/>
              <a:ext cx="45720" cy="2720340"/>
              <a:chOff x="2322575" y="2432304"/>
              <a:chExt cx="45720" cy="2720340"/>
            </a:xfrm>
          </p:grpSpPr>
          <p:sp>
            <p:nvSpPr>
              <p:cNvPr id="15" name="Διάγραμμα ροής: Εναλλακτική διεργασία 14"/>
              <p:cNvSpPr/>
              <p:nvPr/>
            </p:nvSpPr>
            <p:spPr>
              <a:xfrm>
                <a:off x="2322576" y="2432304"/>
                <a:ext cx="45719" cy="1197864"/>
              </a:xfrm>
              <a:prstGeom prst="flowChartAlternateProcess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6" name="Διάγραμμα ροής: Εναλλακτική διεργασία 15"/>
              <p:cNvSpPr/>
              <p:nvPr/>
            </p:nvSpPr>
            <p:spPr>
              <a:xfrm>
                <a:off x="2322575" y="4018788"/>
                <a:ext cx="45719" cy="1133856"/>
              </a:xfrm>
              <a:prstGeom prst="flowChartAlternateProcess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grpSp>
          <p:nvGrpSpPr>
            <p:cNvPr id="18" name="Ομάδα 17"/>
            <p:cNvGrpSpPr/>
            <p:nvPr/>
          </p:nvGrpSpPr>
          <p:grpSpPr>
            <a:xfrm>
              <a:off x="3067051" y="1194270"/>
              <a:ext cx="441958" cy="599158"/>
              <a:chOff x="4746751" y="3488210"/>
              <a:chExt cx="441958" cy="599158"/>
            </a:xfrm>
          </p:grpSpPr>
          <p:cxnSp>
            <p:nvCxnSpPr>
              <p:cNvPr id="19" name="Ευθύγραμμο βέλος σύνδεσης 18"/>
              <p:cNvCxnSpPr/>
              <p:nvPr/>
            </p:nvCxnSpPr>
            <p:spPr>
              <a:xfrm flipV="1">
                <a:off x="5120640" y="3566160"/>
                <a:ext cx="0" cy="521208"/>
              </a:xfrm>
              <a:prstGeom prst="straightConnector1">
                <a:avLst/>
              </a:prstGeom>
              <a:ln w="28575">
                <a:solidFill>
                  <a:srgbClr val="0066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4746751" y="3488210"/>
                <a:ext cx="44195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i="1" dirty="0" smtClean="0">
                    <a:solidFill>
                      <a:srgbClr val="006600"/>
                    </a:solidFill>
                    <a:latin typeface="Comic Sans MS" panose="030F0702030302020204" pitchFamily="66" charset="0"/>
                  </a:rPr>
                  <a:t>I</a:t>
                </a:r>
                <a:r>
                  <a:rPr lang="en-US" sz="1600" b="1" baseline="-25000" dirty="0" smtClean="0">
                    <a:solidFill>
                      <a:srgbClr val="006600"/>
                    </a:solidFill>
                    <a:latin typeface="Comic Sans MS" panose="030F0702030302020204" pitchFamily="66" charset="0"/>
                  </a:rPr>
                  <a:t>1</a:t>
                </a:r>
                <a:endParaRPr lang="el-GR" sz="1600" b="1" baseline="-25000" dirty="0">
                  <a:solidFill>
                    <a:srgbClr val="006600"/>
                  </a:solidFill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3340607" y="4142345"/>
              <a:ext cx="4419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 smtClean="0">
                  <a:latin typeface="Comic Sans MS" panose="030F0702030302020204" pitchFamily="66" charset="0"/>
                </a:rPr>
                <a:t>A</a:t>
              </a:r>
              <a:r>
                <a:rPr lang="en-US" sz="1600" b="1" baseline="-25000" dirty="0" smtClean="0">
                  <a:latin typeface="Comic Sans MS" panose="030F0702030302020204" pitchFamily="66" charset="0"/>
                </a:rPr>
                <a:t>1</a:t>
              </a:r>
              <a:endParaRPr lang="el-GR" sz="1600" b="1" baseline="-250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53" name="Ομάδα 52"/>
          <p:cNvGrpSpPr/>
          <p:nvPr/>
        </p:nvGrpSpPr>
        <p:grpSpPr>
          <a:xfrm>
            <a:off x="4534408" y="1172614"/>
            <a:ext cx="804415" cy="3308258"/>
            <a:chOff x="4534408" y="1172614"/>
            <a:chExt cx="804415" cy="3308258"/>
          </a:xfrm>
        </p:grpSpPr>
        <p:grpSp>
          <p:nvGrpSpPr>
            <p:cNvPr id="30" name="Ομάδα 29"/>
            <p:cNvGrpSpPr/>
            <p:nvPr/>
          </p:nvGrpSpPr>
          <p:grpSpPr>
            <a:xfrm rot="16200000">
              <a:off x="4328503" y="2241099"/>
              <a:ext cx="1108062" cy="329184"/>
              <a:chOff x="2368293" y="5024371"/>
              <a:chExt cx="1108062" cy="329184"/>
            </a:xfrm>
          </p:grpSpPr>
          <p:cxnSp>
            <p:nvCxnSpPr>
              <p:cNvPr id="31" name="Ευθύγραμμο βέλος σύνδεσης 30"/>
              <p:cNvCxnSpPr/>
              <p:nvPr/>
            </p:nvCxnSpPr>
            <p:spPr>
              <a:xfrm rot="5400000">
                <a:off x="2565299" y="4955639"/>
                <a:ext cx="0" cy="39401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Ευθύγραμμο βέλος σύνδεσης 31"/>
              <p:cNvCxnSpPr/>
              <p:nvPr/>
            </p:nvCxnSpPr>
            <p:spPr>
              <a:xfrm>
                <a:off x="3122207" y="5152644"/>
                <a:ext cx="354148" cy="122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xtBox 32"/>
              <p:cNvSpPr txBox="1"/>
              <p:nvPr/>
            </p:nvSpPr>
            <p:spPr>
              <a:xfrm rot="5400000">
                <a:off x="2777664" y="5019686"/>
                <a:ext cx="32918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i="1" dirty="0" smtClean="0">
                    <a:latin typeface="Comic Sans MS" panose="030F0702030302020204" pitchFamily="66" charset="0"/>
                  </a:rPr>
                  <a:t>ℓ</a:t>
                </a:r>
                <a:endParaRPr lang="el-GR" sz="1600" i="1" dirty="0"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51" name="Ομάδα 50"/>
            <p:cNvGrpSpPr/>
            <p:nvPr/>
          </p:nvGrpSpPr>
          <p:grpSpPr>
            <a:xfrm>
              <a:off x="4534408" y="1172614"/>
              <a:ext cx="804415" cy="3308258"/>
              <a:chOff x="4534408" y="1172614"/>
              <a:chExt cx="804415" cy="3308258"/>
            </a:xfrm>
          </p:grpSpPr>
          <p:sp>
            <p:nvSpPr>
              <p:cNvPr id="17" name="Διάγραμμα ροής: Εναλλακτική διεργασία 16"/>
              <p:cNvSpPr/>
              <p:nvPr/>
            </p:nvSpPr>
            <p:spPr>
              <a:xfrm>
                <a:off x="4709668" y="1252728"/>
                <a:ext cx="45719" cy="2720340"/>
              </a:xfrm>
              <a:prstGeom prst="flowChartAlternateProcess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grpSp>
            <p:nvGrpSpPr>
              <p:cNvPr id="21" name="Ομάδα 20"/>
              <p:cNvGrpSpPr/>
              <p:nvPr/>
            </p:nvGrpSpPr>
            <p:grpSpPr>
              <a:xfrm>
                <a:off x="4923242" y="1172614"/>
                <a:ext cx="415581" cy="620814"/>
                <a:chOff x="5120640" y="3466554"/>
                <a:chExt cx="201705" cy="620814"/>
              </a:xfrm>
            </p:grpSpPr>
            <p:cxnSp>
              <p:nvCxnSpPr>
                <p:cNvPr id="22" name="Ευθύγραμμο βέλος σύνδεσης 21"/>
                <p:cNvCxnSpPr/>
                <p:nvPr/>
              </p:nvCxnSpPr>
              <p:spPr>
                <a:xfrm flipV="1">
                  <a:off x="5120640" y="3566160"/>
                  <a:ext cx="0" cy="521208"/>
                </a:xfrm>
                <a:prstGeom prst="straightConnector1">
                  <a:avLst/>
                </a:prstGeom>
                <a:ln w="28575">
                  <a:solidFill>
                    <a:srgbClr val="0066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TextBox 22"/>
                <p:cNvSpPr txBox="1"/>
                <p:nvPr/>
              </p:nvSpPr>
              <p:spPr>
                <a:xfrm>
                  <a:off x="5125571" y="3466554"/>
                  <a:ext cx="196774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i="1" dirty="0" smtClean="0">
                      <a:solidFill>
                        <a:srgbClr val="006600"/>
                      </a:solidFill>
                      <a:latin typeface="Comic Sans MS" panose="030F0702030302020204" pitchFamily="66" charset="0"/>
                    </a:rPr>
                    <a:t>I</a:t>
                  </a:r>
                  <a:r>
                    <a:rPr lang="en-US" sz="1600" b="1" baseline="-25000" dirty="0" smtClean="0">
                      <a:solidFill>
                        <a:srgbClr val="006600"/>
                      </a:solidFill>
                      <a:latin typeface="Comic Sans MS" panose="030F0702030302020204" pitchFamily="66" charset="0"/>
                    </a:rPr>
                    <a:t>2</a:t>
                  </a:r>
                  <a:endParaRPr lang="el-GR" sz="1600" b="1" baseline="-25000" dirty="0">
                    <a:solidFill>
                      <a:srgbClr val="006600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sp>
            <p:nvSpPr>
              <p:cNvPr id="40" name="TextBox 39"/>
              <p:cNvSpPr txBox="1"/>
              <p:nvPr/>
            </p:nvSpPr>
            <p:spPr>
              <a:xfrm>
                <a:off x="4534408" y="4142318"/>
                <a:ext cx="44195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i="1" dirty="0" smtClean="0">
                    <a:latin typeface="Comic Sans MS" panose="030F0702030302020204" pitchFamily="66" charset="0"/>
                  </a:rPr>
                  <a:t>A</a:t>
                </a:r>
                <a:r>
                  <a:rPr lang="en-US" sz="1600" b="1" baseline="-25000" dirty="0" smtClean="0">
                    <a:latin typeface="Comic Sans MS" panose="030F0702030302020204" pitchFamily="66" charset="0"/>
                  </a:rPr>
                  <a:t>2</a:t>
                </a:r>
                <a:endParaRPr lang="el-GR" sz="1600" b="1" baseline="-25000" dirty="0">
                  <a:latin typeface="Comic Sans MS" panose="030F0702030302020204" pitchFamily="66" charset="0"/>
                </a:endParaRPr>
              </a:p>
            </p:txBody>
          </p:sp>
        </p:grpSp>
      </p:grpSp>
      <p:grpSp>
        <p:nvGrpSpPr>
          <p:cNvPr id="48" name="Ομάδα 47"/>
          <p:cNvGrpSpPr/>
          <p:nvPr/>
        </p:nvGrpSpPr>
        <p:grpSpPr>
          <a:xfrm>
            <a:off x="4401722" y="1703424"/>
            <a:ext cx="217117" cy="204166"/>
            <a:chOff x="2113018" y="3585232"/>
            <a:chExt cx="217117" cy="204166"/>
          </a:xfrm>
        </p:grpSpPr>
        <p:grpSp>
          <p:nvGrpSpPr>
            <p:cNvPr id="43" name="Ομάδα 42"/>
            <p:cNvGrpSpPr/>
            <p:nvPr/>
          </p:nvGrpSpPr>
          <p:grpSpPr>
            <a:xfrm>
              <a:off x="2113018" y="3585232"/>
              <a:ext cx="217117" cy="204166"/>
              <a:chOff x="5433628" y="1616779"/>
              <a:chExt cx="217117" cy="204166"/>
            </a:xfrm>
          </p:grpSpPr>
          <p:sp>
            <p:nvSpPr>
              <p:cNvPr id="44" name="Οβάλ 43"/>
              <p:cNvSpPr/>
              <p:nvPr/>
            </p:nvSpPr>
            <p:spPr>
              <a:xfrm>
                <a:off x="5433628" y="1616779"/>
                <a:ext cx="217117" cy="204166"/>
              </a:xfrm>
              <a:prstGeom prst="ellipse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cxnSp>
            <p:nvCxnSpPr>
              <p:cNvPr id="45" name="Ευθεία γραμμή σύνδεσης 44"/>
              <p:cNvCxnSpPr>
                <a:stCxn id="44" idx="7"/>
                <a:endCxn id="44" idx="3"/>
              </p:cNvCxnSpPr>
              <p:nvPr/>
            </p:nvCxnSpPr>
            <p:spPr>
              <a:xfrm flipH="1">
                <a:off x="5465424" y="1646678"/>
                <a:ext cx="153525" cy="144367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6" name="Ευθεία γραμμή σύνδεσης 45"/>
            <p:cNvCxnSpPr/>
            <p:nvPr/>
          </p:nvCxnSpPr>
          <p:spPr>
            <a:xfrm flipH="1" flipV="1">
              <a:off x="2152047" y="3614491"/>
              <a:ext cx="128527" cy="153716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Ορθογώνιο 51"/>
              <p:cNvSpPr/>
              <p:nvPr/>
            </p:nvSpPr>
            <p:spPr>
              <a:xfrm>
                <a:off x="1478533" y="5134361"/>
                <a:ext cx="9032495" cy="5582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l-GR" dirty="0">
                    <a:latin typeface="Comic Sans MS" panose="030F0702030302020204" pitchFamily="66" charset="0"/>
                  </a:rPr>
                  <a:t>Τότε, σε τμήμα </a:t>
                </a:r>
                <a:r>
                  <a:rPr lang="el-GR" i="1" dirty="0">
                    <a:latin typeface="Comic Sans MS" panose="030F0702030302020204" pitchFamily="66" charset="0"/>
                  </a:rPr>
                  <a:t>ℓ</a:t>
                </a:r>
                <a:r>
                  <a:rPr lang="el-GR" dirty="0">
                    <a:latin typeface="Comic Sans MS" panose="030F0702030302020204" pitchFamily="66" charset="0"/>
                  </a:rPr>
                  <a:t> του αγωγού Α</a:t>
                </a:r>
                <a:r>
                  <a:rPr lang="el-GR" baseline="-25000" dirty="0">
                    <a:latin typeface="Comic Sans MS" panose="030F0702030302020204" pitchFamily="66" charset="0"/>
                  </a:rPr>
                  <a:t>2</a:t>
                </a:r>
                <a:r>
                  <a:rPr lang="en-US" dirty="0">
                    <a:latin typeface="Comic Sans MS" panose="030F0702030302020204" pitchFamily="66" charset="0"/>
                  </a:rPr>
                  <a:t>,</a:t>
                </a:r>
                <a:r>
                  <a:rPr lang="el-GR" dirty="0">
                    <a:latin typeface="Comic Sans MS" panose="030F0702030302020204" pitchFamily="66" charset="0"/>
                  </a:rPr>
                  <a:t> ασκείται δύναμη </a:t>
                </a:r>
                <a:r>
                  <a:rPr lang="en-US" dirty="0">
                    <a:latin typeface="Comic Sans MS" panose="030F0702030302020204" pitchFamily="66" charset="0"/>
                  </a:rPr>
                  <a:t>Laplace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e>
                      <m:sub>
                        <m:r>
                          <a:rPr lang="el-GR" b="1" i="1">
                            <a:latin typeface="Cambria Math" panose="02040503050406030204" pitchFamily="18" charset="0"/>
                          </a:rPr>
                          <m:t>𝟏𝟐</m:t>
                        </m:r>
                      </m:sub>
                    </m:sSub>
                  </m:oMath>
                </a14:m>
                <a:r>
                  <a:rPr lang="el-GR" dirty="0">
                    <a:latin typeface="Comic Sans MS" panose="030F0702030302020204" pitchFamily="66" charset="0"/>
                  </a:rPr>
                  <a:t> από τον αγωγό Α</a:t>
                </a:r>
                <a:r>
                  <a:rPr lang="el-GR" baseline="-25000" dirty="0">
                    <a:latin typeface="Comic Sans MS" panose="030F0702030302020204" pitchFamily="66" charset="0"/>
                  </a:rPr>
                  <a:t>1</a:t>
                </a:r>
                <a:r>
                  <a:rPr lang="en-US" dirty="0">
                    <a:latin typeface="Comic Sans MS" panose="030F0702030302020204" pitchFamily="66" charset="0"/>
                  </a:rPr>
                  <a:t>.</a:t>
                </a:r>
                <a:r>
                  <a:rPr lang="el-GR" dirty="0"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2" name="Ορθογώνιο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533" y="5134361"/>
                <a:ext cx="9032495" cy="558230"/>
              </a:xfrm>
              <a:prstGeom prst="rect">
                <a:avLst/>
              </a:prstGeom>
              <a:blipFill>
                <a:blip r:embed="rId4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/>
          <p:cNvSpPr txBox="1"/>
          <p:nvPr/>
        </p:nvSpPr>
        <p:spPr>
          <a:xfrm>
            <a:off x="3288030" y="4502606"/>
            <a:ext cx="5888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(</a:t>
            </a:r>
            <a:r>
              <a:rPr lang="el-GR" dirty="0" smtClean="0">
                <a:latin typeface="Comic Sans MS" panose="030F0702030302020204" pitchFamily="66" charset="0"/>
              </a:rPr>
              <a:t>Οι αγωγοί Α</a:t>
            </a:r>
            <a:r>
              <a:rPr lang="el-GR" baseline="-25000" dirty="0" smtClean="0">
                <a:latin typeface="Comic Sans MS" panose="030F0702030302020204" pitchFamily="66" charset="0"/>
              </a:rPr>
              <a:t>1</a:t>
            </a:r>
            <a:r>
              <a:rPr lang="el-GR" dirty="0" smtClean="0">
                <a:latin typeface="Comic Sans MS" panose="030F0702030302020204" pitchFamily="66" charset="0"/>
              </a:rPr>
              <a:t> και Α</a:t>
            </a:r>
            <a:r>
              <a:rPr lang="el-GR" baseline="-25000" dirty="0" smtClean="0">
                <a:latin typeface="Comic Sans MS" panose="030F0702030302020204" pitchFamily="66" charset="0"/>
              </a:rPr>
              <a:t>2</a:t>
            </a:r>
            <a:r>
              <a:rPr lang="el-GR" dirty="0" smtClean="0">
                <a:latin typeface="Comic Sans MS" panose="030F0702030302020204" pitchFamily="66" charset="0"/>
              </a:rPr>
              <a:t> είναι στο επίπεδο της διαφάνειας)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55" name="Οβάλ 54"/>
          <p:cNvSpPr/>
          <p:nvPr/>
        </p:nvSpPr>
        <p:spPr>
          <a:xfrm>
            <a:off x="7629226" y="2061972"/>
            <a:ext cx="2276856" cy="777240"/>
          </a:xfrm>
          <a:prstGeom prst="ellipse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56" name="Ομάδα 55"/>
          <p:cNvGrpSpPr/>
          <p:nvPr/>
        </p:nvGrpSpPr>
        <p:grpSpPr>
          <a:xfrm>
            <a:off x="7634294" y="3803764"/>
            <a:ext cx="1108061" cy="338554"/>
            <a:chOff x="2368294" y="4983367"/>
            <a:chExt cx="1108061" cy="338554"/>
          </a:xfrm>
        </p:grpSpPr>
        <p:cxnSp>
          <p:nvCxnSpPr>
            <p:cNvPr id="57" name="Ευθύγραμμο βέλος σύνδεσης 56"/>
            <p:cNvCxnSpPr/>
            <p:nvPr/>
          </p:nvCxnSpPr>
          <p:spPr>
            <a:xfrm flipH="1">
              <a:off x="2368294" y="5152644"/>
              <a:ext cx="47549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Ευθύγραμμο βέλος σύνδεσης 57"/>
            <p:cNvCxnSpPr/>
            <p:nvPr/>
          </p:nvCxnSpPr>
          <p:spPr>
            <a:xfrm>
              <a:off x="3122207" y="5152644"/>
              <a:ext cx="354148" cy="122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2843784" y="4983367"/>
              <a:ext cx="3291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 smtClean="0">
                  <a:latin typeface="Comic Sans MS" panose="030F0702030302020204" pitchFamily="66" charset="0"/>
                </a:rPr>
                <a:t>r</a:t>
              </a:r>
              <a:endParaRPr lang="el-GR" sz="1600" i="1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60" name="Ομάδα 59"/>
          <p:cNvGrpSpPr/>
          <p:nvPr/>
        </p:nvGrpSpPr>
        <p:grpSpPr>
          <a:xfrm>
            <a:off x="8645608" y="1201674"/>
            <a:ext cx="693776" cy="3233293"/>
            <a:chOff x="3416682" y="1201674"/>
            <a:chExt cx="693776" cy="3233293"/>
          </a:xfrm>
        </p:grpSpPr>
        <p:grpSp>
          <p:nvGrpSpPr>
            <p:cNvPr id="61" name="Ομάδα 60"/>
            <p:cNvGrpSpPr/>
            <p:nvPr/>
          </p:nvGrpSpPr>
          <p:grpSpPr>
            <a:xfrm>
              <a:off x="3538727" y="1252728"/>
              <a:ext cx="45720" cy="2720340"/>
              <a:chOff x="2322575" y="2432304"/>
              <a:chExt cx="45720" cy="2720340"/>
            </a:xfrm>
          </p:grpSpPr>
          <p:sp>
            <p:nvSpPr>
              <p:cNvPr id="66" name="Διάγραμμα ροής: Εναλλακτική διεργασία 65"/>
              <p:cNvSpPr/>
              <p:nvPr/>
            </p:nvSpPr>
            <p:spPr>
              <a:xfrm>
                <a:off x="2322576" y="2432304"/>
                <a:ext cx="45719" cy="1197864"/>
              </a:xfrm>
              <a:prstGeom prst="flowChartAlternateProcess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67" name="Διάγραμμα ροής: Εναλλακτική διεργασία 66"/>
              <p:cNvSpPr/>
              <p:nvPr/>
            </p:nvSpPr>
            <p:spPr>
              <a:xfrm>
                <a:off x="2322575" y="4018788"/>
                <a:ext cx="45719" cy="1133856"/>
              </a:xfrm>
              <a:prstGeom prst="flowChartAlternateProcess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grpSp>
          <p:nvGrpSpPr>
            <p:cNvPr id="62" name="Ομάδα 61"/>
            <p:cNvGrpSpPr/>
            <p:nvPr/>
          </p:nvGrpSpPr>
          <p:grpSpPr>
            <a:xfrm>
              <a:off x="3668500" y="1201674"/>
              <a:ext cx="441958" cy="572262"/>
              <a:chOff x="5348200" y="3495614"/>
              <a:chExt cx="441958" cy="572262"/>
            </a:xfrm>
          </p:grpSpPr>
          <p:cxnSp>
            <p:nvCxnSpPr>
              <p:cNvPr id="64" name="Ευθύγραμμο βέλος σύνδεσης 63"/>
              <p:cNvCxnSpPr/>
              <p:nvPr/>
            </p:nvCxnSpPr>
            <p:spPr>
              <a:xfrm flipV="1">
                <a:off x="5376672" y="3546668"/>
                <a:ext cx="0" cy="521208"/>
              </a:xfrm>
              <a:prstGeom prst="straightConnector1">
                <a:avLst/>
              </a:prstGeom>
              <a:ln w="28575">
                <a:solidFill>
                  <a:srgbClr val="0066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TextBox 64"/>
              <p:cNvSpPr txBox="1"/>
              <p:nvPr/>
            </p:nvSpPr>
            <p:spPr>
              <a:xfrm>
                <a:off x="5348200" y="3495614"/>
                <a:ext cx="44195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i="1" dirty="0" smtClean="0">
                    <a:solidFill>
                      <a:srgbClr val="006600"/>
                    </a:solidFill>
                    <a:latin typeface="Comic Sans MS" panose="030F0702030302020204" pitchFamily="66" charset="0"/>
                  </a:rPr>
                  <a:t>I</a:t>
                </a:r>
                <a:r>
                  <a:rPr lang="el-GR" sz="1600" b="1" baseline="-25000" dirty="0" smtClean="0">
                    <a:solidFill>
                      <a:srgbClr val="006600"/>
                    </a:solidFill>
                    <a:latin typeface="Comic Sans MS" panose="030F0702030302020204" pitchFamily="66" charset="0"/>
                  </a:rPr>
                  <a:t>2</a:t>
                </a:r>
                <a:endParaRPr lang="el-GR" sz="1600" b="1" baseline="-25000" dirty="0">
                  <a:solidFill>
                    <a:srgbClr val="006600"/>
                  </a:solidFill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63" name="TextBox 62"/>
            <p:cNvSpPr txBox="1"/>
            <p:nvPr/>
          </p:nvSpPr>
          <p:spPr>
            <a:xfrm>
              <a:off x="3416682" y="4096413"/>
              <a:ext cx="46473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 smtClean="0">
                  <a:latin typeface="Comic Sans MS" panose="030F0702030302020204" pitchFamily="66" charset="0"/>
                </a:rPr>
                <a:t>A</a:t>
              </a:r>
              <a:r>
                <a:rPr lang="el-GR" sz="1600" b="1" baseline="-25000" dirty="0" smtClean="0">
                  <a:latin typeface="Comic Sans MS" panose="030F0702030302020204" pitchFamily="66" charset="0"/>
                </a:rPr>
                <a:t>2</a:t>
              </a:r>
              <a:endParaRPr lang="el-GR" sz="1600" b="1" baseline="-250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68" name="Ομάδα 67"/>
          <p:cNvGrpSpPr/>
          <p:nvPr/>
        </p:nvGrpSpPr>
        <p:grpSpPr>
          <a:xfrm>
            <a:off x="7097487" y="1164640"/>
            <a:ext cx="774552" cy="3260863"/>
            <a:chOff x="4247985" y="1164640"/>
            <a:chExt cx="774552" cy="3260863"/>
          </a:xfrm>
        </p:grpSpPr>
        <p:grpSp>
          <p:nvGrpSpPr>
            <p:cNvPr id="69" name="Ομάδα 68"/>
            <p:cNvGrpSpPr/>
            <p:nvPr/>
          </p:nvGrpSpPr>
          <p:grpSpPr>
            <a:xfrm rot="16200000">
              <a:off x="4026548" y="2320757"/>
              <a:ext cx="1108062" cy="329184"/>
              <a:chOff x="2288635" y="4722416"/>
              <a:chExt cx="1108062" cy="329184"/>
            </a:xfrm>
          </p:grpSpPr>
          <p:cxnSp>
            <p:nvCxnSpPr>
              <p:cNvPr id="76" name="Ευθύγραμμο βέλος σύνδεσης 75"/>
              <p:cNvCxnSpPr/>
              <p:nvPr/>
            </p:nvCxnSpPr>
            <p:spPr>
              <a:xfrm rot="5400000">
                <a:off x="2485641" y="4653685"/>
                <a:ext cx="0" cy="39401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Ευθύγραμμο βέλος σύνδεσης 76"/>
              <p:cNvCxnSpPr/>
              <p:nvPr/>
            </p:nvCxnSpPr>
            <p:spPr>
              <a:xfrm>
                <a:off x="3042549" y="4850689"/>
                <a:ext cx="354148" cy="122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TextBox 77"/>
              <p:cNvSpPr txBox="1"/>
              <p:nvPr/>
            </p:nvSpPr>
            <p:spPr>
              <a:xfrm rot="5400000">
                <a:off x="2698006" y="4717731"/>
                <a:ext cx="32918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i="1" dirty="0" smtClean="0">
                    <a:latin typeface="Comic Sans MS" panose="030F0702030302020204" pitchFamily="66" charset="0"/>
                  </a:rPr>
                  <a:t>ℓ</a:t>
                </a:r>
                <a:endParaRPr lang="el-GR" sz="1600" i="1" dirty="0"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70" name="Ομάδα 69"/>
            <p:cNvGrpSpPr/>
            <p:nvPr/>
          </p:nvGrpSpPr>
          <p:grpSpPr>
            <a:xfrm>
              <a:off x="4247985" y="1164640"/>
              <a:ext cx="774552" cy="3260863"/>
              <a:chOff x="4247985" y="1164640"/>
              <a:chExt cx="774552" cy="3260863"/>
            </a:xfrm>
          </p:grpSpPr>
          <p:sp>
            <p:nvSpPr>
              <p:cNvPr id="71" name="Διάγραμμα ροής: Εναλλακτική διεργασία 70"/>
              <p:cNvSpPr/>
              <p:nvPr/>
            </p:nvSpPr>
            <p:spPr>
              <a:xfrm>
                <a:off x="4709668" y="1252728"/>
                <a:ext cx="45719" cy="2720340"/>
              </a:xfrm>
              <a:prstGeom prst="flowChartAlternateProcess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grpSp>
            <p:nvGrpSpPr>
              <p:cNvPr id="72" name="Ομάδα 71"/>
              <p:cNvGrpSpPr/>
              <p:nvPr/>
            </p:nvGrpSpPr>
            <p:grpSpPr>
              <a:xfrm>
                <a:off x="4247985" y="1164640"/>
                <a:ext cx="405421" cy="628788"/>
                <a:chOff x="4792905" y="3458580"/>
                <a:chExt cx="196774" cy="628788"/>
              </a:xfrm>
            </p:grpSpPr>
            <p:cxnSp>
              <p:nvCxnSpPr>
                <p:cNvPr id="74" name="Ευθύγραμμο βέλος σύνδεσης 73"/>
                <p:cNvCxnSpPr/>
                <p:nvPr/>
              </p:nvCxnSpPr>
              <p:spPr>
                <a:xfrm flipV="1">
                  <a:off x="4954332" y="3566160"/>
                  <a:ext cx="0" cy="521208"/>
                </a:xfrm>
                <a:prstGeom prst="straightConnector1">
                  <a:avLst/>
                </a:prstGeom>
                <a:ln w="28575">
                  <a:solidFill>
                    <a:srgbClr val="0066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5" name="TextBox 74"/>
                <p:cNvSpPr txBox="1"/>
                <p:nvPr/>
              </p:nvSpPr>
              <p:spPr>
                <a:xfrm>
                  <a:off x="4792905" y="3458580"/>
                  <a:ext cx="196774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i="1" dirty="0" smtClean="0">
                      <a:solidFill>
                        <a:srgbClr val="006600"/>
                      </a:solidFill>
                      <a:latin typeface="Comic Sans MS" panose="030F0702030302020204" pitchFamily="66" charset="0"/>
                    </a:rPr>
                    <a:t>I</a:t>
                  </a:r>
                  <a:r>
                    <a:rPr lang="el-GR" sz="1600" b="1" baseline="-25000" dirty="0" smtClean="0">
                      <a:solidFill>
                        <a:srgbClr val="006600"/>
                      </a:solidFill>
                      <a:latin typeface="Comic Sans MS" panose="030F0702030302020204" pitchFamily="66" charset="0"/>
                    </a:rPr>
                    <a:t>1</a:t>
                  </a:r>
                  <a:endParaRPr lang="el-GR" sz="1600" b="1" baseline="-25000" dirty="0">
                    <a:solidFill>
                      <a:srgbClr val="006600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sp>
            <p:nvSpPr>
              <p:cNvPr id="73" name="TextBox 72"/>
              <p:cNvSpPr txBox="1"/>
              <p:nvPr/>
            </p:nvSpPr>
            <p:spPr>
              <a:xfrm>
                <a:off x="4580579" y="4086949"/>
                <a:ext cx="44195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i="1" dirty="0" smtClean="0">
                    <a:latin typeface="Comic Sans MS" panose="030F0702030302020204" pitchFamily="66" charset="0"/>
                  </a:rPr>
                  <a:t>A</a:t>
                </a:r>
                <a:r>
                  <a:rPr lang="el-GR" sz="1600" b="1" baseline="-25000" dirty="0" smtClean="0">
                    <a:latin typeface="Comic Sans MS" panose="030F0702030302020204" pitchFamily="66" charset="0"/>
                  </a:rPr>
                  <a:t>1</a:t>
                </a:r>
                <a:endParaRPr lang="el-GR" sz="1600" b="1" baseline="-25000" dirty="0">
                  <a:latin typeface="Comic Sans MS" panose="030F0702030302020204" pitchFamily="66" charset="0"/>
                </a:endParaRPr>
              </a:p>
            </p:txBody>
          </p:sp>
        </p:grpSp>
      </p:grpSp>
      <p:grpSp>
        <p:nvGrpSpPr>
          <p:cNvPr id="8" name="Ομάδα 7"/>
          <p:cNvGrpSpPr/>
          <p:nvPr/>
        </p:nvGrpSpPr>
        <p:grpSpPr>
          <a:xfrm>
            <a:off x="7631073" y="2083969"/>
            <a:ext cx="883338" cy="368499"/>
            <a:chOff x="7631073" y="2083969"/>
            <a:chExt cx="883338" cy="368499"/>
          </a:xfrm>
        </p:grpSpPr>
        <p:cxnSp>
          <p:nvCxnSpPr>
            <p:cNvPr id="80" name="Ευθύγραμμο βέλος σύνδεσης 79"/>
            <p:cNvCxnSpPr/>
            <p:nvPr/>
          </p:nvCxnSpPr>
          <p:spPr>
            <a:xfrm>
              <a:off x="7631073" y="2450592"/>
              <a:ext cx="509954" cy="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/>
                <p:cNvSpPr txBox="1"/>
                <p:nvPr/>
              </p:nvSpPr>
              <p:spPr>
                <a:xfrm>
                  <a:off x="7994436" y="2083969"/>
                  <a:ext cx="519975" cy="3684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16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</m:acc>
                      <m:r>
                        <a:rPr lang="el-GR" sz="1600" b="1" i="0" baseline="-25000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𝟐</m:t>
                      </m:r>
                    </m:oMath>
                  </a14:m>
                  <a:r>
                    <a:rPr lang="el-GR" sz="1600" b="1" baseline="-25000" dirty="0" smtClean="0">
                      <a:solidFill>
                        <a:srgbClr val="FF0000"/>
                      </a:solidFill>
                      <a:effectLst/>
                      <a:latin typeface="Comic Sans MS" panose="030F0702030302020204" pitchFamily="66" charset="0"/>
                    </a:rPr>
                    <a:t>1</a:t>
                  </a:r>
                  <a:endParaRPr lang="el-GR" sz="1600" b="1" baseline="-25000" dirty="0">
                    <a:solidFill>
                      <a:srgbClr val="FF0000"/>
                    </a:solidFill>
                    <a:effectLst/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81" name="TextBox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94436" y="2083969"/>
                  <a:ext cx="519975" cy="368499"/>
                </a:xfrm>
                <a:prstGeom prst="rect">
                  <a:avLst/>
                </a:prstGeom>
                <a:blipFill>
                  <a:blip r:embed="rId5"/>
                  <a:stretch>
                    <a:fillRect b="-1666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Ομάδα 10"/>
          <p:cNvGrpSpPr/>
          <p:nvPr/>
        </p:nvGrpSpPr>
        <p:grpSpPr>
          <a:xfrm>
            <a:off x="7625564" y="2447853"/>
            <a:ext cx="660823" cy="646908"/>
            <a:chOff x="7625564" y="2447853"/>
            <a:chExt cx="660823" cy="646908"/>
          </a:xfrm>
        </p:grpSpPr>
        <p:cxnSp>
          <p:nvCxnSpPr>
            <p:cNvPr id="83" name="Ευθύγραμμο βέλος σύνδεσης 82"/>
            <p:cNvCxnSpPr/>
            <p:nvPr/>
          </p:nvCxnSpPr>
          <p:spPr>
            <a:xfrm>
              <a:off x="7625564" y="2447853"/>
              <a:ext cx="143507" cy="477777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/>
                <p:cNvSpPr txBox="1"/>
                <p:nvPr/>
              </p:nvSpPr>
              <p:spPr>
                <a:xfrm>
                  <a:off x="7766412" y="2726262"/>
                  <a:ext cx="519975" cy="3684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1600" b="1" i="1" smtClean="0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1" i="1" smtClean="0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acc>
                    </m:oMath>
                  </a14:m>
                  <a:r>
                    <a:rPr lang="el-GR" sz="1600" b="1" baseline="-25000" dirty="0" smtClean="0">
                      <a:solidFill>
                        <a:srgbClr val="0000FF"/>
                      </a:solidFill>
                      <a:effectLst/>
                      <a:latin typeface="Comic Sans MS" panose="030F0702030302020204" pitchFamily="66" charset="0"/>
                    </a:rPr>
                    <a:t>2</a:t>
                  </a:r>
                  <a:endParaRPr lang="el-GR" sz="1600" b="1" baseline="-25000" dirty="0">
                    <a:solidFill>
                      <a:srgbClr val="0000FF"/>
                    </a:solidFill>
                    <a:effectLst/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84" name="TextBox 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66412" y="2726262"/>
                  <a:ext cx="519975" cy="368499"/>
                </a:xfrm>
                <a:prstGeom prst="rect">
                  <a:avLst/>
                </a:prstGeom>
                <a:blipFill>
                  <a:blip r:embed="rId6"/>
                  <a:stretch>
                    <a:fillRect b="-14754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" name="Ομάδα 35"/>
          <p:cNvGrpSpPr/>
          <p:nvPr/>
        </p:nvGrpSpPr>
        <p:grpSpPr>
          <a:xfrm>
            <a:off x="7686605" y="2943657"/>
            <a:ext cx="185434" cy="183592"/>
            <a:chOff x="7686605" y="2943657"/>
            <a:chExt cx="185434" cy="183592"/>
          </a:xfrm>
        </p:grpSpPr>
        <p:sp>
          <p:nvSpPr>
            <p:cNvPr id="90" name="Οβάλ 89"/>
            <p:cNvSpPr/>
            <p:nvPr/>
          </p:nvSpPr>
          <p:spPr>
            <a:xfrm>
              <a:off x="7686605" y="2943657"/>
              <a:ext cx="185434" cy="183592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91" name="Οβάλ 90"/>
            <p:cNvSpPr/>
            <p:nvPr/>
          </p:nvSpPr>
          <p:spPr>
            <a:xfrm>
              <a:off x="7752559" y="3017753"/>
              <a:ext cx="45719" cy="45719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24378" y="5682704"/>
            <a:ext cx="10540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Comic Sans MS" panose="030F0702030302020204" pitchFamily="66" charset="0"/>
              </a:rPr>
              <a:t>Όμοια, για τμήμα</a:t>
            </a:r>
            <a:r>
              <a:rPr lang="el-GR" i="1" dirty="0">
                <a:latin typeface="Comic Sans MS" panose="030F0702030302020204" pitchFamily="66" charset="0"/>
              </a:rPr>
              <a:t> </a:t>
            </a:r>
            <a:r>
              <a:rPr lang="el-GR" i="1" dirty="0" smtClean="0">
                <a:latin typeface="Comic Sans MS" panose="030F0702030302020204" pitchFamily="66" charset="0"/>
              </a:rPr>
              <a:t>ℓ </a:t>
            </a:r>
            <a:r>
              <a:rPr lang="el-GR" dirty="0" smtClean="0">
                <a:latin typeface="Comic Sans MS" panose="030F0702030302020204" pitchFamily="66" charset="0"/>
              </a:rPr>
              <a:t>του αγωγού Α</a:t>
            </a:r>
            <a:r>
              <a:rPr lang="el-GR" baseline="-25000" dirty="0" smtClean="0">
                <a:latin typeface="Comic Sans MS" panose="030F0702030302020204" pitchFamily="66" charset="0"/>
              </a:rPr>
              <a:t>1 </a:t>
            </a:r>
            <a:r>
              <a:rPr lang="el-GR" dirty="0" smtClean="0">
                <a:latin typeface="Comic Sans MS" panose="030F0702030302020204" pitchFamily="66" charset="0"/>
              </a:rPr>
              <a:t>που βρίσκεται </a:t>
            </a:r>
            <a:r>
              <a:rPr lang="el-GR" dirty="0">
                <a:latin typeface="Comic Sans MS" panose="030F0702030302020204" pitchFamily="66" charset="0"/>
              </a:rPr>
              <a:t>στο μαγνητικό </a:t>
            </a:r>
            <a:r>
              <a:rPr lang="el-GR" dirty="0" smtClean="0">
                <a:latin typeface="Comic Sans MS" panose="030F0702030302020204" pitchFamily="66" charset="0"/>
              </a:rPr>
              <a:t>πεδίο του ρευματοφόρου αγωγού Α</a:t>
            </a:r>
            <a:r>
              <a:rPr lang="el-GR" baseline="-25000" dirty="0" smtClean="0">
                <a:latin typeface="Comic Sans MS" panose="030F0702030302020204" pitchFamily="66" charset="0"/>
              </a:rPr>
              <a:t>2</a:t>
            </a:r>
            <a:r>
              <a:rPr lang="el-GR" dirty="0" smtClean="0">
                <a:latin typeface="Comic Sans MS" panose="030F0702030302020204" pitchFamily="66" charset="0"/>
              </a:rPr>
              <a:t>. </a:t>
            </a:r>
            <a:endParaRPr lang="el-G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559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75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75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25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250"/>
                            </p:stCondLst>
                            <p:childTnLst>
                              <p:par>
                                <p:cTn id="67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1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0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animBg="1"/>
      <p:bldP spid="52" grpId="0"/>
      <p:bldP spid="54" grpId="0"/>
      <p:bldP spid="55" grpId="0" animBg="1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389" y="985797"/>
            <a:ext cx="1172291" cy="1117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138680" y="444501"/>
                <a:ext cx="8313420" cy="7134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l-GR" sz="2000" b="1" dirty="0" smtClean="0">
                    <a:latin typeface="Comic Sans MS" panose="030F0702030302020204" pitchFamily="66" charset="0"/>
                  </a:rPr>
                  <a:t>Οι δυνάμεις</a:t>
                </a:r>
                <a:r>
                  <a:rPr lang="en-US" sz="2000" b="1" dirty="0" smtClean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4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e>
                      <m:sub>
                        <m:r>
                          <a:rPr lang="el-GR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𝟏𝟐</m:t>
                        </m:r>
                      </m:sub>
                    </m:sSub>
                  </m:oMath>
                </a14:m>
                <a:r>
                  <a:rPr lang="en-US" sz="2000" b="1" dirty="0" smtClean="0">
                    <a:latin typeface="Comic Sans MS" panose="030F0702030302020204" pitchFamily="66" charset="0"/>
                  </a:rPr>
                  <a:t> </a:t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4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e>
                      <m:sub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𝟐𝟏</m:t>
                        </m:r>
                      </m:sub>
                    </m:sSub>
                  </m:oMath>
                </a14:m>
                <a:r>
                  <a:rPr lang="en-US" sz="2000" b="1" dirty="0" smtClean="0">
                    <a:latin typeface="Comic Sans MS" panose="030F0702030302020204" pitchFamily="66" charset="0"/>
                  </a:rPr>
                  <a:t> </a:t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έχουν σχέση </a:t>
                </a:r>
                <a:r>
                  <a:rPr lang="en-US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“</a:t>
                </a:r>
                <a:r>
                  <a:rPr lang="el-GR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δράση – αντίδραση</a:t>
                </a:r>
                <a:r>
                  <a:rPr lang="en-US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”</a:t>
                </a:r>
                <a:r>
                  <a:rPr lang="el-GR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, </a:t>
                </a:r>
                <a:r>
                  <a:rPr lang="en-US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l-GR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endParaRPr lang="el-GR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8680" y="444501"/>
                <a:ext cx="8313420" cy="713465"/>
              </a:xfrm>
              <a:prstGeom prst="rect">
                <a:avLst/>
              </a:prstGeom>
              <a:blipFill>
                <a:blip r:embed="rId3"/>
                <a:stretch>
                  <a:fillRect l="-806" b="-1367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422140" y="1303025"/>
                <a:ext cx="3746500" cy="5754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b="1" dirty="0" smtClean="0">
                    <a:latin typeface="Comic Sans MS" panose="030F0702030302020204" pitchFamily="66" charset="0"/>
                  </a:rPr>
                  <a:t>δηλαδή,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8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e>
                      <m:sub>
                        <m:r>
                          <a:rPr lang="el-GR" sz="28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𝟏𝟐</m:t>
                        </m:r>
                      </m:sub>
                    </m:sSub>
                  </m:oMath>
                </a14:m>
                <a:r>
                  <a:rPr lang="el-GR" sz="28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=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8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e>
                      <m:sub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𝟐𝟏</m:t>
                        </m:r>
                      </m:sub>
                    </m:sSub>
                  </m:oMath>
                </a14:m>
                <a:r>
                  <a:rPr lang="en-US" sz="1600" b="1" dirty="0">
                    <a:latin typeface="Comic Sans MS" panose="030F0702030302020204" pitchFamily="66" charset="0"/>
                  </a:rPr>
                  <a:t> </a:t>
                </a:r>
                <a:r>
                  <a:rPr lang="el-GR" dirty="0" smtClean="0"/>
                  <a:t>  </a:t>
                </a:r>
                <a:endParaRPr lang="el-GR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2140" y="1303025"/>
                <a:ext cx="3746500" cy="575479"/>
              </a:xfrm>
              <a:prstGeom prst="rect">
                <a:avLst/>
              </a:prstGeom>
              <a:blipFill>
                <a:blip r:embed="rId4"/>
                <a:stretch>
                  <a:fillRect l="-1301" t="-2128" b="-3723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934427" y="2596500"/>
                <a:ext cx="217319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𝟏𝟐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ℓ</m:t>
                      </m:r>
                    </m:oMath>
                  </m:oMathPara>
                </a14:m>
                <a:endParaRPr lang="el-GR" sz="2400" b="1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427" y="2596500"/>
                <a:ext cx="2173198" cy="461665"/>
              </a:xfrm>
              <a:prstGeom prst="rect">
                <a:avLst/>
              </a:prstGeom>
              <a:blipFill>
                <a:blip r:embed="rId9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Ορθογώνιο 20"/>
              <p:cNvSpPr/>
              <p:nvPr/>
            </p:nvSpPr>
            <p:spPr>
              <a:xfrm>
                <a:off x="934427" y="3257892"/>
                <a:ext cx="1952009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l-GR" sz="2400" b="1" i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𝛍</m:t>
                          </m:r>
                        </m:sub>
                      </m:sSub>
                      <m:f>
                        <m:f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𝒓</m:t>
                          </m:r>
                        </m:den>
                      </m:f>
                    </m:oMath>
                  </m:oMathPara>
                </a14:m>
                <a:endParaRPr lang="el-GR" sz="2400" b="1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1" name="Ορθογώνιο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427" y="3257892"/>
                <a:ext cx="1952009" cy="78380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Δεξί άγκιστρο 21"/>
          <p:cNvSpPr/>
          <p:nvPr/>
        </p:nvSpPr>
        <p:spPr>
          <a:xfrm>
            <a:off x="2886436" y="2588567"/>
            <a:ext cx="153702" cy="1318738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Ορθογώνιο 22"/>
              <p:cNvSpPr/>
              <p:nvPr/>
            </p:nvSpPr>
            <p:spPr>
              <a:xfrm>
                <a:off x="3809258" y="2696868"/>
                <a:ext cx="3028778" cy="898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l-GR" sz="28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𝟏𝟐</m:t>
                          </m:r>
                        </m:sub>
                      </m:sSub>
                      <m:r>
                        <a:rPr lang="en-US" sz="28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l-GR" sz="2800" b="1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𝛍</m:t>
                          </m:r>
                        </m:sub>
                      </m:sSub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𝒓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ℓ</m:t>
                      </m:r>
                    </m:oMath>
                  </m:oMathPara>
                </a14:m>
                <a:endParaRPr lang="el-GR" sz="28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3" name="Ορθογώνιο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9258" y="2696868"/>
                <a:ext cx="3028778" cy="898964"/>
              </a:xfrm>
              <a:prstGeom prst="rect">
                <a:avLst/>
              </a:prstGeom>
              <a:blipFill>
                <a:blip r:embed="rId11"/>
                <a:stretch>
                  <a:fillRect b="-67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Δεξί βέλος 23"/>
          <p:cNvSpPr/>
          <p:nvPr/>
        </p:nvSpPr>
        <p:spPr>
          <a:xfrm>
            <a:off x="3297525" y="3149292"/>
            <a:ext cx="471922" cy="16622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5" name="TextBox 24"/>
          <p:cNvSpPr txBox="1"/>
          <p:nvPr/>
        </p:nvSpPr>
        <p:spPr>
          <a:xfrm>
            <a:off x="1944473" y="4157817"/>
            <a:ext cx="941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latin typeface="Comic Sans MS" panose="030F0702030302020204" pitchFamily="66" charset="0"/>
              </a:rPr>
              <a:t>Όμοια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931358" y="4601232"/>
                <a:ext cx="217319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𝟐𝟏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ℓ</m:t>
                      </m:r>
                    </m:oMath>
                  </m:oMathPara>
                </a14:m>
                <a:endParaRPr lang="el-GR" sz="2400" b="1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358" y="4601232"/>
                <a:ext cx="2173198" cy="461665"/>
              </a:xfrm>
              <a:prstGeom prst="rect">
                <a:avLst/>
              </a:prstGeom>
              <a:blipFill>
                <a:blip r:embed="rId12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Ορθογώνιο 26"/>
              <p:cNvSpPr/>
              <p:nvPr/>
            </p:nvSpPr>
            <p:spPr>
              <a:xfrm>
                <a:off x="968468" y="5133879"/>
                <a:ext cx="1952009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l-GR" sz="2400" b="1" i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𝛍</m:t>
                          </m:r>
                        </m:sub>
                      </m:sSub>
                      <m:f>
                        <m:f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l-GR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𝒓</m:t>
                          </m:r>
                        </m:den>
                      </m:f>
                    </m:oMath>
                  </m:oMathPara>
                </a14:m>
                <a:endParaRPr lang="el-GR" sz="2400" b="1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7" name="Ορθογώνιο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468" y="5133879"/>
                <a:ext cx="1952009" cy="78380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Δεξί άγκιστρο 27"/>
          <p:cNvSpPr/>
          <p:nvPr/>
        </p:nvSpPr>
        <p:spPr>
          <a:xfrm>
            <a:off x="3012433" y="4598945"/>
            <a:ext cx="153702" cy="1318738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9" name="Δεξί βέλος 28"/>
          <p:cNvSpPr/>
          <p:nvPr/>
        </p:nvSpPr>
        <p:spPr>
          <a:xfrm>
            <a:off x="3337336" y="5175203"/>
            <a:ext cx="471922" cy="16622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Ορθογώνιο 29"/>
              <p:cNvSpPr/>
              <p:nvPr/>
            </p:nvSpPr>
            <p:spPr>
              <a:xfrm>
                <a:off x="3881747" y="4689221"/>
                <a:ext cx="3028778" cy="898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l-GR" sz="28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8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l-GR" sz="2800" b="1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𝛍</m:t>
                          </m:r>
                        </m:sub>
                      </m:sSub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𝒓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ℓ</m:t>
                      </m:r>
                    </m:oMath>
                  </m:oMathPara>
                </a14:m>
                <a:endParaRPr lang="el-GR" sz="28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0" name="Ορθογώνιο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1747" y="4689221"/>
                <a:ext cx="3028778" cy="898964"/>
              </a:xfrm>
              <a:prstGeom prst="rect">
                <a:avLst/>
              </a:prstGeom>
              <a:blipFill>
                <a:blip r:embed="rId14"/>
                <a:stretch>
                  <a:fillRect b="-67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Ορθογώνιο 30"/>
              <p:cNvSpPr/>
              <p:nvPr/>
            </p:nvSpPr>
            <p:spPr>
              <a:xfrm>
                <a:off x="6176150" y="5557292"/>
                <a:ext cx="185025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l-GR" sz="28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𝟏𝟐</m:t>
                          </m:r>
                        </m:sub>
                      </m:sSub>
                      <m:r>
                        <a:rPr lang="en-US" sz="28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sz="28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l-GR" sz="28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𝟐𝟏</m:t>
                          </m:r>
                        </m:sub>
                      </m:sSub>
                    </m:oMath>
                  </m:oMathPara>
                </a14:m>
                <a:endParaRPr lang="el-GR" sz="2800" dirty="0"/>
              </a:p>
            </p:txBody>
          </p:sp>
        </mc:Choice>
        <mc:Fallback xmlns="">
          <p:sp>
            <p:nvSpPr>
              <p:cNvPr id="31" name="Ορθογώνιο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6150" y="5557292"/>
                <a:ext cx="1850250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4113527" y="5702321"/>
            <a:ext cx="2181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latin typeface="Comic Sans MS" panose="030F0702030302020204" pitchFamily="66" charset="0"/>
              </a:rPr>
              <a:t>Όπως αναμενόταν</a:t>
            </a:r>
            <a:endParaRPr lang="el-GR" dirty="0"/>
          </a:p>
        </p:txBody>
      </p:sp>
      <p:grpSp>
        <p:nvGrpSpPr>
          <p:cNvPr id="76" name="Ομάδα 75"/>
          <p:cNvGrpSpPr/>
          <p:nvPr/>
        </p:nvGrpSpPr>
        <p:grpSpPr>
          <a:xfrm>
            <a:off x="8585522" y="1878504"/>
            <a:ext cx="2271804" cy="3308258"/>
            <a:chOff x="8585522" y="1878504"/>
            <a:chExt cx="2271804" cy="3308258"/>
          </a:xfrm>
        </p:grpSpPr>
        <p:grpSp>
          <p:nvGrpSpPr>
            <p:cNvPr id="33" name="Ομάδα 32"/>
            <p:cNvGrpSpPr/>
            <p:nvPr/>
          </p:nvGrpSpPr>
          <p:grpSpPr>
            <a:xfrm>
              <a:off x="8585522" y="1878504"/>
              <a:ext cx="2271804" cy="3308258"/>
              <a:chOff x="1850867" y="2352190"/>
              <a:chExt cx="2271804" cy="3308258"/>
            </a:xfrm>
          </p:grpSpPr>
          <p:grpSp>
            <p:nvGrpSpPr>
              <p:cNvPr id="34" name="Ομάδα 33"/>
              <p:cNvGrpSpPr/>
              <p:nvPr/>
            </p:nvGrpSpPr>
            <p:grpSpPr>
              <a:xfrm>
                <a:off x="2322544" y="2421864"/>
                <a:ext cx="46578" cy="2738594"/>
                <a:chOff x="2322576" y="2432304"/>
                <a:chExt cx="46578" cy="2738594"/>
              </a:xfrm>
            </p:grpSpPr>
            <p:sp>
              <p:nvSpPr>
                <p:cNvPr id="72" name="Διάγραμμα ροής: Εναλλακτική διεργασία 71"/>
                <p:cNvSpPr/>
                <p:nvPr/>
              </p:nvSpPr>
              <p:spPr>
                <a:xfrm>
                  <a:off x="2322576" y="2432304"/>
                  <a:ext cx="45719" cy="1197864"/>
                </a:xfrm>
                <a:prstGeom prst="flowChartAlternateProcess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73" name="Διάγραμμα ροής: Εναλλακτική διεργασία 72"/>
                <p:cNvSpPr/>
                <p:nvPr/>
              </p:nvSpPr>
              <p:spPr>
                <a:xfrm>
                  <a:off x="2323435" y="3630168"/>
                  <a:ext cx="45719" cy="1540730"/>
                </a:xfrm>
                <a:prstGeom prst="flowChartAlternateProcess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</p:grpSp>
          <p:sp>
            <p:nvSpPr>
              <p:cNvPr id="35" name="Διάγραμμα ροής: Εναλλακτική διεργασία 34"/>
              <p:cNvSpPr/>
              <p:nvPr/>
            </p:nvSpPr>
            <p:spPr>
              <a:xfrm>
                <a:off x="3493516" y="2432304"/>
                <a:ext cx="45719" cy="2720340"/>
              </a:xfrm>
              <a:prstGeom prst="flowChartAlternateProcess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grpSp>
            <p:nvGrpSpPr>
              <p:cNvPr id="36" name="Ομάδα 35"/>
              <p:cNvGrpSpPr/>
              <p:nvPr/>
            </p:nvGrpSpPr>
            <p:grpSpPr>
              <a:xfrm>
                <a:off x="1850867" y="2363406"/>
                <a:ext cx="441958" cy="599158"/>
                <a:chOff x="4746751" y="3488210"/>
                <a:chExt cx="441958" cy="599158"/>
              </a:xfrm>
            </p:grpSpPr>
            <p:cxnSp>
              <p:nvCxnSpPr>
                <p:cNvPr id="70" name="Ευθύγραμμο βέλος σύνδεσης 69"/>
                <p:cNvCxnSpPr/>
                <p:nvPr/>
              </p:nvCxnSpPr>
              <p:spPr>
                <a:xfrm flipV="1">
                  <a:off x="5120640" y="3566160"/>
                  <a:ext cx="0" cy="521208"/>
                </a:xfrm>
                <a:prstGeom prst="straightConnector1">
                  <a:avLst/>
                </a:prstGeom>
                <a:ln w="28575">
                  <a:solidFill>
                    <a:srgbClr val="0066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1" name="TextBox 70"/>
                <p:cNvSpPr txBox="1"/>
                <p:nvPr/>
              </p:nvSpPr>
              <p:spPr>
                <a:xfrm>
                  <a:off x="4746751" y="3488210"/>
                  <a:ext cx="44195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i="1" dirty="0" smtClean="0">
                      <a:solidFill>
                        <a:srgbClr val="006600"/>
                      </a:solidFill>
                      <a:latin typeface="Comic Sans MS" panose="030F0702030302020204" pitchFamily="66" charset="0"/>
                    </a:rPr>
                    <a:t>I</a:t>
                  </a:r>
                  <a:r>
                    <a:rPr lang="en-US" sz="1600" b="1" baseline="-25000" dirty="0" smtClean="0">
                      <a:solidFill>
                        <a:srgbClr val="006600"/>
                      </a:solidFill>
                      <a:latin typeface="Comic Sans MS" panose="030F0702030302020204" pitchFamily="66" charset="0"/>
                    </a:rPr>
                    <a:t>1</a:t>
                  </a:r>
                  <a:endParaRPr lang="el-GR" sz="1600" b="1" baseline="-25000" dirty="0">
                    <a:solidFill>
                      <a:srgbClr val="006600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37" name="Ομάδα 36"/>
              <p:cNvGrpSpPr/>
              <p:nvPr/>
            </p:nvGrpSpPr>
            <p:grpSpPr>
              <a:xfrm>
                <a:off x="3707090" y="2352190"/>
                <a:ext cx="415581" cy="620814"/>
                <a:chOff x="5120640" y="3466554"/>
                <a:chExt cx="201705" cy="620814"/>
              </a:xfrm>
            </p:grpSpPr>
            <p:cxnSp>
              <p:nvCxnSpPr>
                <p:cNvPr id="68" name="Ευθύγραμμο βέλος σύνδεσης 67"/>
                <p:cNvCxnSpPr/>
                <p:nvPr/>
              </p:nvCxnSpPr>
              <p:spPr>
                <a:xfrm flipV="1">
                  <a:off x="5120640" y="3566160"/>
                  <a:ext cx="0" cy="521208"/>
                </a:xfrm>
                <a:prstGeom prst="straightConnector1">
                  <a:avLst/>
                </a:prstGeom>
                <a:ln w="28575">
                  <a:solidFill>
                    <a:srgbClr val="0066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9" name="TextBox 68"/>
                <p:cNvSpPr txBox="1"/>
                <p:nvPr/>
              </p:nvSpPr>
              <p:spPr>
                <a:xfrm>
                  <a:off x="5125571" y="3466554"/>
                  <a:ext cx="196774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i="1" dirty="0" smtClean="0">
                      <a:solidFill>
                        <a:srgbClr val="006600"/>
                      </a:solidFill>
                      <a:latin typeface="Comic Sans MS" panose="030F0702030302020204" pitchFamily="66" charset="0"/>
                    </a:rPr>
                    <a:t>I</a:t>
                  </a:r>
                  <a:r>
                    <a:rPr lang="en-US" sz="1600" b="1" baseline="-25000" dirty="0" smtClean="0">
                      <a:solidFill>
                        <a:srgbClr val="006600"/>
                      </a:solidFill>
                      <a:latin typeface="Comic Sans MS" panose="030F0702030302020204" pitchFamily="66" charset="0"/>
                    </a:rPr>
                    <a:t>2</a:t>
                  </a:r>
                  <a:endParaRPr lang="el-GR" sz="1600" b="1" baseline="-25000" dirty="0">
                    <a:solidFill>
                      <a:srgbClr val="006600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cxnSp>
            <p:nvCxnSpPr>
              <p:cNvPr id="38" name="Ευθύγραμμο βέλος σύνδεσης 37"/>
              <p:cNvCxnSpPr/>
              <p:nvPr/>
            </p:nvCxnSpPr>
            <p:spPr>
              <a:xfrm flipH="1">
                <a:off x="3048452" y="3638142"/>
                <a:ext cx="434848" cy="10018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2866394" y="3259428"/>
                    <a:ext cx="519975" cy="3684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1600" b="1" i="1" smtClea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b="1" i="1" smtClea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oMath>
                    </a14:m>
                    <a:r>
                      <a:rPr lang="en-US" sz="1600" b="1" baseline="-25000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12</a:t>
                    </a:r>
                    <a:endParaRPr lang="el-GR" sz="1600" b="1" baseline="-25000" dirty="0">
                      <a:solidFill>
                        <a:srgbClr val="FF0000"/>
                      </a:solidFill>
                      <a:effectLst/>
                      <a:latin typeface="Cambria Math" panose="02040503050406030204" pitchFamily="18" charset="0"/>
                      <a:ea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9" name="TextBox 3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66394" y="3259428"/>
                    <a:ext cx="519975" cy="368499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16667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40" name="Ομάδα 39"/>
              <p:cNvGrpSpPr/>
              <p:nvPr/>
            </p:nvGrpSpPr>
            <p:grpSpPr>
              <a:xfrm>
                <a:off x="2368294" y="4983367"/>
                <a:ext cx="1108061" cy="338554"/>
                <a:chOff x="2368294" y="4983367"/>
                <a:chExt cx="1108061" cy="338554"/>
              </a:xfrm>
            </p:grpSpPr>
            <p:cxnSp>
              <p:nvCxnSpPr>
                <p:cNvPr id="65" name="Ευθύγραμμο βέλος σύνδεσης 64"/>
                <p:cNvCxnSpPr/>
                <p:nvPr/>
              </p:nvCxnSpPr>
              <p:spPr>
                <a:xfrm flipH="1">
                  <a:off x="2368294" y="5152644"/>
                  <a:ext cx="475490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Ευθύγραμμο βέλος σύνδεσης 65"/>
                <p:cNvCxnSpPr/>
                <p:nvPr/>
              </p:nvCxnSpPr>
              <p:spPr>
                <a:xfrm>
                  <a:off x="3122207" y="5152644"/>
                  <a:ext cx="354148" cy="1226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7" name="TextBox 66"/>
                <p:cNvSpPr txBox="1"/>
                <p:nvPr/>
              </p:nvSpPr>
              <p:spPr>
                <a:xfrm>
                  <a:off x="2843784" y="4983367"/>
                  <a:ext cx="32918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i="1" dirty="0" smtClean="0">
                      <a:latin typeface="Comic Sans MS" panose="030F0702030302020204" pitchFamily="66" charset="0"/>
                    </a:rPr>
                    <a:t>r</a:t>
                  </a:r>
                  <a:endParaRPr lang="el-GR" sz="1600" i="1" dirty="0"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41" name="Ομάδα 40"/>
              <p:cNvGrpSpPr/>
              <p:nvPr/>
            </p:nvGrpSpPr>
            <p:grpSpPr>
              <a:xfrm rot="16200000">
                <a:off x="3112351" y="3420675"/>
                <a:ext cx="1108062" cy="329184"/>
                <a:chOff x="2368293" y="5024371"/>
                <a:chExt cx="1108062" cy="329184"/>
              </a:xfrm>
            </p:grpSpPr>
            <p:cxnSp>
              <p:nvCxnSpPr>
                <p:cNvPr id="62" name="Ευθύγραμμο βέλος σύνδεσης 61"/>
                <p:cNvCxnSpPr/>
                <p:nvPr/>
              </p:nvCxnSpPr>
              <p:spPr>
                <a:xfrm rot="5400000">
                  <a:off x="2565299" y="4955639"/>
                  <a:ext cx="0" cy="394011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Ευθύγραμμο βέλος σύνδεσης 62"/>
                <p:cNvCxnSpPr/>
                <p:nvPr/>
              </p:nvCxnSpPr>
              <p:spPr>
                <a:xfrm>
                  <a:off x="3122207" y="5152644"/>
                  <a:ext cx="354148" cy="1226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4" name="TextBox 63"/>
                <p:cNvSpPr txBox="1"/>
                <p:nvPr/>
              </p:nvSpPr>
              <p:spPr>
                <a:xfrm rot="5400000">
                  <a:off x="2777664" y="5019686"/>
                  <a:ext cx="32918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i="1" dirty="0" smtClean="0">
                      <a:latin typeface="Comic Sans MS" panose="030F0702030302020204" pitchFamily="66" charset="0"/>
                    </a:rPr>
                    <a:t>ℓ</a:t>
                  </a:r>
                  <a:endParaRPr lang="el-GR" sz="1600" i="1" dirty="0">
                    <a:latin typeface="Comic Sans MS" panose="030F0702030302020204" pitchFamily="66" charset="0"/>
                  </a:endParaRPr>
                </a:p>
              </p:txBody>
            </p:sp>
          </p:grpSp>
          <p:cxnSp>
            <p:nvCxnSpPr>
              <p:cNvPr id="42" name="Ευθύγραμμο βέλος σύνδεσης 41"/>
              <p:cNvCxnSpPr/>
              <p:nvPr/>
            </p:nvCxnSpPr>
            <p:spPr>
              <a:xfrm flipH="1" flipV="1">
                <a:off x="3202035" y="3144625"/>
                <a:ext cx="274320" cy="475488"/>
              </a:xfrm>
              <a:prstGeom prst="straightConnector1">
                <a:avLst/>
              </a:prstGeom>
              <a:ln w="28575">
                <a:solidFill>
                  <a:srgbClr val="00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TextBox 42"/>
                  <p:cNvSpPr txBox="1"/>
                  <p:nvPr/>
                </p:nvSpPr>
                <p:spPr>
                  <a:xfrm>
                    <a:off x="2858120" y="2919423"/>
                    <a:ext cx="519975" cy="3684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1600" b="1" i="1" smtClean="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b="1" i="1" smtClean="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acc>
                      </m:oMath>
                    </a14:m>
                    <a:r>
                      <a:rPr lang="en-US" sz="1600" b="1" baseline="-25000" dirty="0" smtClean="0">
                        <a:solidFill>
                          <a:srgbClr val="0000FF"/>
                        </a:solidFill>
                        <a:effectLst/>
                        <a:latin typeface="Comic Sans MS" panose="030F0702030302020204" pitchFamily="66" charset="0"/>
                      </a:rPr>
                      <a:t>1</a:t>
                    </a:r>
                    <a:endParaRPr lang="el-GR" sz="1600" b="1" baseline="-25000" dirty="0">
                      <a:solidFill>
                        <a:srgbClr val="0000FF"/>
                      </a:solidFill>
                      <a:effectLst/>
                      <a:latin typeface="Comic Sans MS" panose="030F0702030302020204" pitchFamily="66" charset="0"/>
                    </a:endParaRPr>
                  </a:p>
                </p:txBody>
              </p:sp>
            </mc:Choice>
            <mc:Fallback xmlns="">
              <p:sp>
                <p:nvSpPr>
                  <p:cNvPr id="43" name="TextBox 4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58120" y="2919423"/>
                    <a:ext cx="519975" cy="368499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b="-14754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44" name="Ομάδα 43"/>
              <p:cNvGrpSpPr/>
              <p:nvPr/>
            </p:nvGrpSpPr>
            <p:grpSpPr>
              <a:xfrm>
                <a:off x="3178139" y="2908270"/>
                <a:ext cx="217117" cy="204166"/>
                <a:chOff x="5433628" y="1616779"/>
                <a:chExt cx="217117" cy="204166"/>
              </a:xfrm>
            </p:grpSpPr>
            <p:sp>
              <p:nvSpPr>
                <p:cNvPr id="60" name="Οβάλ 59"/>
                <p:cNvSpPr/>
                <p:nvPr/>
              </p:nvSpPr>
              <p:spPr>
                <a:xfrm>
                  <a:off x="5433628" y="1616779"/>
                  <a:ext cx="217117" cy="204166"/>
                </a:xfrm>
                <a:prstGeom prst="ellipse">
                  <a:avLst/>
                </a:prstGeom>
                <a:noFill/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cxnSp>
              <p:nvCxnSpPr>
                <p:cNvPr id="61" name="Ευθεία γραμμή σύνδεσης 60"/>
                <p:cNvCxnSpPr>
                  <a:stCxn id="60" idx="7"/>
                  <a:endCxn id="60" idx="3"/>
                </p:cNvCxnSpPr>
                <p:nvPr/>
              </p:nvCxnSpPr>
              <p:spPr>
                <a:xfrm flipH="1">
                  <a:off x="5465424" y="1646678"/>
                  <a:ext cx="153525" cy="144367"/>
                </a:xfrm>
                <a:prstGeom prst="line">
                  <a:avLst/>
                </a:prstGeom>
                <a:ln w="381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5" name="TextBox 44"/>
              <p:cNvSpPr txBox="1"/>
              <p:nvPr/>
            </p:nvSpPr>
            <p:spPr>
              <a:xfrm>
                <a:off x="2124423" y="5311481"/>
                <a:ext cx="44195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i="1" dirty="0" smtClean="0">
                    <a:latin typeface="Comic Sans MS" panose="030F0702030302020204" pitchFamily="66" charset="0"/>
                  </a:rPr>
                  <a:t>A</a:t>
                </a:r>
                <a:r>
                  <a:rPr lang="en-US" sz="1600" b="1" baseline="-25000" dirty="0" smtClean="0">
                    <a:latin typeface="Comic Sans MS" panose="030F0702030302020204" pitchFamily="66" charset="0"/>
                  </a:rPr>
                  <a:t>1</a:t>
                </a:r>
                <a:endParaRPr lang="el-GR" sz="1600" b="1" baseline="-250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3318256" y="5321894"/>
                <a:ext cx="44195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i="1" dirty="0" smtClean="0">
                    <a:latin typeface="Comic Sans MS" panose="030F0702030302020204" pitchFamily="66" charset="0"/>
                  </a:rPr>
                  <a:t>A</a:t>
                </a:r>
                <a:r>
                  <a:rPr lang="en-US" sz="1600" b="1" baseline="-25000" dirty="0" smtClean="0">
                    <a:latin typeface="Comic Sans MS" panose="030F0702030302020204" pitchFamily="66" charset="0"/>
                  </a:rPr>
                  <a:t>2</a:t>
                </a:r>
                <a:endParaRPr lang="el-GR" sz="1600" b="1" baseline="-25000" dirty="0">
                  <a:latin typeface="Comic Sans MS" panose="030F0702030302020204" pitchFamily="66" charset="0"/>
                </a:endParaRPr>
              </a:p>
            </p:txBody>
          </p:sp>
          <p:grpSp>
            <p:nvGrpSpPr>
              <p:cNvPr id="47" name="Ομάδα 46"/>
              <p:cNvGrpSpPr/>
              <p:nvPr/>
            </p:nvGrpSpPr>
            <p:grpSpPr>
              <a:xfrm>
                <a:off x="2385997" y="3622091"/>
                <a:ext cx="698317" cy="368499"/>
                <a:chOff x="1608724" y="3605521"/>
                <a:chExt cx="698317" cy="368499"/>
              </a:xfrm>
            </p:grpSpPr>
            <p:cxnSp>
              <p:nvCxnSpPr>
                <p:cNvPr id="58" name="Ευθύγραμμο βέλος σύνδεσης 57"/>
                <p:cNvCxnSpPr/>
                <p:nvPr/>
              </p:nvCxnSpPr>
              <p:spPr>
                <a:xfrm>
                  <a:off x="1608724" y="3629068"/>
                  <a:ext cx="471953" cy="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9" name="TextBox 58"/>
                    <p:cNvSpPr txBox="1"/>
                    <p:nvPr/>
                  </p:nvSpPr>
                  <p:spPr>
                    <a:xfrm>
                      <a:off x="1787066" y="3605521"/>
                      <a:ext cx="519975" cy="36849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n-US" sz="1600" b="1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1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</m:acc>
                          <m:r>
                            <a:rPr lang="el-GR" sz="1600" b="1" i="0" baseline="-2500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oMath>
                      </a14:m>
                      <a:r>
                        <a:rPr lang="el-GR" sz="1600" b="1" baseline="-25000" dirty="0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</a:t>
                      </a:r>
                      <a:endParaRPr lang="el-GR" sz="1600" b="1" baseline="-25000" dirty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59" name="TextBox 5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787066" y="3605521"/>
                      <a:ext cx="519975" cy="368499"/>
                    </a:xfrm>
                    <a:prstGeom prst="rect">
                      <a:avLst/>
                    </a:prstGeom>
                    <a:blipFill>
                      <a:blip r:embed="rId18"/>
                      <a:stretch>
                        <a:fillRect b="-14754"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48" name="Ομάδα 47"/>
              <p:cNvGrpSpPr/>
              <p:nvPr/>
            </p:nvGrpSpPr>
            <p:grpSpPr>
              <a:xfrm>
                <a:off x="2384441" y="3627927"/>
                <a:ext cx="660823" cy="646908"/>
                <a:chOff x="7625564" y="2447853"/>
                <a:chExt cx="660823" cy="646908"/>
              </a:xfrm>
            </p:grpSpPr>
            <p:cxnSp>
              <p:nvCxnSpPr>
                <p:cNvPr id="56" name="Ευθύγραμμο βέλος σύνδεσης 55"/>
                <p:cNvCxnSpPr/>
                <p:nvPr/>
              </p:nvCxnSpPr>
              <p:spPr>
                <a:xfrm>
                  <a:off x="7625564" y="2447853"/>
                  <a:ext cx="143507" cy="477777"/>
                </a:xfrm>
                <a:prstGeom prst="straightConnector1">
                  <a:avLst/>
                </a:prstGeom>
                <a:ln w="28575">
                  <a:solidFill>
                    <a:srgbClr val="0000FF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7" name="TextBox 56"/>
                    <p:cNvSpPr txBox="1"/>
                    <p:nvPr/>
                  </p:nvSpPr>
                  <p:spPr>
                    <a:xfrm>
                      <a:off x="7766412" y="2726262"/>
                      <a:ext cx="519975" cy="36849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n-US" sz="1600" b="1" i="1" smtClean="0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1" i="1" smtClean="0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acc>
                        </m:oMath>
                      </a14:m>
                      <a:r>
                        <a:rPr lang="el-GR" sz="1600" b="1" baseline="-25000" dirty="0" smtClean="0"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</a:rPr>
                        <a:t>2</a:t>
                      </a:r>
                      <a:endParaRPr lang="el-GR" sz="1600" b="1" baseline="-25000" dirty="0">
                        <a:solidFill>
                          <a:srgbClr val="0000FF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57" name="TextBox 5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766412" y="2726262"/>
                      <a:ext cx="519975" cy="368499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 b="-14754"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49" name="Ομάδα 48"/>
              <p:cNvGrpSpPr/>
              <p:nvPr/>
            </p:nvGrpSpPr>
            <p:grpSpPr>
              <a:xfrm>
                <a:off x="2445482" y="4123731"/>
                <a:ext cx="185434" cy="183592"/>
                <a:chOff x="7686605" y="2943657"/>
                <a:chExt cx="185434" cy="183592"/>
              </a:xfrm>
            </p:grpSpPr>
            <p:sp>
              <p:nvSpPr>
                <p:cNvPr id="54" name="Οβάλ 53"/>
                <p:cNvSpPr/>
                <p:nvPr/>
              </p:nvSpPr>
              <p:spPr>
                <a:xfrm>
                  <a:off x="7686605" y="2943657"/>
                  <a:ext cx="185434" cy="183592"/>
                </a:xfrm>
                <a:prstGeom prst="ellipse">
                  <a:avLst/>
                </a:prstGeom>
                <a:noFill/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55" name="Οβάλ 54"/>
                <p:cNvSpPr/>
                <p:nvPr/>
              </p:nvSpPr>
              <p:spPr>
                <a:xfrm>
                  <a:off x="7752559" y="301775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</p:grpSp>
          <p:grpSp>
            <p:nvGrpSpPr>
              <p:cNvPr id="50" name="Ομάδα 49"/>
              <p:cNvGrpSpPr/>
              <p:nvPr/>
            </p:nvGrpSpPr>
            <p:grpSpPr>
              <a:xfrm rot="16200000">
                <a:off x="1645804" y="3479789"/>
                <a:ext cx="1108062" cy="329184"/>
                <a:chOff x="2368293" y="5024371"/>
                <a:chExt cx="1108062" cy="329184"/>
              </a:xfrm>
            </p:grpSpPr>
            <p:cxnSp>
              <p:nvCxnSpPr>
                <p:cNvPr id="51" name="Ευθύγραμμο βέλος σύνδεσης 50"/>
                <p:cNvCxnSpPr/>
                <p:nvPr/>
              </p:nvCxnSpPr>
              <p:spPr>
                <a:xfrm rot="5400000">
                  <a:off x="2565299" y="4955639"/>
                  <a:ext cx="0" cy="394011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Ευθύγραμμο βέλος σύνδεσης 51"/>
                <p:cNvCxnSpPr/>
                <p:nvPr/>
              </p:nvCxnSpPr>
              <p:spPr>
                <a:xfrm>
                  <a:off x="3122207" y="5152644"/>
                  <a:ext cx="354148" cy="1226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3" name="TextBox 52"/>
                <p:cNvSpPr txBox="1"/>
                <p:nvPr/>
              </p:nvSpPr>
              <p:spPr>
                <a:xfrm rot="5400000">
                  <a:off x="2777664" y="5019686"/>
                  <a:ext cx="32918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i="1" dirty="0" smtClean="0">
                      <a:latin typeface="Comic Sans MS" panose="030F0702030302020204" pitchFamily="66" charset="0"/>
                    </a:rPr>
                    <a:t>ℓ</a:t>
                  </a:r>
                  <a:endParaRPr lang="el-GR" sz="1600" i="1" dirty="0">
                    <a:latin typeface="Comic Sans MS" panose="030F0702030302020204" pitchFamily="66" charset="0"/>
                  </a:endParaRPr>
                </a:p>
              </p:txBody>
            </p:sp>
          </p:grpSp>
        </p:grpSp>
        <p:cxnSp>
          <p:nvCxnSpPr>
            <p:cNvPr id="75" name="Ευθεία γραμμή σύνδεσης 74"/>
            <p:cNvCxnSpPr/>
            <p:nvPr/>
          </p:nvCxnSpPr>
          <p:spPr>
            <a:xfrm>
              <a:off x="9971171" y="2468897"/>
              <a:ext cx="137160" cy="135537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41916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5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9" grpId="0"/>
      <p:bldP spid="21" grpId="0"/>
      <p:bldP spid="22" grpId="0" animBg="1"/>
      <p:bldP spid="23" grpId="0"/>
      <p:bldP spid="24" grpId="0" animBg="1"/>
      <p:bldP spid="25" grpId="0"/>
      <p:bldP spid="26" grpId="0"/>
      <p:bldP spid="27" grpId="0"/>
      <p:bldP spid="28" grpId="0" animBg="1"/>
      <p:bldP spid="29" grpId="0" animBg="1"/>
      <p:bldP spid="30" grpId="0"/>
      <p:bldP spid="31" grpId="0"/>
      <p:bldP spid="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53" y="455423"/>
            <a:ext cx="1172291" cy="1117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50344" y="255368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latin typeface="Comic Sans MS" panose="030F0702030302020204" pitchFamily="66" charset="0"/>
              </a:rPr>
              <a:t>Διαπιστώνουμε ότι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8053" y="1461277"/>
            <a:ext cx="51689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Όταν οι 2 παράλληλοι αγωγοί διαρρέονται από </a:t>
            </a:r>
            <a:r>
              <a:rPr lang="el-GR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ομόρροπα ρεύματα</a:t>
            </a:r>
            <a:r>
              <a:rPr lang="en-US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έλκονται</a:t>
            </a:r>
            <a:r>
              <a:rPr lang="el-GR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  <a:endParaRPr lang="el-GR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0" y="1433707"/>
            <a:ext cx="53888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Όταν οι 2 παράλληλοι αγωγοί διαρρέονται από </a:t>
            </a:r>
            <a:r>
              <a:rPr lang="el-GR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αντίρροπα ρεύματα</a:t>
            </a:r>
            <a:r>
              <a:rPr lang="en-US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l-GR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απωθούνται</a:t>
            </a:r>
            <a:r>
              <a:rPr lang="el-GR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  <a:endParaRPr lang="el-GR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49" name="Ομάδα 48"/>
          <p:cNvGrpSpPr/>
          <p:nvPr/>
        </p:nvGrpSpPr>
        <p:grpSpPr>
          <a:xfrm>
            <a:off x="2226601" y="2695729"/>
            <a:ext cx="2271804" cy="3308258"/>
            <a:chOff x="8585522" y="1878504"/>
            <a:chExt cx="2271804" cy="3308258"/>
          </a:xfrm>
        </p:grpSpPr>
        <p:grpSp>
          <p:nvGrpSpPr>
            <p:cNvPr id="50" name="Ομάδα 49"/>
            <p:cNvGrpSpPr/>
            <p:nvPr/>
          </p:nvGrpSpPr>
          <p:grpSpPr>
            <a:xfrm>
              <a:off x="8585522" y="1878504"/>
              <a:ext cx="2271804" cy="3308258"/>
              <a:chOff x="1850867" y="2352190"/>
              <a:chExt cx="2271804" cy="3308258"/>
            </a:xfrm>
          </p:grpSpPr>
          <p:grpSp>
            <p:nvGrpSpPr>
              <p:cNvPr id="52" name="Ομάδα 51"/>
              <p:cNvGrpSpPr/>
              <p:nvPr/>
            </p:nvGrpSpPr>
            <p:grpSpPr>
              <a:xfrm>
                <a:off x="2322544" y="2421864"/>
                <a:ext cx="46578" cy="2738594"/>
                <a:chOff x="2322576" y="2432304"/>
                <a:chExt cx="46578" cy="2738594"/>
              </a:xfrm>
            </p:grpSpPr>
            <p:sp>
              <p:nvSpPr>
                <p:cNvPr id="90" name="Διάγραμμα ροής: Εναλλακτική διεργασία 89"/>
                <p:cNvSpPr/>
                <p:nvPr/>
              </p:nvSpPr>
              <p:spPr>
                <a:xfrm>
                  <a:off x="2322576" y="2432304"/>
                  <a:ext cx="45719" cy="1197864"/>
                </a:xfrm>
                <a:prstGeom prst="flowChartAlternateProcess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91" name="Διάγραμμα ροής: Εναλλακτική διεργασία 90"/>
                <p:cNvSpPr/>
                <p:nvPr/>
              </p:nvSpPr>
              <p:spPr>
                <a:xfrm>
                  <a:off x="2323435" y="3630168"/>
                  <a:ext cx="45719" cy="1540730"/>
                </a:xfrm>
                <a:prstGeom prst="flowChartAlternateProcess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</p:grpSp>
          <p:sp>
            <p:nvSpPr>
              <p:cNvPr id="53" name="Διάγραμμα ροής: Εναλλακτική διεργασία 52"/>
              <p:cNvSpPr/>
              <p:nvPr/>
            </p:nvSpPr>
            <p:spPr>
              <a:xfrm>
                <a:off x="3493516" y="2432304"/>
                <a:ext cx="45719" cy="2720340"/>
              </a:xfrm>
              <a:prstGeom prst="flowChartAlternateProcess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grpSp>
            <p:nvGrpSpPr>
              <p:cNvPr id="54" name="Ομάδα 53"/>
              <p:cNvGrpSpPr/>
              <p:nvPr/>
            </p:nvGrpSpPr>
            <p:grpSpPr>
              <a:xfrm>
                <a:off x="1850867" y="2363406"/>
                <a:ext cx="441958" cy="599158"/>
                <a:chOff x="4746751" y="3488210"/>
                <a:chExt cx="441958" cy="599158"/>
              </a:xfrm>
            </p:grpSpPr>
            <p:cxnSp>
              <p:nvCxnSpPr>
                <p:cNvPr id="88" name="Ευθύγραμμο βέλος σύνδεσης 87"/>
                <p:cNvCxnSpPr/>
                <p:nvPr/>
              </p:nvCxnSpPr>
              <p:spPr>
                <a:xfrm flipV="1">
                  <a:off x="5120640" y="3566160"/>
                  <a:ext cx="0" cy="521208"/>
                </a:xfrm>
                <a:prstGeom prst="straightConnector1">
                  <a:avLst/>
                </a:prstGeom>
                <a:ln w="28575">
                  <a:solidFill>
                    <a:srgbClr val="0066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9" name="TextBox 88"/>
                <p:cNvSpPr txBox="1"/>
                <p:nvPr/>
              </p:nvSpPr>
              <p:spPr>
                <a:xfrm>
                  <a:off x="4746751" y="3488210"/>
                  <a:ext cx="44195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i="1" dirty="0" smtClean="0">
                      <a:solidFill>
                        <a:srgbClr val="006600"/>
                      </a:solidFill>
                      <a:latin typeface="Comic Sans MS" panose="030F0702030302020204" pitchFamily="66" charset="0"/>
                    </a:rPr>
                    <a:t>I</a:t>
                  </a:r>
                  <a:r>
                    <a:rPr lang="en-US" sz="1600" b="1" baseline="-25000" dirty="0" smtClean="0">
                      <a:solidFill>
                        <a:srgbClr val="006600"/>
                      </a:solidFill>
                      <a:latin typeface="Comic Sans MS" panose="030F0702030302020204" pitchFamily="66" charset="0"/>
                    </a:rPr>
                    <a:t>1</a:t>
                  </a:r>
                  <a:endParaRPr lang="el-GR" sz="1600" b="1" baseline="-25000" dirty="0">
                    <a:solidFill>
                      <a:srgbClr val="006600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55" name="Ομάδα 54"/>
              <p:cNvGrpSpPr/>
              <p:nvPr/>
            </p:nvGrpSpPr>
            <p:grpSpPr>
              <a:xfrm>
                <a:off x="3707090" y="2352190"/>
                <a:ext cx="415581" cy="620814"/>
                <a:chOff x="5120640" y="3466554"/>
                <a:chExt cx="201705" cy="620814"/>
              </a:xfrm>
            </p:grpSpPr>
            <p:cxnSp>
              <p:nvCxnSpPr>
                <p:cNvPr id="86" name="Ευθύγραμμο βέλος σύνδεσης 85"/>
                <p:cNvCxnSpPr/>
                <p:nvPr/>
              </p:nvCxnSpPr>
              <p:spPr>
                <a:xfrm flipV="1">
                  <a:off x="5120640" y="3566160"/>
                  <a:ext cx="0" cy="521208"/>
                </a:xfrm>
                <a:prstGeom prst="straightConnector1">
                  <a:avLst/>
                </a:prstGeom>
                <a:ln w="28575">
                  <a:solidFill>
                    <a:srgbClr val="0066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7" name="TextBox 86"/>
                <p:cNvSpPr txBox="1"/>
                <p:nvPr/>
              </p:nvSpPr>
              <p:spPr>
                <a:xfrm>
                  <a:off x="5125571" y="3466554"/>
                  <a:ext cx="196774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i="1" dirty="0" smtClean="0">
                      <a:solidFill>
                        <a:srgbClr val="006600"/>
                      </a:solidFill>
                      <a:latin typeface="Comic Sans MS" panose="030F0702030302020204" pitchFamily="66" charset="0"/>
                    </a:rPr>
                    <a:t>I</a:t>
                  </a:r>
                  <a:r>
                    <a:rPr lang="en-US" sz="1600" b="1" baseline="-25000" dirty="0" smtClean="0">
                      <a:solidFill>
                        <a:srgbClr val="006600"/>
                      </a:solidFill>
                      <a:latin typeface="Comic Sans MS" panose="030F0702030302020204" pitchFamily="66" charset="0"/>
                    </a:rPr>
                    <a:t>2</a:t>
                  </a:r>
                  <a:endParaRPr lang="el-GR" sz="1600" b="1" baseline="-25000" dirty="0">
                    <a:solidFill>
                      <a:srgbClr val="006600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cxnSp>
            <p:nvCxnSpPr>
              <p:cNvPr id="56" name="Ευθύγραμμο βέλος σύνδεσης 55"/>
              <p:cNvCxnSpPr/>
              <p:nvPr/>
            </p:nvCxnSpPr>
            <p:spPr>
              <a:xfrm flipH="1">
                <a:off x="3048452" y="3638142"/>
                <a:ext cx="434848" cy="10018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TextBox 56"/>
                  <p:cNvSpPr txBox="1"/>
                  <p:nvPr/>
                </p:nvSpPr>
                <p:spPr>
                  <a:xfrm>
                    <a:off x="2809819" y="3259428"/>
                    <a:ext cx="519975" cy="3684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1600" b="1" i="1" smtClea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b="1" i="1" smtClea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oMath>
                    </a14:m>
                    <a:r>
                      <a:rPr lang="en-US" sz="1600" b="1" baseline="-25000" dirty="0" smtClean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</a:rPr>
                      <a:t>12</a:t>
                    </a:r>
                    <a:endParaRPr lang="el-GR" sz="1600" b="1" baseline="-25000" dirty="0">
                      <a:solidFill>
                        <a:srgbClr val="FF0000"/>
                      </a:solidFill>
                      <a:effectLst/>
                      <a:latin typeface="Comic Sans MS" panose="030F0702030302020204" pitchFamily="66" charset="0"/>
                    </a:endParaRPr>
                  </a:p>
                </p:txBody>
              </p:sp>
            </mc:Choice>
            <mc:Fallback xmlns="">
              <p:sp>
                <p:nvSpPr>
                  <p:cNvPr id="57" name="TextBox 5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09819" y="3259428"/>
                    <a:ext cx="519975" cy="368499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b="-16667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58" name="Ομάδα 57"/>
              <p:cNvGrpSpPr/>
              <p:nvPr/>
            </p:nvGrpSpPr>
            <p:grpSpPr>
              <a:xfrm>
                <a:off x="2368294" y="4983367"/>
                <a:ext cx="1108061" cy="338554"/>
                <a:chOff x="2368294" y="4983367"/>
                <a:chExt cx="1108061" cy="338554"/>
              </a:xfrm>
            </p:grpSpPr>
            <p:cxnSp>
              <p:nvCxnSpPr>
                <p:cNvPr id="83" name="Ευθύγραμμο βέλος σύνδεσης 82"/>
                <p:cNvCxnSpPr/>
                <p:nvPr/>
              </p:nvCxnSpPr>
              <p:spPr>
                <a:xfrm flipH="1">
                  <a:off x="2368294" y="5152644"/>
                  <a:ext cx="475490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Ευθύγραμμο βέλος σύνδεσης 83"/>
                <p:cNvCxnSpPr/>
                <p:nvPr/>
              </p:nvCxnSpPr>
              <p:spPr>
                <a:xfrm>
                  <a:off x="3122207" y="5152644"/>
                  <a:ext cx="354148" cy="1226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5" name="TextBox 84"/>
                <p:cNvSpPr txBox="1"/>
                <p:nvPr/>
              </p:nvSpPr>
              <p:spPr>
                <a:xfrm>
                  <a:off x="2843784" y="4983367"/>
                  <a:ext cx="32918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i="1" dirty="0" smtClean="0">
                      <a:latin typeface="Comic Sans MS" panose="030F0702030302020204" pitchFamily="66" charset="0"/>
                    </a:rPr>
                    <a:t>r</a:t>
                  </a:r>
                  <a:endParaRPr lang="el-GR" sz="1600" i="1" dirty="0"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59" name="Ομάδα 58"/>
              <p:cNvGrpSpPr/>
              <p:nvPr/>
            </p:nvGrpSpPr>
            <p:grpSpPr>
              <a:xfrm rot="16200000">
                <a:off x="3112351" y="3420675"/>
                <a:ext cx="1108062" cy="329184"/>
                <a:chOff x="2368293" y="5024371"/>
                <a:chExt cx="1108062" cy="329184"/>
              </a:xfrm>
            </p:grpSpPr>
            <p:cxnSp>
              <p:nvCxnSpPr>
                <p:cNvPr id="80" name="Ευθύγραμμο βέλος σύνδεσης 79"/>
                <p:cNvCxnSpPr/>
                <p:nvPr/>
              </p:nvCxnSpPr>
              <p:spPr>
                <a:xfrm rot="5400000">
                  <a:off x="2565299" y="4955639"/>
                  <a:ext cx="0" cy="394011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Ευθύγραμμο βέλος σύνδεσης 80"/>
                <p:cNvCxnSpPr/>
                <p:nvPr/>
              </p:nvCxnSpPr>
              <p:spPr>
                <a:xfrm>
                  <a:off x="3122207" y="5152644"/>
                  <a:ext cx="354148" cy="1226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2" name="TextBox 81"/>
                <p:cNvSpPr txBox="1"/>
                <p:nvPr/>
              </p:nvSpPr>
              <p:spPr>
                <a:xfrm rot="5400000">
                  <a:off x="2777664" y="5019686"/>
                  <a:ext cx="32918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i="1" dirty="0" smtClean="0">
                      <a:latin typeface="Comic Sans MS" panose="030F0702030302020204" pitchFamily="66" charset="0"/>
                    </a:rPr>
                    <a:t>ℓ</a:t>
                  </a:r>
                  <a:endParaRPr lang="el-GR" sz="1600" i="1" dirty="0">
                    <a:latin typeface="Comic Sans MS" panose="030F0702030302020204" pitchFamily="66" charset="0"/>
                  </a:endParaRPr>
                </a:p>
              </p:txBody>
            </p:sp>
          </p:grpSp>
          <p:cxnSp>
            <p:nvCxnSpPr>
              <p:cNvPr id="60" name="Ευθύγραμμο βέλος σύνδεσης 59"/>
              <p:cNvCxnSpPr/>
              <p:nvPr/>
            </p:nvCxnSpPr>
            <p:spPr>
              <a:xfrm flipH="1" flipV="1">
                <a:off x="3202035" y="3144625"/>
                <a:ext cx="274320" cy="475488"/>
              </a:xfrm>
              <a:prstGeom prst="straightConnector1">
                <a:avLst/>
              </a:prstGeom>
              <a:ln w="28575">
                <a:solidFill>
                  <a:srgbClr val="00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TextBox 60"/>
                  <p:cNvSpPr txBox="1"/>
                  <p:nvPr/>
                </p:nvSpPr>
                <p:spPr>
                  <a:xfrm>
                    <a:off x="2858120" y="2919423"/>
                    <a:ext cx="519975" cy="3684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1600" b="1" i="1" smtClean="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b="1" i="1" smtClean="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acc>
                      </m:oMath>
                    </a14:m>
                    <a:r>
                      <a:rPr lang="en-US" sz="1600" b="1" baseline="-25000" dirty="0" smtClean="0">
                        <a:solidFill>
                          <a:srgbClr val="0000FF"/>
                        </a:solidFill>
                        <a:effectLst/>
                        <a:latin typeface="Comic Sans MS" panose="030F0702030302020204" pitchFamily="66" charset="0"/>
                      </a:rPr>
                      <a:t>1</a:t>
                    </a:r>
                    <a:endParaRPr lang="el-GR" sz="1600" b="1" baseline="-25000" dirty="0">
                      <a:solidFill>
                        <a:srgbClr val="0000FF"/>
                      </a:solidFill>
                      <a:effectLst/>
                      <a:latin typeface="Comic Sans MS" panose="030F0702030302020204" pitchFamily="66" charset="0"/>
                    </a:endParaRPr>
                  </a:p>
                </p:txBody>
              </p:sp>
            </mc:Choice>
            <mc:Fallback xmlns="">
              <p:sp>
                <p:nvSpPr>
                  <p:cNvPr id="61" name="TextBox 6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58120" y="2919423"/>
                    <a:ext cx="519975" cy="36849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14754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62" name="Ομάδα 61"/>
              <p:cNvGrpSpPr/>
              <p:nvPr/>
            </p:nvGrpSpPr>
            <p:grpSpPr>
              <a:xfrm>
                <a:off x="3178139" y="2908270"/>
                <a:ext cx="217117" cy="204166"/>
                <a:chOff x="5433628" y="1616779"/>
                <a:chExt cx="217117" cy="204166"/>
              </a:xfrm>
            </p:grpSpPr>
            <p:sp>
              <p:nvSpPr>
                <p:cNvPr id="78" name="Οβάλ 77"/>
                <p:cNvSpPr/>
                <p:nvPr/>
              </p:nvSpPr>
              <p:spPr>
                <a:xfrm>
                  <a:off x="5433628" y="1616779"/>
                  <a:ext cx="217117" cy="204166"/>
                </a:xfrm>
                <a:prstGeom prst="ellipse">
                  <a:avLst/>
                </a:prstGeom>
                <a:noFill/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cxnSp>
              <p:nvCxnSpPr>
                <p:cNvPr id="79" name="Ευθεία γραμμή σύνδεσης 78"/>
                <p:cNvCxnSpPr>
                  <a:stCxn id="78" idx="7"/>
                  <a:endCxn id="78" idx="3"/>
                </p:cNvCxnSpPr>
                <p:nvPr/>
              </p:nvCxnSpPr>
              <p:spPr>
                <a:xfrm flipH="1">
                  <a:off x="5465424" y="1646678"/>
                  <a:ext cx="153525" cy="144367"/>
                </a:xfrm>
                <a:prstGeom prst="line">
                  <a:avLst/>
                </a:prstGeom>
                <a:ln w="381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3" name="TextBox 62"/>
              <p:cNvSpPr txBox="1"/>
              <p:nvPr/>
            </p:nvSpPr>
            <p:spPr>
              <a:xfrm>
                <a:off x="2124423" y="5311481"/>
                <a:ext cx="44195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i="1" dirty="0" smtClean="0">
                    <a:latin typeface="Comic Sans MS" panose="030F0702030302020204" pitchFamily="66" charset="0"/>
                  </a:rPr>
                  <a:t>A</a:t>
                </a:r>
                <a:r>
                  <a:rPr lang="en-US" sz="1600" b="1" baseline="-25000" dirty="0" smtClean="0">
                    <a:latin typeface="Comic Sans MS" panose="030F0702030302020204" pitchFamily="66" charset="0"/>
                  </a:rPr>
                  <a:t>1</a:t>
                </a:r>
                <a:endParaRPr lang="el-GR" sz="1600" b="1" baseline="-250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3318256" y="5321894"/>
                <a:ext cx="44195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i="1" dirty="0" smtClean="0">
                    <a:latin typeface="Comic Sans MS" panose="030F0702030302020204" pitchFamily="66" charset="0"/>
                  </a:rPr>
                  <a:t>A</a:t>
                </a:r>
                <a:r>
                  <a:rPr lang="en-US" sz="1600" b="1" baseline="-25000" dirty="0" smtClean="0">
                    <a:latin typeface="Comic Sans MS" panose="030F0702030302020204" pitchFamily="66" charset="0"/>
                  </a:rPr>
                  <a:t>2</a:t>
                </a:r>
                <a:endParaRPr lang="el-GR" sz="1600" b="1" baseline="-25000" dirty="0">
                  <a:latin typeface="Comic Sans MS" panose="030F0702030302020204" pitchFamily="66" charset="0"/>
                </a:endParaRPr>
              </a:p>
            </p:txBody>
          </p:sp>
          <p:grpSp>
            <p:nvGrpSpPr>
              <p:cNvPr id="65" name="Ομάδα 64"/>
              <p:cNvGrpSpPr/>
              <p:nvPr/>
            </p:nvGrpSpPr>
            <p:grpSpPr>
              <a:xfrm>
                <a:off x="2385997" y="3585216"/>
                <a:ext cx="698427" cy="368499"/>
                <a:chOff x="1608724" y="3568646"/>
                <a:chExt cx="698427" cy="368499"/>
              </a:xfrm>
            </p:grpSpPr>
            <p:cxnSp>
              <p:nvCxnSpPr>
                <p:cNvPr id="76" name="Ευθύγραμμο βέλος σύνδεσης 75"/>
                <p:cNvCxnSpPr/>
                <p:nvPr/>
              </p:nvCxnSpPr>
              <p:spPr>
                <a:xfrm>
                  <a:off x="1608724" y="3629068"/>
                  <a:ext cx="471953" cy="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7" name="TextBox 76"/>
                    <p:cNvSpPr txBox="1"/>
                    <p:nvPr/>
                  </p:nvSpPr>
                  <p:spPr>
                    <a:xfrm>
                      <a:off x="1787176" y="3568646"/>
                      <a:ext cx="519975" cy="36849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n-US" sz="1600" b="1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1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</m:acc>
                          <m:r>
                            <a:rPr lang="el-GR" sz="1600" b="1" i="0" baseline="-2500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</m:oMath>
                      </a14:m>
                      <a:r>
                        <a:rPr lang="el-GR" sz="1600" b="1" baseline="-2500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1</a:t>
                      </a:r>
                      <a:endParaRPr lang="el-GR" sz="1600" b="1" baseline="-2500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77" name="TextBox 7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787176" y="3568646"/>
                      <a:ext cx="519975" cy="368499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b="-14754"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66" name="Ομάδα 65"/>
              <p:cNvGrpSpPr/>
              <p:nvPr/>
            </p:nvGrpSpPr>
            <p:grpSpPr>
              <a:xfrm>
                <a:off x="2384441" y="3627927"/>
                <a:ext cx="660823" cy="646908"/>
                <a:chOff x="7625564" y="2447853"/>
                <a:chExt cx="660823" cy="646908"/>
              </a:xfrm>
            </p:grpSpPr>
            <p:cxnSp>
              <p:nvCxnSpPr>
                <p:cNvPr id="74" name="Ευθύγραμμο βέλος σύνδεσης 73"/>
                <p:cNvCxnSpPr/>
                <p:nvPr/>
              </p:nvCxnSpPr>
              <p:spPr>
                <a:xfrm>
                  <a:off x="7625564" y="2447853"/>
                  <a:ext cx="143507" cy="477777"/>
                </a:xfrm>
                <a:prstGeom prst="straightConnector1">
                  <a:avLst/>
                </a:prstGeom>
                <a:ln w="28575">
                  <a:solidFill>
                    <a:srgbClr val="0000FF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5" name="TextBox 74"/>
                    <p:cNvSpPr txBox="1"/>
                    <p:nvPr/>
                  </p:nvSpPr>
                  <p:spPr>
                    <a:xfrm>
                      <a:off x="7766412" y="2726262"/>
                      <a:ext cx="519975" cy="36849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n-US" sz="1600" b="1" i="1" smtClean="0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1" i="1" smtClean="0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acc>
                        </m:oMath>
                      </a14:m>
                      <a:r>
                        <a:rPr lang="el-GR" sz="1600" b="1" baseline="-25000" dirty="0" smtClean="0"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</a:rPr>
                        <a:t>2</a:t>
                      </a:r>
                      <a:endParaRPr lang="el-GR" sz="1600" b="1" baseline="-25000" dirty="0">
                        <a:solidFill>
                          <a:srgbClr val="0000FF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75" name="TextBox 7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766412" y="2726262"/>
                      <a:ext cx="519975" cy="368499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b="-14754"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67" name="Ομάδα 66"/>
              <p:cNvGrpSpPr/>
              <p:nvPr/>
            </p:nvGrpSpPr>
            <p:grpSpPr>
              <a:xfrm>
                <a:off x="2445482" y="4123731"/>
                <a:ext cx="185434" cy="183592"/>
                <a:chOff x="7686605" y="2943657"/>
                <a:chExt cx="185434" cy="183592"/>
              </a:xfrm>
            </p:grpSpPr>
            <p:sp>
              <p:nvSpPr>
                <p:cNvPr id="72" name="Οβάλ 71"/>
                <p:cNvSpPr/>
                <p:nvPr/>
              </p:nvSpPr>
              <p:spPr>
                <a:xfrm>
                  <a:off x="7686605" y="2943657"/>
                  <a:ext cx="185434" cy="183592"/>
                </a:xfrm>
                <a:prstGeom prst="ellipse">
                  <a:avLst/>
                </a:prstGeom>
                <a:noFill/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73" name="Οβάλ 72"/>
                <p:cNvSpPr/>
                <p:nvPr/>
              </p:nvSpPr>
              <p:spPr>
                <a:xfrm>
                  <a:off x="7752559" y="301775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</p:grpSp>
          <p:grpSp>
            <p:nvGrpSpPr>
              <p:cNvPr id="68" name="Ομάδα 67"/>
              <p:cNvGrpSpPr/>
              <p:nvPr/>
            </p:nvGrpSpPr>
            <p:grpSpPr>
              <a:xfrm rot="16200000">
                <a:off x="1645804" y="3479789"/>
                <a:ext cx="1108062" cy="329184"/>
                <a:chOff x="2368293" y="5024371"/>
                <a:chExt cx="1108062" cy="329184"/>
              </a:xfrm>
            </p:grpSpPr>
            <p:cxnSp>
              <p:nvCxnSpPr>
                <p:cNvPr id="69" name="Ευθύγραμμο βέλος σύνδεσης 68"/>
                <p:cNvCxnSpPr/>
                <p:nvPr/>
              </p:nvCxnSpPr>
              <p:spPr>
                <a:xfrm rot="5400000">
                  <a:off x="2565299" y="4955639"/>
                  <a:ext cx="0" cy="394011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Ευθύγραμμο βέλος σύνδεσης 69"/>
                <p:cNvCxnSpPr/>
                <p:nvPr/>
              </p:nvCxnSpPr>
              <p:spPr>
                <a:xfrm>
                  <a:off x="3122207" y="5152644"/>
                  <a:ext cx="354148" cy="1226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1" name="TextBox 70"/>
                <p:cNvSpPr txBox="1"/>
                <p:nvPr/>
              </p:nvSpPr>
              <p:spPr>
                <a:xfrm rot="5400000">
                  <a:off x="2777664" y="5019686"/>
                  <a:ext cx="32918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i="1" dirty="0" smtClean="0">
                      <a:latin typeface="Comic Sans MS" panose="030F0702030302020204" pitchFamily="66" charset="0"/>
                    </a:rPr>
                    <a:t>ℓ</a:t>
                  </a:r>
                  <a:endParaRPr lang="el-GR" sz="1600" i="1" dirty="0">
                    <a:latin typeface="Comic Sans MS" panose="030F0702030302020204" pitchFamily="66" charset="0"/>
                  </a:endParaRPr>
                </a:p>
              </p:txBody>
            </p:sp>
          </p:grpSp>
        </p:grpSp>
        <p:cxnSp>
          <p:nvCxnSpPr>
            <p:cNvPr id="51" name="Ευθεία γραμμή σύνδεσης 50"/>
            <p:cNvCxnSpPr/>
            <p:nvPr/>
          </p:nvCxnSpPr>
          <p:spPr>
            <a:xfrm>
              <a:off x="9971171" y="2468897"/>
              <a:ext cx="137160" cy="135537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2" name="Ευθεία γραμμή σύνδεσης 141"/>
          <p:cNvCxnSpPr/>
          <p:nvPr/>
        </p:nvCxnSpPr>
        <p:spPr>
          <a:xfrm>
            <a:off x="8493722" y="3254772"/>
            <a:ext cx="137160" cy="135537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6" name="Ομάδα 145"/>
          <p:cNvGrpSpPr/>
          <p:nvPr/>
        </p:nvGrpSpPr>
        <p:grpSpPr>
          <a:xfrm>
            <a:off x="7605168" y="2734328"/>
            <a:ext cx="2782215" cy="3308258"/>
            <a:chOff x="7605168" y="2734328"/>
            <a:chExt cx="2782215" cy="3308258"/>
          </a:xfrm>
        </p:grpSpPr>
        <p:grpSp>
          <p:nvGrpSpPr>
            <p:cNvPr id="92" name="Ομάδα 91"/>
            <p:cNvGrpSpPr/>
            <p:nvPr/>
          </p:nvGrpSpPr>
          <p:grpSpPr>
            <a:xfrm>
              <a:off x="7605168" y="2734328"/>
              <a:ext cx="2782215" cy="3308258"/>
              <a:chOff x="8328642" y="1878504"/>
              <a:chExt cx="2782215" cy="3308258"/>
            </a:xfrm>
          </p:grpSpPr>
          <p:grpSp>
            <p:nvGrpSpPr>
              <p:cNvPr id="93" name="Ομάδα 92"/>
              <p:cNvGrpSpPr/>
              <p:nvPr/>
            </p:nvGrpSpPr>
            <p:grpSpPr>
              <a:xfrm>
                <a:off x="8328642" y="1878504"/>
                <a:ext cx="2782215" cy="3308258"/>
                <a:chOff x="1593987" y="2352190"/>
                <a:chExt cx="2782215" cy="3308258"/>
              </a:xfrm>
            </p:grpSpPr>
            <p:grpSp>
              <p:nvGrpSpPr>
                <p:cNvPr id="95" name="Ομάδα 94"/>
                <p:cNvGrpSpPr/>
                <p:nvPr/>
              </p:nvGrpSpPr>
              <p:grpSpPr>
                <a:xfrm>
                  <a:off x="2322544" y="2421864"/>
                  <a:ext cx="46578" cy="2738594"/>
                  <a:chOff x="2322576" y="2432304"/>
                  <a:chExt cx="46578" cy="2738594"/>
                </a:xfrm>
              </p:grpSpPr>
              <p:sp>
                <p:nvSpPr>
                  <p:cNvPr id="133" name="Διάγραμμα ροής: Εναλλακτική διεργασία 132"/>
                  <p:cNvSpPr/>
                  <p:nvPr/>
                </p:nvSpPr>
                <p:spPr>
                  <a:xfrm>
                    <a:off x="2322576" y="2432304"/>
                    <a:ext cx="45719" cy="1197864"/>
                  </a:xfrm>
                  <a:prstGeom prst="flowChartAlternateProcess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/>
                  </a:p>
                </p:txBody>
              </p:sp>
              <p:sp>
                <p:nvSpPr>
                  <p:cNvPr id="134" name="Διάγραμμα ροής: Εναλλακτική διεργασία 133"/>
                  <p:cNvSpPr/>
                  <p:nvPr/>
                </p:nvSpPr>
                <p:spPr>
                  <a:xfrm>
                    <a:off x="2323435" y="3630168"/>
                    <a:ext cx="45719" cy="1540730"/>
                  </a:xfrm>
                  <a:prstGeom prst="flowChartAlternateProcess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/>
                  </a:p>
                </p:txBody>
              </p:sp>
            </p:grpSp>
            <p:sp>
              <p:nvSpPr>
                <p:cNvPr id="96" name="Διάγραμμα ροής: Εναλλακτική διεργασία 95"/>
                <p:cNvSpPr/>
                <p:nvPr/>
              </p:nvSpPr>
              <p:spPr>
                <a:xfrm>
                  <a:off x="3493516" y="2432304"/>
                  <a:ext cx="45719" cy="2720340"/>
                </a:xfrm>
                <a:prstGeom prst="flowChartAlternateProcess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grpSp>
              <p:nvGrpSpPr>
                <p:cNvPr id="97" name="Ομάδα 96"/>
                <p:cNvGrpSpPr/>
                <p:nvPr/>
              </p:nvGrpSpPr>
              <p:grpSpPr>
                <a:xfrm>
                  <a:off x="1850867" y="2363406"/>
                  <a:ext cx="441958" cy="599158"/>
                  <a:chOff x="4746751" y="3488210"/>
                  <a:chExt cx="441958" cy="599158"/>
                </a:xfrm>
              </p:grpSpPr>
              <p:cxnSp>
                <p:nvCxnSpPr>
                  <p:cNvPr id="131" name="Ευθύγραμμο βέλος σύνδεσης 130"/>
                  <p:cNvCxnSpPr/>
                  <p:nvPr/>
                </p:nvCxnSpPr>
                <p:spPr>
                  <a:xfrm flipV="1">
                    <a:off x="5120640" y="3566160"/>
                    <a:ext cx="0" cy="521208"/>
                  </a:xfrm>
                  <a:prstGeom prst="straightConnector1">
                    <a:avLst/>
                  </a:prstGeom>
                  <a:ln w="28575">
                    <a:solidFill>
                      <a:srgbClr val="0066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2" name="TextBox 131"/>
                  <p:cNvSpPr txBox="1"/>
                  <p:nvPr/>
                </p:nvSpPr>
                <p:spPr>
                  <a:xfrm>
                    <a:off x="4746751" y="3488210"/>
                    <a:ext cx="441958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b="1" i="1" dirty="0" smtClean="0">
                        <a:solidFill>
                          <a:srgbClr val="006600"/>
                        </a:solidFill>
                        <a:latin typeface="Comic Sans MS" panose="030F0702030302020204" pitchFamily="66" charset="0"/>
                      </a:rPr>
                      <a:t>I</a:t>
                    </a:r>
                    <a:r>
                      <a:rPr lang="en-US" sz="1600" b="1" baseline="-25000" dirty="0" smtClean="0">
                        <a:solidFill>
                          <a:srgbClr val="006600"/>
                        </a:solidFill>
                        <a:latin typeface="Comic Sans MS" panose="030F0702030302020204" pitchFamily="66" charset="0"/>
                      </a:rPr>
                      <a:t>1</a:t>
                    </a:r>
                    <a:endParaRPr lang="el-GR" sz="1600" b="1" baseline="-25000" dirty="0">
                      <a:solidFill>
                        <a:srgbClr val="006600"/>
                      </a:solidFill>
                      <a:latin typeface="Comic Sans MS" panose="030F0702030302020204" pitchFamily="66" charset="0"/>
                    </a:endParaRPr>
                  </a:p>
                </p:txBody>
              </p:sp>
            </p:grpSp>
            <p:grpSp>
              <p:nvGrpSpPr>
                <p:cNvPr id="98" name="Ομάδα 97"/>
                <p:cNvGrpSpPr/>
                <p:nvPr/>
              </p:nvGrpSpPr>
              <p:grpSpPr>
                <a:xfrm>
                  <a:off x="3707090" y="2352190"/>
                  <a:ext cx="415581" cy="620814"/>
                  <a:chOff x="5120640" y="3466554"/>
                  <a:chExt cx="201705" cy="620814"/>
                </a:xfrm>
              </p:grpSpPr>
              <p:cxnSp>
                <p:nvCxnSpPr>
                  <p:cNvPr id="129" name="Ευθύγραμμο βέλος σύνδεσης 128"/>
                  <p:cNvCxnSpPr/>
                  <p:nvPr/>
                </p:nvCxnSpPr>
                <p:spPr>
                  <a:xfrm flipV="1">
                    <a:off x="5120640" y="3566160"/>
                    <a:ext cx="0" cy="521208"/>
                  </a:xfrm>
                  <a:prstGeom prst="straightConnector1">
                    <a:avLst/>
                  </a:prstGeom>
                  <a:ln w="28575">
                    <a:solidFill>
                      <a:srgbClr val="006600"/>
                    </a:solidFill>
                    <a:headEnd type="triangl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0" name="TextBox 129"/>
                  <p:cNvSpPr txBox="1"/>
                  <p:nvPr/>
                </p:nvSpPr>
                <p:spPr>
                  <a:xfrm>
                    <a:off x="5125571" y="3466554"/>
                    <a:ext cx="196774" cy="33855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b="1" i="1" dirty="0" smtClean="0">
                        <a:solidFill>
                          <a:srgbClr val="006600"/>
                        </a:solidFill>
                        <a:latin typeface="Comic Sans MS" panose="030F0702030302020204" pitchFamily="66" charset="0"/>
                      </a:rPr>
                      <a:t>I</a:t>
                    </a:r>
                    <a:r>
                      <a:rPr lang="en-US" sz="1600" b="1" baseline="-25000" dirty="0" smtClean="0">
                        <a:solidFill>
                          <a:srgbClr val="006600"/>
                        </a:solidFill>
                        <a:latin typeface="Comic Sans MS" panose="030F0702030302020204" pitchFamily="66" charset="0"/>
                      </a:rPr>
                      <a:t>2</a:t>
                    </a:r>
                    <a:endParaRPr lang="el-GR" sz="1600" b="1" baseline="-25000" dirty="0">
                      <a:solidFill>
                        <a:srgbClr val="006600"/>
                      </a:solidFill>
                      <a:latin typeface="Comic Sans MS" panose="030F0702030302020204" pitchFamily="66" charset="0"/>
                    </a:endParaRPr>
                  </a:p>
                </p:txBody>
              </p:sp>
            </p:grpSp>
            <p:cxnSp>
              <p:nvCxnSpPr>
                <p:cNvPr id="99" name="Ευθύγραμμο βέλος σύνδεσης 98"/>
                <p:cNvCxnSpPr/>
                <p:nvPr/>
              </p:nvCxnSpPr>
              <p:spPr>
                <a:xfrm flipH="1">
                  <a:off x="3527043" y="3630756"/>
                  <a:ext cx="434848" cy="10018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0" name="TextBox 99"/>
                    <p:cNvSpPr txBox="1"/>
                    <p:nvPr/>
                  </p:nvSpPr>
                  <p:spPr>
                    <a:xfrm>
                      <a:off x="3856227" y="3597008"/>
                      <a:ext cx="519975" cy="36849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n-US" sz="1600" b="1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1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</m:acc>
                        </m:oMath>
                      </a14:m>
                      <a:r>
                        <a:rPr lang="en-US" sz="1600" b="1" baseline="-2500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12</a:t>
                      </a:r>
                      <a:endParaRPr lang="el-GR" sz="1600" b="1" baseline="-2500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00" name="TextBox 9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856227" y="3597008"/>
                      <a:ext cx="519975" cy="368499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b="-16667"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101" name="Ομάδα 100"/>
                <p:cNvGrpSpPr/>
                <p:nvPr/>
              </p:nvGrpSpPr>
              <p:grpSpPr>
                <a:xfrm>
                  <a:off x="2368294" y="4983367"/>
                  <a:ext cx="1108061" cy="338554"/>
                  <a:chOff x="2368294" y="4983367"/>
                  <a:chExt cx="1108061" cy="338554"/>
                </a:xfrm>
              </p:grpSpPr>
              <p:cxnSp>
                <p:nvCxnSpPr>
                  <p:cNvPr id="126" name="Ευθύγραμμο βέλος σύνδεσης 125"/>
                  <p:cNvCxnSpPr/>
                  <p:nvPr/>
                </p:nvCxnSpPr>
                <p:spPr>
                  <a:xfrm flipH="1">
                    <a:off x="2368294" y="5152644"/>
                    <a:ext cx="475490" cy="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7" name="Ευθύγραμμο βέλος σύνδεσης 126"/>
                  <p:cNvCxnSpPr/>
                  <p:nvPr/>
                </p:nvCxnSpPr>
                <p:spPr>
                  <a:xfrm>
                    <a:off x="3122207" y="5152644"/>
                    <a:ext cx="354148" cy="1226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8" name="TextBox 127"/>
                  <p:cNvSpPr txBox="1"/>
                  <p:nvPr/>
                </p:nvSpPr>
                <p:spPr>
                  <a:xfrm>
                    <a:off x="2843784" y="4983367"/>
                    <a:ext cx="329184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i="1" dirty="0" smtClean="0">
                        <a:latin typeface="Comic Sans MS" panose="030F0702030302020204" pitchFamily="66" charset="0"/>
                      </a:rPr>
                      <a:t>r</a:t>
                    </a:r>
                    <a:endParaRPr lang="el-GR" sz="1600" i="1" dirty="0">
                      <a:latin typeface="Comic Sans MS" panose="030F0702030302020204" pitchFamily="66" charset="0"/>
                    </a:endParaRPr>
                  </a:p>
                </p:txBody>
              </p:sp>
            </p:grpSp>
            <p:grpSp>
              <p:nvGrpSpPr>
                <p:cNvPr id="102" name="Ομάδα 101"/>
                <p:cNvGrpSpPr/>
                <p:nvPr/>
              </p:nvGrpSpPr>
              <p:grpSpPr>
                <a:xfrm rot="16200000">
                  <a:off x="3112351" y="3420675"/>
                  <a:ext cx="1108062" cy="329184"/>
                  <a:chOff x="2368293" y="5024371"/>
                  <a:chExt cx="1108062" cy="329184"/>
                </a:xfrm>
              </p:grpSpPr>
              <p:cxnSp>
                <p:nvCxnSpPr>
                  <p:cNvPr id="123" name="Ευθύγραμμο βέλος σύνδεσης 122"/>
                  <p:cNvCxnSpPr/>
                  <p:nvPr/>
                </p:nvCxnSpPr>
                <p:spPr>
                  <a:xfrm rot="5400000">
                    <a:off x="2565299" y="4955639"/>
                    <a:ext cx="0" cy="394011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" name="Ευθύγραμμο βέλος σύνδεσης 123"/>
                  <p:cNvCxnSpPr/>
                  <p:nvPr/>
                </p:nvCxnSpPr>
                <p:spPr>
                  <a:xfrm>
                    <a:off x="3122207" y="5152644"/>
                    <a:ext cx="354148" cy="1226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5" name="TextBox 124"/>
                  <p:cNvSpPr txBox="1"/>
                  <p:nvPr/>
                </p:nvSpPr>
                <p:spPr>
                  <a:xfrm rot="5400000">
                    <a:off x="2777664" y="5019686"/>
                    <a:ext cx="329184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i="1" dirty="0" smtClean="0">
                        <a:latin typeface="Comic Sans MS" panose="030F0702030302020204" pitchFamily="66" charset="0"/>
                      </a:rPr>
                      <a:t>ℓ</a:t>
                    </a:r>
                    <a:endParaRPr lang="el-GR" sz="1600" i="1" dirty="0">
                      <a:latin typeface="Comic Sans MS" panose="030F0702030302020204" pitchFamily="66" charset="0"/>
                    </a:endParaRPr>
                  </a:p>
                </p:txBody>
              </p:sp>
            </p:grpSp>
            <p:cxnSp>
              <p:nvCxnSpPr>
                <p:cNvPr id="103" name="Ευθύγραμμο βέλος σύνδεσης 102"/>
                <p:cNvCxnSpPr/>
                <p:nvPr/>
              </p:nvCxnSpPr>
              <p:spPr>
                <a:xfrm flipH="1" flipV="1">
                  <a:off x="3202035" y="3144625"/>
                  <a:ext cx="274320" cy="475488"/>
                </a:xfrm>
                <a:prstGeom prst="straightConnector1">
                  <a:avLst/>
                </a:prstGeom>
                <a:ln w="28575">
                  <a:solidFill>
                    <a:srgbClr val="0000FF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4" name="TextBox 103"/>
                    <p:cNvSpPr txBox="1"/>
                    <p:nvPr/>
                  </p:nvSpPr>
                  <p:spPr>
                    <a:xfrm>
                      <a:off x="2858120" y="2919423"/>
                      <a:ext cx="519975" cy="36849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n-US" sz="1600" b="1" i="1" smtClean="0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1" i="1" smtClean="0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acc>
                        </m:oMath>
                      </a14:m>
                      <a:r>
                        <a:rPr lang="en-US" sz="1600" b="1" baseline="-25000" dirty="0" smtClean="0"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</a:rPr>
                        <a:t>1</a:t>
                      </a:r>
                      <a:endParaRPr lang="el-GR" sz="1600" b="1" baseline="-25000" dirty="0">
                        <a:solidFill>
                          <a:srgbClr val="0000FF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04" name="TextBox 10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858120" y="2919423"/>
                      <a:ext cx="519975" cy="368499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b="-16667"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105" name="Ομάδα 104"/>
                <p:cNvGrpSpPr/>
                <p:nvPr/>
              </p:nvGrpSpPr>
              <p:grpSpPr>
                <a:xfrm>
                  <a:off x="3178139" y="2908270"/>
                  <a:ext cx="217117" cy="204166"/>
                  <a:chOff x="5433628" y="1616779"/>
                  <a:chExt cx="217117" cy="204166"/>
                </a:xfrm>
              </p:grpSpPr>
              <p:sp>
                <p:nvSpPr>
                  <p:cNvPr id="121" name="Οβάλ 120"/>
                  <p:cNvSpPr/>
                  <p:nvPr/>
                </p:nvSpPr>
                <p:spPr>
                  <a:xfrm>
                    <a:off x="5433628" y="1616779"/>
                    <a:ext cx="217117" cy="204166"/>
                  </a:xfrm>
                  <a:prstGeom prst="ellipse">
                    <a:avLst/>
                  </a:prstGeom>
                  <a:noFill/>
                  <a:ln>
                    <a:solidFill>
                      <a:srgbClr val="0000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/>
                  </a:p>
                </p:txBody>
              </p:sp>
              <p:cxnSp>
                <p:nvCxnSpPr>
                  <p:cNvPr id="122" name="Ευθεία γραμμή σύνδεσης 121"/>
                  <p:cNvCxnSpPr>
                    <a:stCxn id="121" idx="7"/>
                    <a:endCxn id="121" idx="3"/>
                  </p:cNvCxnSpPr>
                  <p:nvPr/>
                </p:nvCxnSpPr>
                <p:spPr>
                  <a:xfrm flipH="1">
                    <a:off x="5465424" y="1646678"/>
                    <a:ext cx="153525" cy="144367"/>
                  </a:xfrm>
                  <a:prstGeom prst="line">
                    <a:avLst/>
                  </a:prstGeom>
                  <a:ln w="3810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06" name="TextBox 105"/>
                <p:cNvSpPr txBox="1"/>
                <p:nvPr/>
              </p:nvSpPr>
              <p:spPr>
                <a:xfrm>
                  <a:off x="2124423" y="5311481"/>
                  <a:ext cx="44195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i="1" dirty="0" smtClean="0">
                      <a:latin typeface="Comic Sans MS" panose="030F0702030302020204" pitchFamily="66" charset="0"/>
                    </a:rPr>
                    <a:t>A</a:t>
                  </a:r>
                  <a:r>
                    <a:rPr lang="en-US" sz="1600" b="1" baseline="-25000" dirty="0" smtClean="0">
                      <a:latin typeface="Comic Sans MS" panose="030F0702030302020204" pitchFamily="66" charset="0"/>
                    </a:rPr>
                    <a:t>1</a:t>
                  </a:r>
                  <a:endParaRPr lang="el-GR" sz="1600" b="1" baseline="-25000" dirty="0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107" name="TextBox 106"/>
                <p:cNvSpPr txBox="1"/>
                <p:nvPr/>
              </p:nvSpPr>
              <p:spPr>
                <a:xfrm>
                  <a:off x="3318256" y="5321894"/>
                  <a:ext cx="44195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i="1" dirty="0" smtClean="0">
                      <a:latin typeface="Comic Sans MS" panose="030F0702030302020204" pitchFamily="66" charset="0"/>
                    </a:rPr>
                    <a:t>A</a:t>
                  </a:r>
                  <a:r>
                    <a:rPr lang="en-US" sz="1600" b="1" baseline="-25000" dirty="0" smtClean="0">
                      <a:latin typeface="Comic Sans MS" panose="030F0702030302020204" pitchFamily="66" charset="0"/>
                    </a:rPr>
                    <a:t>2</a:t>
                  </a:r>
                  <a:endParaRPr lang="el-GR" sz="1600" b="1" baseline="-25000" dirty="0">
                    <a:latin typeface="Comic Sans MS" panose="030F0702030302020204" pitchFamily="66" charset="0"/>
                  </a:endParaRPr>
                </a:p>
              </p:txBody>
            </p:sp>
            <p:grpSp>
              <p:nvGrpSpPr>
                <p:cNvPr id="108" name="Ομάδα 107"/>
                <p:cNvGrpSpPr/>
                <p:nvPr/>
              </p:nvGrpSpPr>
              <p:grpSpPr>
                <a:xfrm>
                  <a:off x="1593987" y="3607575"/>
                  <a:ext cx="713835" cy="368499"/>
                  <a:chOff x="816714" y="3591005"/>
                  <a:chExt cx="713835" cy="368499"/>
                </a:xfrm>
              </p:grpSpPr>
              <p:cxnSp>
                <p:nvCxnSpPr>
                  <p:cNvPr id="119" name="Ευθύγραμμο βέλος σύνδεσης 118"/>
                  <p:cNvCxnSpPr/>
                  <p:nvPr/>
                </p:nvCxnSpPr>
                <p:spPr>
                  <a:xfrm>
                    <a:off x="1058596" y="3619231"/>
                    <a:ext cx="471953" cy="0"/>
                  </a:xfrm>
                  <a:prstGeom prst="straightConnector1">
                    <a:avLst/>
                  </a:prstGeom>
                  <a:ln w="38100">
                    <a:solidFill>
                      <a:srgbClr val="FF0000"/>
                    </a:solidFill>
                    <a:headEnd type="triangl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20" name="TextBox 119"/>
                      <p:cNvSpPr txBox="1"/>
                      <p:nvPr/>
                    </p:nvSpPr>
                    <p:spPr>
                      <a:xfrm>
                        <a:off x="816714" y="3591005"/>
                        <a:ext cx="519975" cy="3684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14:m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en-US" sz="1600" b="1" i="1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600" b="1" i="1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</m:acc>
                            <m:r>
                              <a:rPr lang="el-GR" sz="1600" b="1" i="0" baseline="-25000" smtClea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𝟐</m:t>
                            </m:r>
                          </m:oMath>
                        </a14:m>
                        <a:r>
                          <a:rPr lang="el-GR" sz="1600" b="1" baseline="-25000" dirty="0" smtClean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</a:rPr>
                          <a:t>1</a:t>
                        </a:r>
                        <a:endParaRPr lang="el-GR" sz="1600" b="1" baseline="-250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20" name="TextBox 119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816714" y="3591005"/>
                        <a:ext cx="519975" cy="368499"/>
                      </a:xfrm>
                      <a:prstGeom prst="rect">
                        <a:avLst/>
                      </a:prstGeom>
                      <a:blipFill>
                        <a:blip r:embed="rId9"/>
                        <a:stretch>
                          <a:fillRect b="-14754"/>
                        </a:stretch>
                      </a:blipFill>
                      <a:ln>
                        <a:noFill/>
                      </a:ln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109" name="Ομάδα 108"/>
                <p:cNvGrpSpPr/>
                <p:nvPr/>
              </p:nvGrpSpPr>
              <p:grpSpPr>
                <a:xfrm>
                  <a:off x="2364427" y="3061319"/>
                  <a:ext cx="614639" cy="563130"/>
                  <a:chOff x="7605550" y="1881245"/>
                  <a:chExt cx="614639" cy="563130"/>
                </a:xfrm>
              </p:grpSpPr>
              <p:cxnSp>
                <p:nvCxnSpPr>
                  <p:cNvPr id="117" name="Ευθύγραμμο βέλος σύνδεσης 116"/>
                  <p:cNvCxnSpPr>
                    <a:stCxn id="114" idx="3"/>
                  </p:cNvCxnSpPr>
                  <p:nvPr/>
                </p:nvCxnSpPr>
                <p:spPr>
                  <a:xfrm flipV="1">
                    <a:off x="7605550" y="1921147"/>
                    <a:ext cx="185277" cy="523228"/>
                  </a:xfrm>
                  <a:prstGeom prst="straightConnector1">
                    <a:avLst/>
                  </a:prstGeom>
                  <a:ln w="28575">
                    <a:solidFill>
                      <a:srgbClr val="0000FF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18" name="TextBox 117"/>
                      <p:cNvSpPr txBox="1"/>
                      <p:nvPr/>
                    </p:nvSpPr>
                    <p:spPr>
                      <a:xfrm>
                        <a:off x="7700214" y="1881245"/>
                        <a:ext cx="519975" cy="3684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14:m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en-US" sz="1600" b="1" i="1" smtClean="0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600" b="1" i="1" smtClean="0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e>
                            </m:acc>
                          </m:oMath>
                        </a14:m>
                        <a:r>
                          <a:rPr lang="el-GR" sz="1600" b="1" baseline="-25000" dirty="0" smtClean="0">
                            <a:solidFill>
                              <a:srgbClr val="0000FF"/>
                            </a:solidFill>
                            <a:effectLst/>
                            <a:latin typeface="Comic Sans MS" panose="030F0702030302020204" pitchFamily="66" charset="0"/>
                          </a:rPr>
                          <a:t>2</a:t>
                        </a:r>
                        <a:endParaRPr lang="el-GR" sz="1600" b="1" baseline="-25000" dirty="0"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18" name="TextBox 117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700214" y="1881245"/>
                        <a:ext cx="519975" cy="368499"/>
                      </a:xfrm>
                      <a:prstGeom prst="rect">
                        <a:avLst/>
                      </a:prstGeom>
                      <a:blipFill>
                        <a:blip r:embed="rId10"/>
                        <a:stretch>
                          <a:fillRect b="-16667"/>
                        </a:stretch>
                      </a:blipFill>
                      <a:ln>
                        <a:noFill/>
                      </a:ln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111" name="Ομάδα 110"/>
                <p:cNvGrpSpPr/>
                <p:nvPr/>
              </p:nvGrpSpPr>
              <p:grpSpPr>
                <a:xfrm rot="16200000">
                  <a:off x="1645804" y="3479789"/>
                  <a:ext cx="1108062" cy="329184"/>
                  <a:chOff x="2368293" y="5024371"/>
                  <a:chExt cx="1108062" cy="329184"/>
                </a:xfrm>
              </p:grpSpPr>
              <p:cxnSp>
                <p:nvCxnSpPr>
                  <p:cNvPr id="112" name="Ευθύγραμμο βέλος σύνδεσης 111"/>
                  <p:cNvCxnSpPr/>
                  <p:nvPr/>
                </p:nvCxnSpPr>
                <p:spPr>
                  <a:xfrm rot="5400000">
                    <a:off x="2565299" y="4955639"/>
                    <a:ext cx="0" cy="394011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" name="Ευθύγραμμο βέλος σύνδεσης 112"/>
                  <p:cNvCxnSpPr/>
                  <p:nvPr/>
                </p:nvCxnSpPr>
                <p:spPr>
                  <a:xfrm>
                    <a:off x="3122207" y="5152644"/>
                    <a:ext cx="354148" cy="1226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4" name="TextBox 113"/>
                  <p:cNvSpPr txBox="1"/>
                  <p:nvPr/>
                </p:nvSpPr>
                <p:spPr>
                  <a:xfrm rot="5400000">
                    <a:off x="2777664" y="5019686"/>
                    <a:ext cx="329184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i="1" dirty="0" smtClean="0">
                        <a:latin typeface="Comic Sans MS" panose="030F0702030302020204" pitchFamily="66" charset="0"/>
                      </a:rPr>
                      <a:t>ℓ</a:t>
                    </a:r>
                    <a:endParaRPr lang="el-GR" sz="1600" i="1" dirty="0">
                      <a:latin typeface="Comic Sans MS" panose="030F0702030302020204" pitchFamily="66" charset="0"/>
                    </a:endParaRPr>
                  </a:p>
                </p:txBody>
              </p:sp>
            </p:grpSp>
          </p:grpSp>
          <p:cxnSp>
            <p:nvCxnSpPr>
              <p:cNvPr id="94" name="Ευθεία γραμμή σύνδεσης 93"/>
              <p:cNvCxnSpPr/>
              <p:nvPr/>
            </p:nvCxnSpPr>
            <p:spPr>
              <a:xfrm>
                <a:off x="9971171" y="2468897"/>
                <a:ext cx="137160" cy="135537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5" name="Ομάδα 144"/>
            <p:cNvGrpSpPr/>
            <p:nvPr/>
          </p:nvGrpSpPr>
          <p:grpSpPr>
            <a:xfrm>
              <a:off x="8452326" y="3209208"/>
              <a:ext cx="217117" cy="204166"/>
              <a:chOff x="6314411" y="3705256"/>
              <a:chExt cx="217117" cy="204166"/>
            </a:xfrm>
          </p:grpSpPr>
          <p:sp>
            <p:nvSpPr>
              <p:cNvPr id="141" name="Οβάλ 140"/>
              <p:cNvSpPr/>
              <p:nvPr/>
            </p:nvSpPr>
            <p:spPr>
              <a:xfrm>
                <a:off x="6314411" y="3705256"/>
                <a:ext cx="217117" cy="204166"/>
              </a:xfrm>
              <a:prstGeom prst="ellipse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cxnSp>
            <p:nvCxnSpPr>
              <p:cNvPr id="144" name="Ευθεία γραμμή σύνδεσης 143"/>
              <p:cNvCxnSpPr>
                <a:stCxn id="141" idx="7"/>
                <a:endCxn id="141" idx="3"/>
              </p:cNvCxnSpPr>
              <p:nvPr/>
            </p:nvCxnSpPr>
            <p:spPr>
              <a:xfrm flipH="1">
                <a:off x="6346207" y="3735155"/>
                <a:ext cx="153525" cy="144368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3660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4301" y="1793630"/>
            <a:ext cx="720204" cy="1079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6550268" y="202718"/>
            <a:ext cx="3906598" cy="1590912"/>
          </a:xfrm>
          <a:prstGeom prst="cloudCallout">
            <a:avLst>
              <a:gd name="adj1" fmla="val 63540"/>
              <a:gd name="adj2" fmla="val 5398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l-GR" altLang="el-GR" sz="1600" b="1" dirty="0" smtClean="0">
                <a:latin typeface="Comic Sans MS" panose="030F0702030302020204" pitchFamily="66" charset="0"/>
              </a:rPr>
              <a:t>Το μαγνητικό πεδίο μπορεί ν</a:t>
            </a:r>
            <a:r>
              <a:rPr lang="en-US" altLang="el-GR" sz="1600" b="1" dirty="0" smtClean="0">
                <a:latin typeface="Comic Sans MS" panose="030F0702030302020204" pitchFamily="66" charset="0"/>
              </a:rPr>
              <a:t>’</a:t>
            </a:r>
            <a:r>
              <a:rPr lang="el-GR" altLang="el-GR" sz="1600" b="1" dirty="0" smtClean="0">
                <a:latin typeface="Comic Sans MS" panose="030F0702030302020204" pitchFamily="66" charset="0"/>
              </a:rPr>
              <a:t> ασκήσει δύναμη σε ηλεκτρικό ρεύμα</a:t>
            </a:r>
            <a:r>
              <a:rPr lang="en-US" altLang="el-GR" sz="1600" b="1" dirty="0" smtClean="0">
                <a:latin typeface="Comic Sans MS" panose="030F0702030302020204" pitchFamily="66" charset="0"/>
              </a:rPr>
              <a:t>;</a:t>
            </a:r>
            <a:endParaRPr lang="el-GR" sz="1600" b="1" dirty="0">
              <a:latin typeface="Comic Sans MS" pitchFamily="66" charset="0"/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06" y="2486607"/>
            <a:ext cx="1148694" cy="1094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Ορθογώνιο 6"/>
          <p:cNvSpPr/>
          <p:nvPr/>
        </p:nvSpPr>
        <p:spPr>
          <a:xfrm>
            <a:off x="1930400" y="2242797"/>
            <a:ext cx="6096000" cy="14262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altLang="el-GR" sz="2000" b="1" dirty="0">
                <a:latin typeface="Comic Sans MS" panose="030F0702030302020204" pitchFamily="66" charset="0"/>
              </a:rPr>
              <a:t>Βέβαια</a:t>
            </a:r>
            <a:r>
              <a:rPr lang="en-US" altLang="el-GR" sz="2000" b="1" dirty="0">
                <a:latin typeface="Comic Sans MS" panose="030F0702030302020204" pitchFamily="66" charset="0"/>
              </a:rPr>
              <a:t>. </a:t>
            </a:r>
            <a:r>
              <a:rPr lang="el-GR" altLang="el-GR" sz="2000" b="1" dirty="0">
                <a:latin typeface="Comic Sans MS" panose="030F0702030302020204" pitchFamily="66" charset="0"/>
              </a:rPr>
              <a:t>Το 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μαγνητικό πεδίο</a:t>
            </a:r>
            <a:r>
              <a:rPr lang="el-GR" altLang="el-G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000" b="1" dirty="0">
                <a:latin typeface="Comic Sans MS" panose="030F0702030302020204" pitchFamily="66" charset="0"/>
              </a:rPr>
              <a:t>μπορεί ν’ 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ασκεί δύναμη</a:t>
            </a:r>
            <a:r>
              <a:rPr lang="el-GR" altLang="el-G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σε ηλεκτρικά φορτία που κινούνται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000" b="1" dirty="0">
                <a:latin typeface="Comic Sans MS" panose="030F0702030302020204" pitchFamily="66" charset="0"/>
              </a:rPr>
              <a:t>(αυτή ονομάζεται </a:t>
            </a:r>
            <a:r>
              <a:rPr lang="el-GR" altLang="el-GR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δύναμη </a:t>
            </a:r>
            <a:r>
              <a:rPr lang="en-US" altLang="el-GR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Lorentz</a:t>
            </a:r>
            <a:r>
              <a:rPr lang="en-US" altLang="el-GR" sz="2000" b="1" dirty="0">
                <a:latin typeface="Comic Sans MS" panose="030F0702030302020204" pitchFamily="66" charset="0"/>
              </a:rPr>
              <a:t>-</a:t>
            </a:r>
            <a:r>
              <a:rPr lang="el-GR" altLang="el-GR" sz="2000" b="1" dirty="0">
                <a:latin typeface="Comic Sans MS" panose="030F0702030302020204" pitchFamily="66" charset="0"/>
              </a:rPr>
              <a:t>Λόρεντζ).</a:t>
            </a:r>
          </a:p>
        </p:txBody>
      </p:sp>
      <p:sp>
        <p:nvSpPr>
          <p:cNvPr id="8" name="Ορθογώνιο 7"/>
          <p:cNvSpPr/>
          <p:nvPr/>
        </p:nvSpPr>
        <p:spPr>
          <a:xfrm>
            <a:off x="4821880" y="3889186"/>
            <a:ext cx="64125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altLang="el-GR" sz="2000" b="1" dirty="0">
                <a:latin typeface="Comic Sans MS" panose="030F0702030302020204" pitchFamily="66" charset="0"/>
              </a:rPr>
              <a:t>Συνεπώς, </a:t>
            </a:r>
            <a:r>
              <a:rPr lang="el-GR" altLang="el-GR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ασκεί δύναμη</a:t>
            </a:r>
            <a:r>
              <a:rPr lang="el-GR" altLang="el-GR" sz="2000" b="1" dirty="0">
                <a:latin typeface="Comic Sans MS" panose="030F0702030302020204" pitchFamily="66" charset="0"/>
              </a:rPr>
              <a:t> και </a:t>
            </a:r>
            <a:r>
              <a:rPr lang="el-GR" altLang="el-GR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σε αγωγό</a:t>
            </a:r>
            <a:r>
              <a:rPr lang="el-GR" altLang="el-GR" sz="2000" b="1" dirty="0">
                <a:latin typeface="Comic Sans MS" panose="030F0702030302020204" pitchFamily="66" charset="0"/>
              </a:rPr>
              <a:t> που βρίσκεται μέσα στο πεδίο και</a:t>
            </a:r>
            <a:r>
              <a:rPr lang="en-US" altLang="el-GR" sz="2000" b="1" dirty="0">
                <a:latin typeface="Comic Sans MS" panose="030F0702030302020204" pitchFamily="66" charset="0"/>
              </a:rPr>
              <a:t> </a:t>
            </a:r>
            <a:r>
              <a:rPr lang="el-GR" altLang="el-GR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διαρρέεται από ηλεκτρικό ρεύμα.</a:t>
            </a:r>
          </a:p>
        </p:txBody>
      </p:sp>
      <p:sp>
        <p:nvSpPr>
          <p:cNvPr id="9" name="Ορθογώνιο 8"/>
          <p:cNvSpPr/>
          <p:nvPr/>
        </p:nvSpPr>
        <p:spPr>
          <a:xfrm>
            <a:off x="4821880" y="4977148"/>
            <a:ext cx="4680439" cy="502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altLang="el-GR" sz="2000" b="1" dirty="0" smtClean="0">
                <a:latin typeface="Comic Sans MS" panose="030F0702030302020204" pitchFamily="66" charset="0"/>
              </a:rPr>
              <a:t>Αυτή η δύναμη ονομάζεται ……</a:t>
            </a:r>
            <a:endParaRPr lang="el-GR" altLang="el-GR" sz="2000" b="1" dirty="0">
              <a:latin typeface="Comic Sans MS" panose="030F0702030302020204" pitchFamily="66" charset="0"/>
            </a:endParaRPr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296" y="3735143"/>
            <a:ext cx="3336385" cy="2565615"/>
          </a:xfrm>
          <a:prstGeom prst="rect">
            <a:avLst/>
          </a:prstGeom>
        </p:spPr>
      </p:pic>
      <p:grpSp>
        <p:nvGrpSpPr>
          <p:cNvPr id="13" name="Ομάδα 12"/>
          <p:cNvGrpSpPr/>
          <p:nvPr/>
        </p:nvGrpSpPr>
        <p:grpSpPr>
          <a:xfrm>
            <a:off x="2569329" y="20573"/>
            <a:ext cx="1596271" cy="2312897"/>
            <a:chOff x="632080" y="17976"/>
            <a:chExt cx="1596271" cy="2312897"/>
          </a:xfrm>
        </p:grpSpPr>
        <p:pic>
          <p:nvPicPr>
            <p:cNvPr id="11" name="Εικόνα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706" y="17976"/>
              <a:ext cx="1297020" cy="183351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2" name="Ορθογώνιο 11"/>
            <p:cNvSpPr/>
            <p:nvPr/>
          </p:nvSpPr>
          <p:spPr>
            <a:xfrm>
              <a:off x="632080" y="1807653"/>
              <a:ext cx="159627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latin typeface="Comic Sans MS" panose="030F0702030302020204" pitchFamily="66" charset="0"/>
                  <a:hlinkClick r:id="rId6"/>
                </a:rPr>
                <a:t>Hendrik </a:t>
              </a:r>
              <a:r>
                <a:rPr lang="en-US" sz="1400" b="1" dirty="0" smtClean="0">
                  <a:latin typeface="Comic Sans MS" panose="030F0702030302020204" pitchFamily="66" charset="0"/>
                  <a:hlinkClick r:id="rId6"/>
                </a:rPr>
                <a:t>Lorentz</a:t>
              </a:r>
              <a:endParaRPr lang="el-GR" sz="1400" b="1" dirty="0" smtClean="0">
                <a:latin typeface="Comic Sans MS" panose="030F0702030302020204" pitchFamily="66" charset="0"/>
              </a:endParaRPr>
            </a:p>
            <a:p>
              <a:pPr algn="ctr"/>
              <a:r>
                <a:rPr lang="el-GR" sz="1400" b="1" dirty="0" smtClean="0">
                  <a:latin typeface="Comic Sans MS" panose="030F0702030302020204" pitchFamily="66" charset="0"/>
                </a:rPr>
                <a:t>(1853 – 1928)</a:t>
              </a:r>
              <a:r>
                <a:rPr lang="en-US" sz="1400" b="1" dirty="0" smtClean="0">
                  <a:latin typeface="Comic Sans MS" panose="030F0702030302020204" pitchFamily="66" charset="0"/>
                </a:rPr>
                <a:t> </a:t>
              </a:r>
              <a:endParaRPr lang="el-GR" sz="1400" b="1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170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185881" y="65719"/>
            <a:ext cx="7433955" cy="1800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Πειραματική επίδειξη της δύναμης μεταξύ παράλληλων ρευματοφόρων αγωγών</a:t>
            </a:r>
          </a:p>
          <a:p>
            <a:pPr algn="ctr">
              <a:spcBef>
                <a:spcPct val="50000"/>
              </a:spcBef>
              <a:defRPr/>
            </a:pPr>
            <a:r>
              <a:rPr lang="el-GR" altLang="el-GR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(από το </a:t>
            </a:r>
            <a:r>
              <a:rPr lang="el-GR" altLang="el-GR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hlinkClick r:id="rId2"/>
              </a:rPr>
              <a:t>ΜΙΤ </a:t>
            </a:r>
            <a:r>
              <a:rPr lang="en-US" altLang="el-GR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hlinkClick r:id="rId2"/>
              </a:rPr>
              <a:t>Physics</a:t>
            </a:r>
            <a:r>
              <a:rPr lang="el-GR" altLang="el-GR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)</a:t>
            </a:r>
            <a:endParaRPr lang="el-GR" altLang="el-GR" b="1" dirty="0">
              <a:latin typeface="Comic Sans MS" pitchFamily="66" charset="0"/>
            </a:endParaRPr>
          </a:p>
        </p:txBody>
      </p:sp>
      <p:pic>
        <p:nvPicPr>
          <p:cNvPr id="5" name="Εικόνα 4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271" y="2010313"/>
            <a:ext cx="5469458" cy="3820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979926" y="5831250"/>
            <a:ext cx="24607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latin typeface="Comic Sans MS" panose="030F0702030302020204" pitchFamily="66" charset="0"/>
              </a:rPr>
              <a:t>Αριστερό κλικ στην εικόνα</a:t>
            </a:r>
            <a:endParaRPr lang="el-GR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23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022752" y="299732"/>
            <a:ext cx="1014649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Ορισμός </a:t>
            </a:r>
            <a:r>
              <a:rPr lang="el-GR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της </a:t>
            </a:r>
            <a:r>
              <a:rPr lang="el-GR" alt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θεμελιώδους μονάδας μέτρησης 1 </a:t>
            </a:r>
            <a:r>
              <a:rPr lang="en-US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Ampère </a:t>
            </a:r>
            <a:r>
              <a:rPr lang="en-US" alt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(1A) </a:t>
            </a:r>
            <a:r>
              <a:rPr lang="el-GR" alt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στο </a:t>
            </a:r>
            <a:r>
              <a:rPr lang="en-US" alt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SI.</a:t>
            </a:r>
            <a:endParaRPr lang="en-US" altLang="el-GR" sz="2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124" y="1286059"/>
            <a:ext cx="1172291" cy="1117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80171" y="999084"/>
            <a:ext cx="64316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Ορίζουμε την </a:t>
            </a:r>
            <a:r>
              <a:rPr lang="el-GR" sz="2000" b="1" dirty="0">
                <a:latin typeface="Comic Sans MS" panose="030F0702030302020204" pitchFamily="66" charset="0"/>
              </a:rPr>
              <a:t>(θεμελιώδη) μονάδα </a:t>
            </a:r>
            <a:r>
              <a:rPr lang="el-GR" sz="2000" b="1" dirty="0" smtClean="0">
                <a:latin typeface="Comic Sans MS" panose="030F0702030302020204" pitchFamily="66" charset="0"/>
              </a:rPr>
              <a:t>της Έντασης του Ηλεκτρικού Ρεύματος στο </a:t>
            </a:r>
            <a:r>
              <a:rPr lang="en-US" sz="2000" b="1" dirty="0" smtClean="0">
                <a:latin typeface="Comic Sans MS" panose="030F0702030302020204" pitchFamily="66" charset="0"/>
              </a:rPr>
              <a:t>SI, </a:t>
            </a:r>
            <a:r>
              <a:rPr lang="el-GR" sz="2000" b="1" dirty="0" smtClean="0">
                <a:latin typeface="Comic Sans MS" panose="030F0702030302020204" pitchFamily="66" charset="0"/>
              </a:rPr>
              <a:t>με την βοήθεια της δύναμης μεταξύ παράλληλων ρευματοφόρων αγωγών.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1616522" y="3730247"/>
            <a:ext cx="8915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1Α </a:t>
            </a:r>
            <a:r>
              <a:rPr lang="el-GR" sz="2000" b="1" dirty="0">
                <a:latin typeface="Comic Sans MS" panose="030F0702030302020204" pitchFamily="66" charset="0"/>
              </a:rPr>
              <a:t>είναι η ένταση του σταθερού ρεύματος που όταν διαρρέει </a:t>
            </a:r>
            <a:r>
              <a:rPr lang="el-GR" sz="2000" b="1" dirty="0" smtClean="0">
                <a:latin typeface="Comic Sans MS" panose="030F0702030302020204" pitchFamily="66" charset="0"/>
              </a:rPr>
              <a:t>δύο</a:t>
            </a:r>
            <a:r>
              <a:rPr lang="en-US" sz="2000" b="1" dirty="0" smtClean="0">
                <a:latin typeface="Comic Sans MS" panose="030F0702030302020204" pitchFamily="66" charset="0"/>
              </a:rPr>
              <a:t> </a:t>
            </a:r>
            <a:r>
              <a:rPr lang="el-GR" sz="2000" b="1" dirty="0" smtClean="0">
                <a:latin typeface="Comic Sans MS" panose="030F0702030302020204" pitchFamily="66" charset="0"/>
              </a:rPr>
              <a:t>ευθύγραμμους </a:t>
            </a:r>
            <a:r>
              <a:rPr lang="el-GR" sz="2000" b="1" dirty="0">
                <a:latin typeface="Comic Sans MS" panose="030F0702030302020204" pitchFamily="66" charset="0"/>
              </a:rPr>
              <a:t>παράλληλους αγωγούς απείρου μήκους, οι </a:t>
            </a:r>
            <a:r>
              <a:rPr lang="el-GR" sz="2000" b="1" dirty="0" smtClean="0">
                <a:latin typeface="Comic Sans MS" panose="030F0702030302020204" pitchFamily="66" charset="0"/>
              </a:rPr>
              <a:t>οποίοι</a:t>
            </a:r>
            <a:r>
              <a:rPr lang="en-US" sz="2000" b="1" dirty="0" smtClean="0">
                <a:latin typeface="Comic Sans MS" panose="030F0702030302020204" pitchFamily="66" charset="0"/>
              </a:rPr>
              <a:t> </a:t>
            </a:r>
            <a:r>
              <a:rPr lang="el-GR" sz="2000" b="1" dirty="0" smtClean="0">
                <a:latin typeface="Comic Sans MS" panose="030F0702030302020204" pitchFamily="66" charset="0"/>
              </a:rPr>
              <a:t>βρίσκονται </a:t>
            </a:r>
            <a:r>
              <a:rPr lang="el-GR" sz="2000" b="1" dirty="0">
                <a:latin typeface="Comic Sans MS" panose="030F0702030302020204" pitchFamily="66" charset="0"/>
              </a:rPr>
              <a:t>στο κενό και σε απόσταση </a:t>
            </a:r>
            <a:r>
              <a:rPr lang="el-GR" sz="2000" b="1" i="1" dirty="0">
                <a:latin typeface="Comic Sans MS" panose="030F0702030302020204" pitchFamily="66" charset="0"/>
              </a:rPr>
              <a:t>r</a:t>
            </a:r>
            <a:r>
              <a:rPr lang="el-GR" sz="2000" b="1" dirty="0">
                <a:latin typeface="Comic Sans MS" panose="030F0702030302020204" pitchFamily="66" charset="0"/>
              </a:rPr>
              <a:t> = 1m ο ένας από τον </a:t>
            </a:r>
            <a:r>
              <a:rPr lang="el-GR" sz="2000" b="1" dirty="0" smtClean="0">
                <a:latin typeface="Comic Sans MS" panose="030F0702030302020204" pitchFamily="66" charset="0"/>
              </a:rPr>
              <a:t>άλλο,</a:t>
            </a:r>
            <a:r>
              <a:rPr lang="en-US" sz="2000" b="1" dirty="0" smtClean="0">
                <a:latin typeface="Comic Sans MS" panose="030F0702030302020204" pitchFamily="66" charset="0"/>
              </a:rPr>
              <a:t> </a:t>
            </a:r>
            <a:r>
              <a:rPr lang="el-GR" sz="2000" b="1" dirty="0" smtClean="0">
                <a:latin typeface="Comic Sans MS" panose="030F0702030302020204" pitchFamily="66" charset="0"/>
              </a:rPr>
              <a:t>τότε </a:t>
            </a:r>
            <a:r>
              <a:rPr lang="el-GR" sz="2000" b="1" dirty="0">
                <a:latin typeface="Comic Sans MS" panose="030F0702030302020204" pitchFamily="66" charset="0"/>
              </a:rPr>
              <a:t>σε τμήμα μήκους </a:t>
            </a:r>
            <a:r>
              <a:rPr lang="el-GR" sz="2000" b="1" i="1" dirty="0" smtClean="0">
                <a:latin typeface="Comic Sans MS" panose="030F0702030302020204" pitchFamily="66" charset="0"/>
              </a:rPr>
              <a:t>ℓ</a:t>
            </a:r>
            <a:r>
              <a:rPr lang="en-US" sz="2000" b="1" dirty="0" smtClean="0">
                <a:latin typeface="Comic Sans MS" panose="030F0702030302020204" pitchFamily="66" charset="0"/>
              </a:rPr>
              <a:t> </a:t>
            </a:r>
            <a:r>
              <a:rPr lang="el-GR" sz="2000" b="1" dirty="0" smtClean="0">
                <a:latin typeface="Comic Sans MS" panose="030F0702030302020204" pitchFamily="66" charset="0"/>
              </a:rPr>
              <a:t>= </a:t>
            </a:r>
            <a:r>
              <a:rPr lang="el-GR" sz="2000" b="1" dirty="0">
                <a:latin typeface="Comic Sans MS" panose="030F0702030302020204" pitchFamily="66" charset="0"/>
              </a:rPr>
              <a:t>1m o ένας ασκεί στον άλλο </a:t>
            </a:r>
            <a:r>
              <a:rPr lang="el-GR" sz="2000" b="1" dirty="0" smtClean="0">
                <a:latin typeface="Comic Sans MS" panose="030F0702030302020204" pitchFamily="66" charset="0"/>
              </a:rPr>
              <a:t>δύναμη</a:t>
            </a:r>
            <a:r>
              <a:rPr lang="en-US" sz="2000" b="1" dirty="0" smtClean="0">
                <a:latin typeface="Comic Sans MS" panose="030F0702030302020204" pitchFamily="66" charset="0"/>
              </a:rPr>
              <a:t> </a:t>
            </a:r>
            <a:r>
              <a:rPr lang="el-GR" sz="2000" b="1" i="1" dirty="0" smtClean="0">
                <a:latin typeface="Comic Sans MS" panose="030F0702030302020204" pitchFamily="66" charset="0"/>
              </a:rPr>
              <a:t>F</a:t>
            </a:r>
            <a:r>
              <a:rPr lang="el-GR" sz="2000" b="1" dirty="0" smtClean="0">
                <a:latin typeface="Comic Sans MS" panose="030F0702030302020204" pitchFamily="66" charset="0"/>
              </a:rPr>
              <a:t> </a:t>
            </a:r>
            <a:r>
              <a:rPr lang="el-GR" sz="2000" b="1" dirty="0">
                <a:latin typeface="Comic Sans MS" panose="030F0702030302020204" pitchFamily="66" charset="0"/>
              </a:rPr>
              <a:t>= </a:t>
            </a:r>
            <a:r>
              <a:rPr lang="el-GR" sz="2000" b="1" dirty="0" smtClean="0">
                <a:latin typeface="Comic Sans MS" panose="030F0702030302020204" pitchFamily="66" charset="0"/>
              </a:rPr>
              <a:t>2.10</a:t>
            </a:r>
            <a:r>
              <a:rPr lang="el-GR" sz="2000" b="1" baseline="30000" dirty="0" smtClean="0">
                <a:latin typeface="Comic Sans MS" panose="030F0702030302020204" pitchFamily="66" charset="0"/>
              </a:rPr>
              <a:t>-7</a:t>
            </a:r>
            <a:r>
              <a:rPr lang="el-GR" sz="2000" b="1" dirty="0" smtClean="0">
                <a:latin typeface="Comic Sans MS" panose="030F0702030302020204" pitchFamily="66" charset="0"/>
              </a:rPr>
              <a:t>N</a:t>
            </a:r>
            <a:r>
              <a:rPr lang="el-GR" sz="2000" b="1" dirty="0">
                <a:latin typeface="Comic Sans MS" panose="030F0702030302020204" pitchFamily="66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Ορθογώνιο 9"/>
              <p:cNvSpPr/>
              <p:nvPr/>
            </p:nvSpPr>
            <p:spPr>
              <a:xfrm>
                <a:off x="1616522" y="2743396"/>
                <a:ext cx="2402453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  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l-GR" sz="2400" b="1">
                              <a:latin typeface="Cambria Math" panose="02040503050406030204" pitchFamily="18" charset="0"/>
                            </a:rPr>
                            <m:t>𝛍</m:t>
                          </m:r>
                        </m:sub>
                      </m:sSub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den>
                      </m:f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ℓ </m:t>
                      </m:r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10" name="Ορθογώνιο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6522" y="2743396"/>
                <a:ext cx="2402453" cy="7838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Ορθογώνιο 10"/>
              <p:cNvSpPr/>
              <p:nvPr/>
            </p:nvSpPr>
            <p:spPr>
              <a:xfrm>
                <a:off x="3887565" y="2529433"/>
                <a:ext cx="4373313" cy="8588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→"/>
                          <m:vertJc m:val="bot"/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groupChrPr>
                        <m:e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l-GR" sz="24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𝛍</m:t>
                              </m:r>
                            </m:sub>
                          </m:sSub>
                          <m:r>
                            <m:rPr>
                              <m:brk m:alnAt="2"/>
                            </m:rP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𝟏𝟎</m:t>
                              </m:r>
                            </m:e>
                            <m:sup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𝟕</m:t>
                              </m:r>
                            </m:sup>
                          </m:sSup>
                          <m:f>
                            <m:f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𝐍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𝐀</m:t>
                                  </m:r>
                                </m:e>
                                <m:sup>
                                  <m:r>
                                    <a:rPr lang="en-US" sz="2400" b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  <m:r>
                            <m:rPr>
                              <m:brk m:alnAt="2"/>
                            </m:rP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 </m:t>
                          </m:r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m:rPr>
                              <m:brk m:alnAt="2"/>
                            </m:rP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m:rPr>
                              <m:brk m:alnAt="2"/>
                            </m:rP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m:rPr>
                              <m:brk m:alnAt="2"/>
                            </m:rPr>
                            <a:rPr lang="en-US" sz="24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𝐀</m:t>
                          </m:r>
                          <m:r>
                            <m:rPr>
                              <m:brk m:alnAt="2"/>
                            </m:rP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ℓ=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m:rPr>
                              <m:brk m:alnAt="2"/>
                            </m:rPr>
                            <a:rPr lang="en-US" sz="24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  <m:r>
                            <m:rPr>
                              <m:brk m:alnAt="2"/>
                            </m:rP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m:rPr>
                              <m:brk m:alnAt="2"/>
                            </m:rPr>
                            <a:rPr lang="en-US" sz="24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</m:groupCh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11" name="Ορθογώνιο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7565" y="2529433"/>
                <a:ext cx="4373313" cy="8588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Ορθογώνιο 11"/>
              <p:cNvSpPr/>
              <p:nvPr/>
            </p:nvSpPr>
            <p:spPr>
              <a:xfrm>
                <a:off x="8128571" y="2854834"/>
                <a:ext cx="2403350" cy="5309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𝑭</m:t>
                      </m:r>
                      <m:r>
                        <a:rPr lang="en-US" sz="28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28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𝟕</m:t>
                          </m:r>
                        </m:sup>
                      </m:sSup>
                      <m:r>
                        <a:rPr lang="en-US" sz="2800" b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𝐍</m:t>
                      </m:r>
                      <m:r>
                        <a:rPr lang="en-US" sz="28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l-GR" sz="2800" baseline="30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" name="Ορθογώνιο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8571" y="2854834"/>
                <a:ext cx="2403350" cy="5309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6935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703942" y="1207130"/>
            <a:ext cx="1037903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dirty="0">
                <a:latin typeface="Trebuchet MS" panose="020B0603020202020204" pitchFamily="34" charset="0"/>
              </a:rPr>
              <a:t>Ένας ευθύγραμμος αγωγός μήκους </a:t>
            </a:r>
            <a:r>
              <a:rPr lang="el-GR" i="1" dirty="0" smtClean="0">
                <a:latin typeface="Trebuchet MS" panose="020B0603020202020204" pitchFamily="34" charset="0"/>
              </a:rPr>
              <a:t>ℓ</a:t>
            </a:r>
            <a:r>
              <a:rPr lang="el-GR" dirty="0" smtClean="0">
                <a:latin typeface="Trebuchet MS" panose="020B0603020202020204" pitchFamily="34" charset="0"/>
              </a:rPr>
              <a:t> = </a:t>
            </a:r>
            <a:r>
              <a:rPr lang="el-GR" dirty="0">
                <a:latin typeface="Trebuchet MS" panose="020B0603020202020204" pitchFamily="34" charset="0"/>
              </a:rPr>
              <a:t>10cm διαρρέεται από </a:t>
            </a:r>
            <a:r>
              <a:rPr lang="el-GR" dirty="0" smtClean="0">
                <a:latin typeface="Trebuchet MS" panose="020B0603020202020204" pitchFamily="34" charset="0"/>
              </a:rPr>
              <a:t>ρεύμα </a:t>
            </a:r>
            <a:r>
              <a:rPr lang="el-GR" dirty="0">
                <a:latin typeface="Trebuchet MS" panose="020B0603020202020204" pitchFamily="34" charset="0"/>
              </a:rPr>
              <a:t>έντασης </a:t>
            </a:r>
            <a:r>
              <a:rPr lang="el-GR" i="1" dirty="0">
                <a:latin typeface="Trebuchet MS" panose="020B0603020202020204" pitchFamily="34" charset="0"/>
              </a:rPr>
              <a:t>Ι</a:t>
            </a:r>
            <a:r>
              <a:rPr lang="el-GR" dirty="0">
                <a:latin typeface="Trebuchet MS" panose="020B0603020202020204" pitchFamily="34" charset="0"/>
              </a:rPr>
              <a:t> = 10Α </a:t>
            </a:r>
            <a:r>
              <a:rPr lang="el-GR" dirty="0" smtClean="0">
                <a:latin typeface="Trebuchet MS" panose="020B0603020202020204" pitchFamily="34" charset="0"/>
              </a:rPr>
              <a:t>και βρίσκεται </a:t>
            </a:r>
            <a:r>
              <a:rPr lang="el-GR" dirty="0">
                <a:latin typeface="Trebuchet MS" panose="020B0603020202020204" pitchFamily="34" charset="0"/>
              </a:rPr>
              <a:t>μέσα σε ομογενές μαγνητικό </a:t>
            </a:r>
            <a:r>
              <a:rPr lang="el-GR" dirty="0" smtClean="0">
                <a:latin typeface="Trebuchet MS" panose="020B0603020202020204" pitchFamily="34" charset="0"/>
              </a:rPr>
              <a:t>πεδίο </a:t>
            </a:r>
            <a:r>
              <a:rPr lang="el-GR" dirty="0">
                <a:latin typeface="Trebuchet MS" panose="020B0603020202020204" pitchFamily="34" charset="0"/>
              </a:rPr>
              <a:t>έντασης μέτρου </a:t>
            </a:r>
            <a:r>
              <a:rPr lang="el-GR" i="1" dirty="0">
                <a:latin typeface="Trebuchet MS" panose="020B0603020202020204" pitchFamily="34" charset="0"/>
              </a:rPr>
              <a:t>Β</a:t>
            </a:r>
            <a:r>
              <a:rPr lang="el-GR" dirty="0">
                <a:latin typeface="Trebuchet MS" panose="020B0603020202020204" pitchFamily="34" charset="0"/>
              </a:rPr>
              <a:t> = 0,2Τ. Να υπολογιστεί η δύναμη που δέχεται</a:t>
            </a:r>
          </a:p>
          <a:p>
            <a:pPr>
              <a:lnSpc>
                <a:spcPct val="150000"/>
              </a:lnSpc>
            </a:pPr>
            <a:r>
              <a:rPr lang="el-GR" dirty="0">
                <a:latin typeface="Trebuchet MS" panose="020B0603020202020204" pitchFamily="34" charset="0"/>
              </a:rPr>
              <a:t>ο αγωγός όταν: </a:t>
            </a:r>
            <a:endParaRPr lang="el-GR" dirty="0" smtClean="0">
              <a:latin typeface="Trebuchet MS" panose="020B0603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l-GR" dirty="0" smtClean="0">
                <a:latin typeface="Trebuchet MS" panose="020B0603020202020204" pitchFamily="34" charset="0"/>
              </a:rPr>
              <a:t>α</a:t>
            </a:r>
            <a:r>
              <a:rPr lang="el-GR" dirty="0">
                <a:latin typeface="Trebuchet MS" panose="020B0603020202020204" pitchFamily="34" charset="0"/>
              </a:rPr>
              <a:t>) είναι κάθετος στις δυναμικές γραμμές, </a:t>
            </a:r>
            <a:endParaRPr lang="el-GR" dirty="0" smtClean="0">
              <a:latin typeface="Trebuchet MS" panose="020B0603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l-GR" dirty="0" smtClean="0">
                <a:latin typeface="Trebuchet MS" panose="020B0603020202020204" pitchFamily="34" charset="0"/>
              </a:rPr>
              <a:t>β</a:t>
            </a:r>
            <a:r>
              <a:rPr lang="el-GR" dirty="0">
                <a:latin typeface="Trebuchet MS" panose="020B0603020202020204" pitchFamily="34" charset="0"/>
              </a:rPr>
              <a:t>) </a:t>
            </a:r>
            <a:r>
              <a:rPr lang="el-GR" dirty="0" smtClean="0">
                <a:latin typeface="Trebuchet MS" panose="020B0603020202020204" pitchFamily="34" charset="0"/>
              </a:rPr>
              <a:t>είναι παράλληλος </a:t>
            </a:r>
            <a:r>
              <a:rPr lang="el-GR" dirty="0">
                <a:latin typeface="Trebuchet MS" panose="020B0603020202020204" pitchFamily="34" charset="0"/>
              </a:rPr>
              <a:t>με τις δυναμικές γραμμές, </a:t>
            </a:r>
            <a:endParaRPr lang="el-GR" dirty="0" smtClean="0">
              <a:latin typeface="Trebuchet MS" panose="020B0603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l-GR" dirty="0" smtClean="0">
                <a:latin typeface="Trebuchet MS" panose="020B0603020202020204" pitchFamily="34" charset="0"/>
              </a:rPr>
              <a:t>γ</a:t>
            </a:r>
            <a:r>
              <a:rPr lang="el-GR" dirty="0">
                <a:latin typeface="Trebuchet MS" panose="020B0603020202020204" pitchFamily="34" charset="0"/>
              </a:rPr>
              <a:t>) σχηματίζει γωνία 30° </a:t>
            </a:r>
            <a:r>
              <a:rPr lang="el-GR" dirty="0" smtClean="0">
                <a:latin typeface="Trebuchet MS" panose="020B0603020202020204" pitchFamily="34" charset="0"/>
              </a:rPr>
              <a:t>με τις </a:t>
            </a:r>
            <a:r>
              <a:rPr lang="el-GR" dirty="0">
                <a:latin typeface="Trebuchet MS" panose="020B0603020202020204" pitchFamily="34" charset="0"/>
              </a:rPr>
              <a:t>δυναμικές γραμμές.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3942" y="860825"/>
            <a:ext cx="34200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800000"/>
                </a:solidFill>
                <a:latin typeface="Comic Sans MS" panose="030F0702030302020204" pitchFamily="66" charset="0"/>
              </a:rPr>
              <a:t>Παράδειγμα 4 (σελ. 141)</a:t>
            </a:r>
            <a:endParaRPr lang="el-GR" sz="2000" b="1" dirty="0">
              <a:solidFill>
                <a:srgbClr val="8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703942" y="3815217"/>
            <a:ext cx="69233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>
                <a:latin typeface="Trebuchet MS" panose="020B0603020202020204" pitchFamily="34" charset="0"/>
              </a:rPr>
              <a:t>α</a:t>
            </a:r>
            <a:r>
              <a:rPr lang="el-GR" b="1" dirty="0" smtClean="0">
                <a:latin typeface="Trebuchet MS" panose="020B0603020202020204" pitchFamily="34" charset="0"/>
              </a:rPr>
              <a:t>)  </a:t>
            </a:r>
            <a:r>
              <a:rPr lang="el-GR" dirty="0">
                <a:latin typeface="Trebuchet MS" panose="020B0603020202020204" pitchFamily="34" charset="0"/>
              </a:rPr>
              <a:t>Όταν ο αγωγός είναι κάθετος στις δυναμικές γραμμές έχουμε: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9781" y="4264003"/>
            <a:ext cx="6467475" cy="485775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07406" y="3100681"/>
            <a:ext cx="3275570" cy="1383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2" name="Ομάδα 11"/>
          <p:cNvGrpSpPr/>
          <p:nvPr/>
        </p:nvGrpSpPr>
        <p:grpSpPr>
          <a:xfrm>
            <a:off x="703942" y="4729612"/>
            <a:ext cx="6619583" cy="1338828"/>
            <a:chOff x="851064" y="4582379"/>
            <a:chExt cx="6619583" cy="1338828"/>
          </a:xfrm>
        </p:grpSpPr>
        <p:sp>
          <p:nvSpPr>
            <p:cNvPr id="10" name="Ορθογώνιο 9"/>
            <p:cNvSpPr/>
            <p:nvPr/>
          </p:nvSpPr>
          <p:spPr>
            <a:xfrm>
              <a:off x="851064" y="4582379"/>
              <a:ext cx="6619583" cy="13388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b="1" dirty="0">
                  <a:latin typeface="Trebuchet MS" panose="020B0603020202020204" pitchFamily="34" charset="0"/>
                </a:rPr>
                <a:t>β) </a:t>
              </a:r>
              <a:r>
                <a:rPr lang="el-GR" b="1" dirty="0" smtClean="0">
                  <a:latin typeface="Trebuchet MS" panose="020B0603020202020204" pitchFamily="34" charset="0"/>
                </a:rPr>
                <a:t> </a:t>
              </a:r>
              <a:r>
                <a:rPr lang="el-GR" dirty="0" smtClean="0">
                  <a:latin typeface="Trebuchet MS" panose="020B0603020202020204" pitchFamily="34" charset="0"/>
                </a:rPr>
                <a:t>Όταν </a:t>
              </a:r>
              <a:r>
                <a:rPr lang="el-GR" dirty="0">
                  <a:latin typeface="Trebuchet MS" panose="020B0603020202020204" pitchFamily="34" charset="0"/>
                </a:rPr>
                <a:t>ο αγωγός είναι παράλληλος με τις δυναμικές γραμμές</a:t>
              </a:r>
            </a:p>
            <a:p>
              <a:pPr algn="just">
                <a:lnSpc>
                  <a:spcPct val="150000"/>
                </a:lnSpc>
              </a:pPr>
              <a:r>
                <a:rPr lang="el-GR" dirty="0">
                  <a:latin typeface="Trebuchet MS" panose="020B0603020202020204" pitchFamily="34" charset="0"/>
                </a:rPr>
                <a:t>έχουμε: </a:t>
              </a:r>
              <a:r>
                <a:rPr lang="el-GR" dirty="0" smtClean="0">
                  <a:latin typeface="Trebuchet MS" panose="020B0603020202020204" pitchFamily="34" charset="0"/>
                </a:rPr>
                <a:t>                                    δηλαδή </a:t>
              </a:r>
              <a:r>
                <a:rPr lang="el-GR" dirty="0">
                  <a:latin typeface="Trebuchet MS" panose="020B0603020202020204" pitchFamily="34" charset="0"/>
                </a:rPr>
                <a:t>ο αγωγός δε δέχεται </a:t>
              </a:r>
              <a:r>
                <a:rPr lang="el-GR" dirty="0" smtClean="0">
                  <a:latin typeface="Trebuchet MS" panose="020B0603020202020204" pitchFamily="34" charset="0"/>
                </a:rPr>
                <a:t>καμία δύναμη</a:t>
              </a:r>
              <a:r>
                <a:rPr lang="el-GR" dirty="0">
                  <a:latin typeface="Trebuchet MS" panose="020B0603020202020204" pitchFamily="34" charset="0"/>
                </a:rPr>
                <a:t>.</a:t>
              </a:r>
            </a:p>
          </p:txBody>
        </p:sp>
        <p:pic>
          <p:nvPicPr>
            <p:cNvPr id="11" name="Εικόνα 10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DDB"/>
                </a:clrFrom>
                <a:clrTo>
                  <a:srgbClr val="FFFDDB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925287" y="5113680"/>
              <a:ext cx="2324100" cy="276225"/>
            </a:xfrm>
            <a:prstGeom prst="rect">
              <a:avLst/>
            </a:prstGeom>
          </p:spPr>
        </p:pic>
      </p:grp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3092081" y="248361"/>
            <a:ext cx="578217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l-GR" alt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Παραδείγματα σχολικού βιβλίου</a:t>
            </a:r>
            <a:endParaRPr lang="el-GR" altLang="el-GR" sz="28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10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914400" y="746650"/>
            <a:ext cx="81108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>
                <a:latin typeface="Trebuchet MS" panose="020B0603020202020204" pitchFamily="34" charset="0"/>
              </a:rPr>
              <a:t>γ) </a:t>
            </a:r>
            <a:r>
              <a:rPr lang="el-GR" b="1" dirty="0" smtClean="0">
                <a:latin typeface="Trebuchet MS" panose="020B0603020202020204" pitchFamily="34" charset="0"/>
              </a:rPr>
              <a:t> </a:t>
            </a:r>
            <a:r>
              <a:rPr lang="el-GR" dirty="0" smtClean="0">
                <a:latin typeface="Trebuchet MS" panose="020B0603020202020204" pitchFamily="34" charset="0"/>
              </a:rPr>
              <a:t>Όταν </a:t>
            </a:r>
            <a:r>
              <a:rPr lang="el-GR" dirty="0">
                <a:latin typeface="Trebuchet MS" panose="020B0603020202020204" pitchFamily="34" charset="0"/>
              </a:rPr>
              <a:t>ο αγωγός σχηματίζει γωνία 30° με τις δυναμικές </a:t>
            </a:r>
            <a:r>
              <a:rPr lang="el-GR" dirty="0" smtClean="0">
                <a:latin typeface="Trebuchet MS" panose="020B0603020202020204" pitchFamily="34" charset="0"/>
              </a:rPr>
              <a:t>γραμμές έχουμε</a:t>
            </a:r>
            <a:r>
              <a:rPr lang="el-GR" dirty="0">
                <a:latin typeface="Trebuchet MS" panose="020B0603020202020204" pitchFamily="34" charset="0"/>
              </a:rPr>
              <a:t>:</a:t>
            </a: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DDB"/>
              </a:clrFrom>
              <a:clrTo>
                <a:srgbClr val="FFFDD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12850" y="1477795"/>
            <a:ext cx="6684094" cy="1110422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00795" y="1273318"/>
            <a:ext cx="3607892" cy="146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8780" y="403761"/>
            <a:ext cx="34200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800000"/>
                </a:solidFill>
                <a:latin typeface="Comic Sans MS" panose="030F0702030302020204" pitchFamily="66" charset="0"/>
              </a:rPr>
              <a:t>Παράδειγμα </a:t>
            </a:r>
            <a:r>
              <a:rPr lang="en-US" sz="2000" b="1" dirty="0" smtClean="0">
                <a:solidFill>
                  <a:srgbClr val="800000"/>
                </a:solidFill>
                <a:latin typeface="Comic Sans MS" panose="030F0702030302020204" pitchFamily="66" charset="0"/>
              </a:rPr>
              <a:t>5</a:t>
            </a:r>
            <a:r>
              <a:rPr lang="el-GR" sz="2000" b="1" dirty="0" smtClean="0">
                <a:solidFill>
                  <a:srgbClr val="800000"/>
                </a:solidFill>
                <a:latin typeface="Comic Sans MS" panose="030F0702030302020204" pitchFamily="66" charset="0"/>
              </a:rPr>
              <a:t> (σελ. 14</a:t>
            </a:r>
            <a:r>
              <a:rPr lang="en-US" sz="2000" b="1" dirty="0" smtClean="0">
                <a:solidFill>
                  <a:srgbClr val="800000"/>
                </a:solidFill>
                <a:latin typeface="Comic Sans MS" panose="030F0702030302020204" pitchFamily="66" charset="0"/>
              </a:rPr>
              <a:t>4</a:t>
            </a:r>
            <a:r>
              <a:rPr lang="el-GR" sz="2000" b="1" dirty="0" smtClean="0">
                <a:solidFill>
                  <a:srgbClr val="800000"/>
                </a:solidFill>
                <a:latin typeface="Comic Sans MS" panose="030F0702030302020204" pitchFamily="66" charset="0"/>
              </a:rPr>
              <a:t>)</a:t>
            </a:r>
            <a:endParaRPr lang="el-GR" sz="2000" b="1" dirty="0">
              <a:solidFill>
                <a:srgbClr val="8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1068780" y="924871"/>
            <a:ext cx="985651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dirty="0">
                <a:latin typeface="Trebuchet MS" panose="020B0603020202020204" pitchFamily="34" charset="0"/>
              </a:rPr>
              <a:t>Δύο παράλληλοι ρευματοφόροι αγωγοί διαρρέονται από </a:t>
            </a:r>
            <a:r>
              <a:rPr lang="el-GR" sz="2000" dirty="0" smtClean="0">
                <a:latin typeface="Trebuchet MS" panose="020B0603020202020204" pitchFamily="34" charset="0"/>
              </a:rPr>
              <a:t>ομόρροπα </a:t>
            </a:r>
            <a:r>
              <a:rPr lang="el-GR" sz="2000" dirty="0">
                <a:latin typeface="Trebuchet MS" panose="020B0603020202020204" pitchFamily="34" charset="0"/>
              </a:rPr>
              <a:t>ρεύματα </a:t>
            </a:r>
            <a:r>
              <a:rPr lang="el-GR" sz="2000" i="1" dirty="0">
                <a:latin typeface="Trebuchet MS" panose="020B0603020202020204" pitchFamily="34" charset="0"/>
              </a:rPr>
              <a:t>Ι</a:t>
            </a:r>
            <a:r>
              <a:rPr lang="el-GR" sz="2000" baseline="-25000" dirty="0">
                <a:latin typeface="Trebuchet MS" panose="020B0603020202020204" pitchFamily="34" charset="0"/>
              </a:rPr>
              <a:t>1</a:t>
            </a:r>
            <a:r>
              <a:rPr lang="el-GR" sz="2000" dirty="0">
                <a:latin typeface="Trebuchet MS" panose="020B0603020202020204" pitchFamily="34" charset="0"/>
              </a:rPr>
              <a:t> = 30Α και </a:t>
            </a:r>
            <a:r>
              <a:rPr lang="el-GR" sz="2000" i="1" dirty="0">
                <a:latin typeface="Trebuchet MS" panose="020B0603020202020204" pitchFamily="34" charset="0"/>
              </a:rPr>
              <a:t>Ι</a:t>
            </a:r>
            <a:r>
              <a:rPr lang="el-GR" sz="2000" baseline="-25000" dirty="0">
                <a:latin typeface="Trebuchet MS" panose="020B0603020202020204" pitchFamily="34" charset="0"/>
              </a:rPr>
              <a:t>2</a:t>
            </a:r>
            <a:r>
              <a:rPr lang="el-GR" sz="2000" dirty="0">
                <a:latin typeface="Trebuchet MS" panose="020B0603020202020204" pitchFamily="34" charset="0"/>
              </a:rPr>
              <a:t> = 10Α και βρίσκονται σε </a:t>
            </a:r>
            <a:r>
              <a:rPr lang="el-GR" sz="2000" dirty="0" smtClean="0">
                <a:latin typeface="Trebuchet MS" panose="020B0603020202020204" pitchFamily="34" charset="0"/>
              </a:rPr>
              <a:t>απόσταση</a:t>
            </a:r>
            <a:r>
              <a:rPr lang="en-US" sz="2000" dirty="0" smtClean="0">
                <a:latin typeface="Trebuchet MS" panose="020B0603020202020204" pitchFamily="34" charset="0"/>
              </a:rPr>
              <a:t> </a:t>
            </a:r>
            <a:r>
              <a:rPr lang="el-GR" sz="2000" i="1" dirty="0" smtClean="0">
                <a:latin typeface="Trebuchet MS" panose="020B0603020202020204" pitchFamily="34" charset="0"/>
              </a:rPr>
              <a:t>r</a:t>
            </a:r>
            <a:r>
              <a:rPr lang="el-GR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= 10cm. Να υπολογιστεί η δύναμη που δέχεται ένας τρίτος </a:t>
            </a:r>
            <a:r>
              <a:rPr lang="el-GR" sz="2000" dirty="0" smtClean="0">
                <a:latin typeface="Trebuchet MS" panose="020B0603020202020204" pitchFamily="34" charset="0"/>
              </a:rPr>
              <a:t>αγωγός </a:t>
            </a:r>
            <a:r>
              <a:rPr lang="el-GR" sz="2000" dirty="0">
                <a:latin typeface="Trebuchet MS" panose="020B0603020202020204" pitchFamily="34" charset="0"/>
              </a:rPr>
              <a:t>σε κάθε μέτρο μήκους όταν βρίσκεται στο μέσο της μεταξύ </a:t>
            </a:r>
            <a:r>
              <a:rPr lang="el-GR" sz="2000" dirty="0" smtClean="0">
                <a:latin typeface="Trebuchet MS" panose="020B0603020202020204" pitchFamily="34" charset="0"/>
              </a:rPr>
              <a:t>τους</a:t>
            </a:r>
            <a:r>
              <a:rPr lang="en-US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απόστασης </a:t>
            </a:r>
            <a:r>
              <a:rPr lang="el-GR" sz="2000" dirty="0">
                <a:latin typeface="Trebuchet MS" panose="020B0603020202020204" pitchFamily="34" charset="0"/>
              </a:rPr>
              <a:t>και διαρρέεται από ρεύμα </a:t>
            </a:r>
            <a:r>
              <a:rPr lang="el-GR" sz="2000" i="1" dirty="0">
                <a:latin typeface="Trebuchet MS" panose="020B0603020202020204" pitchFamily="34" charset="0"/>
              </a:rPr>
              <a:t>Ι</a:t>
            </a:r>
            <a:r>
              <a:rPr lang="el-GR" sz="2000" baseline="-25000" dirty="0">
                <a:latin typeface="Trebuchet MS" panose="020B0603020202020204" pitchFamily="34" charset="0"/>
              </a:rPr>
              <a:t>3</a:t>
            </a:r>
            <a:r>
              <a:rPr lang="el-GR" sz="2000" dirty="0">
                <a:latin typeface="Trebuchet MS" panose="020B0603020202020204" pitchFamily="34" charset="0"/>
              </a:rPr>
              <a:t> = 20Α αντίρροπο με </a:t>
            </a:r>
            <a:r>
              <a:rPr lang="el-GR" sz="2000" dirty="0" smtClean="0">
                <a:latin typeface="Trebuchet MS" panose="020B0603020202020204" pitchFamily="34" charset="0"/>
              </a:rPr>
              <a:t>το</a:t>
            </a:r>
            <a:r>
              <a:rPr lang="en-US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ρεύμα </a:t>
            </a:r>
            <a:r>
              <a:rPr lang="el-GR" sz="2000" dirty="0">
                <a:latin typeface="Trebuchet MS" panose="020B0603020202020204" pitchFamily="34" charset="0"/>
              </a:rPr>
              <a:t>των άλλων δύο αγωγών.</a:t>
            </a: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14439" y="2910840"/>
            <a:ext cx="3714239" cy="3230879"/>
          </a:xfrm>
          <a:prstGeom prst="rect">
            <a:avLst/>
          </a:prstGeom>
        </p:spPr>
      </p:pic>
      <p:sp>
        <p:nvSpPr>
          <p:cNvPr id="8" name="Ορθογώνιο 7"/>
          <p:cNvSpPr/>
          <p:nvPr/>
        </p:nvSpPr>
        <p:spPr>
          <a:xfrm>
            <a:off x="1117600" y="3234529"/>
            <a:ext cx="65968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dirty="0">
                <a:solidFill>
                  <a:srgbClr val="242021"/>
                </a:solidFill>
                <a:latin typeface="Trebuchet MS" panose="020B0603020202020204" pitchFamily="34" charset="0"/>
              </a:rPr>
              <a:t>Επειδή οι δυνάμεις έχουν αντίθετη φορά, όπως φαίνεται στο </a:t>
            </a:r>
            <a:r>
              <a:rPr lang="el-GR" dirty="0" smtClean="0">
                <a:solidFill>
                  <a:srgbClr val="242021"/>
                </a:solidFill>
                <a:latin typeface="Trebuchet MS" panose="020B0603020202020204" pitchFamily="34" charset="0"/>
              </a:rPr>
              <a:t>σχήμα</a:t>
            </a:r>
            <a:r>
              <a:rPr lang="el-GR" dirty="0">
                <a:solidFill>
                  <a:srgbClr val="242021"/>
                </a:solidFill>
                <a:latin typeface="Trebuchet MS" panose="020B0603020202020204" pitchFamily="34" charset="0"/>
              </a:rPr>
              <a:t>, η συνισταμένη τους θα είναι ίση με:</a:t>
            </a:r>
            <a:r>
              <a:rPr lang="el-GR" dirty="0">
                <a:latin typeface="Trebuchet MS" panose="020B0603020202020204" pitchFamily="34" charset="0"/>
              </a:rPr>
              <a:t> </a:t>
            </a:r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DDB"/>
              </a:clrFrom>
              <a:clrTo>
                <a:srgbClr val="FFFDD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74924" y="3761122"/>
            <a:ext cx="1540276" cy="396737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93849" y="4287828"/>
            <a:ext cx="2879699" cy="1023893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93364" y="4530397"/>
            <a:ext cx="300485" cy="214632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22338" y="4518991"/>
            <a:ext cx="300485" cy="214632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22443" y="4293415"/>
            <a:ext cx="1943100" cy="600075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0734" y="5429912"/>
            <a:ext cx="300485" cy="214632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65558" y="5311721"/>
            <a:ext cx="1752033" cy="4240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Ορθογώνιο 15"/>
              <p:cNvSpPr/>
              <p:nvPr/>
            </p:nvSpPr>
            <p:spPr>
              <a:xfrm>
                <a:off x="3461930" y="5222979"/>
                <a:ext cx="4456832" cy="10256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l-GR" dirty="0" smtClean="0">
                    <a:latin typeface="Trebuchet MS" panose="020B0603020202020204" pitchFamily="34" charset="0"/>
                  </a:rPr>
                  <a:t>Άρα η συνισταμένη δύναμη έχει μέτρο και φορά ίδια με</a:t>
                </a:r>
                <a:r>
                  <a:rPr lang="en-US" dirty="0" smtClean="0">
                    <a:latin typeface="Trebuchet MS" panose="020B0603020202020204" pitchFamily="34" charset="0"/>
                  </a:rPr>
                  <a:t> </a:t>
                </a:r>
                <a:r>
                  <a:rPr lang="el-GR" dirty="0" smtClean="0">
                    <a:latin typeface="Trebuchet MS" panose="020B0603020202020204" pitchFamily="34" charset="0"/>
                  </a:rPr>
                  <a:t>τη </a:t>
                </a:r>
                <a:r>
                  <a:rPr lang="el-GR" dirty="0">
                    <a:latin typeface="Trebuchet MS" panose="020B0603020202020204" pitchFamily="34" charset="0"/>
                  </a:rPr>
                  <a:t>φορά της </a:t>
                </a:r>
                <a:r>
                  <a:rPr lang="el-GR" dirty="0" smtClean="0">
                    <a:latin typeface="Trebuchet MS" panose="020B0603020202020204" pitchFamily="34" charset="0"/>
                  </a:rPr>
                  <a:t>δύναμης</a:t>
                </a:r>
                <a:r>
                  <a:rPr lang="en-US" dirty="0" smtClean="0">
                    <a:latin typeface="Trebuchet MS" panose="020B0603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</m:oMath>
                </a14:m>
                <a:r>
                  <a:rPr lang="en-US" dirty="0" smtClean="0">
                    <a:latin typeface="Trebuchet MS" panose="020B0603020202020204" pitchFamily="34" charset="0"/>
                  </a:rPr>
                  <a:t>.</a:t>
                </a:r>
                <a:endParaRPr lang="el-GR" sz="2000" dirty="0"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16" name="Ορθογώνιο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1930" y="5222979"/>
                <a:ext cx="4456832" cy="1025602"/>
              </a:xfrm>
              <a:prstGeom prst="rect">
                <a:avLst/>
              </a:prstGeom>
              <a:blipFill>
                <a:blip r:embed="rId13"/>
                <a:stretch>
                  <a:fillRect l="-1231" r="-1094" b="-119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980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317507" y="262128"/>
            <a:ext cx="8022336" cy="1139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alt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Ας βρούμε ερωτήσεις και ασκήσεις για την </a:t>
            </a:r>
            <a:r>
              <a:rPr lang="en-US" alt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l-GR" alt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Ηλεκτρομαγνητική Δύναμη </a:t>
            </a:r>
            <a:r>
              <a:rPr lang="en-US" alt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Laplace”</a:t>
            </a:r>
            <a:r>
              <a:rPr lang="el-GR" alt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στο διαδίκτυο.</a:t>
            </a:r>
            <a:endParaRPr lang="el-GR" altLang="el-GR" sz="2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613" y="612473"/>
            <a:ext cx="1148694" cy="1094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1354366" y="1707322"/>
            <a:ext cx="9794279" cy="393954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l-GR" altLang="el-GR" sz="2000" b="1" dirty="0" smtClean="0">
                <a:latin typeface="Comic Sans MS" pitchFamily="66" charset="0"/>
              </a:rPr>
              <a:t>2</a:t>
            </a:r>
            <a:r>
              <a:rPr lang="en-US" altLang="el-GR" sz="2000" b="1" dirty="0" smtClean="0">
                <a:latin typeface="Comic Sans MS" pitchFamily="66" charset="0"/>
              </a:rPr>
              <a:t>6</a:t>
            </a:r>
            <a:r>
              <a:rPr lang="el-GR" altLang="el-GR" sz="2000" b="1" dirty="0" smtClean="0">
                <a:latin typeface="Comic Sans MS" pitchFamily="66" charset="0"/>
              </a:rPr>
              <a:t> </a:t>
            </a:r>
            <a:r>
              <a:rPr lang="el-GR" altLang="el-GR" sz="2000" b="1" dirty="0">
                <a:latin typeface="Comic Sans MS" pitchFamily="66" charset="0"/>
              </a:rPr>
              <a:t>Ερωτήσεις Πολλαπλής Επιλογής</a:t>
            </a:r>
            <a:r>
              <a:rPr lang="en-US" altLang="el-GR" sz="2000" b="1" dirty="0">
                <a:latin typeface="Comic Sans MS" pitchFamily="66" charset="0"/>
              </a:rPr>
              <a:t> </a:t>
            </a:r>
            <a:r>
              <a:rPr lang="el-GR" altLang="el-GR" sz="2000" b="1" dirty="0">
                <a:latin typeface="Comic Sans MS" pitchFamily="66" charset="0"/>
              </a:rPr>
              <a:t>με το πρόγραμμα </a:t>
            </a:r>
            <a:r>
              <a:rPr lang="en-US" altLang="el-GR" sz="2000" b="1" dirty="0">
                <a:latin typeface="Comic Sans MS" pitchFamily="66" charset="0"/>
              </a:rPr>
              <a:t>Hot Potatoes,</a:t>
            </a:r>
            <a:r>
              <a:rPr lang="el-GR" altLang="el-GR" sz="2000" b="1" dirty="0">
                <a:latin typeface="Comic Sans MS" pitchFamily="66" charset="0"/>
              </a:rPr>
              <a:t> </a:t>
            </a:r>
            <a:r>
              <a:rPr lang="el-GR" altLang="el-GR" sz="2000" b="1" dirty="0">
                <a:latin typeface="Comic Sans MS" pitchFamily="66" charset="0"/>
                <a:hlinkClick r:id="rId3"/>
              </a:rPr>
              <a:t>εδώ</a:t>
            </a:r>
            <a:r>
              <a:rPr lang="el-GR" altLang="el-GR" sz="2000" b="1" dirty="0" smtClean="0">
                <a:latin typeface="Comic Sans MS" pitchFamily="66" charset="0"/>
              </a:rPr>
              <a:t>.</a:t>
            </a:r>
            <a:endParaRPr lang="en-US" altLang="el-GR" sz="2000" b="1" dirty="0" smtClean="0">
              <a:latin typeface="Comic Sans MS" pitchFamily="66" charset="0"/>
            </a:endParaRPr>
          </a:p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l-GR" altLang="el-GR" sz="2000" b="1" dirty="0">
                <a:latin typeface="Comic Sans MS" pitchFamily="66" charset="0"/>
              </a:rPr>
              <a:t>Πολλές ερωτήσεις και ασκήσεις από τα </a:t>
            </a:r>
            <a:r>
              <a:rPr lang="en-US" altLang="el-GR" sz="2000" b="1" dirty="0">
                <a:latin typeface="Comic Sans MS" pitchFamily="66" charset="0"/>
              </a:rPr>
              <a:t>“</a:t>
            </a:r>
            <a:r>
              <a:rPr lang="el-GR" altLang="el-GR" sz="2000" b="1" dirty="0">
                <a:latin typeface="Comic Sans MS" pitchFamily="66" charset="0"/>
              </a:rPr>
              <a:t>Ψηφιακά Εκπαιδευτικά Βοηθήματα (</a:t>
            </a:r>
            <a:r>
              <a:rPr lang="en-US" altLang="el-GR" sz="2000" b="1" dirty="0">
                <a:latin typeface="Comic Sans MS" pitchFamily="66" charset="0"/>
              </a:rPr>
              <a:t>study4exams)”, </a:t>
            </a:r>
            <a:r>
              <a:rPr lang="el-GR" altLang="el-GR" sz="2000" b="1" dirty="0">
                <a:latin typeface="Comic Sans MS" pitchFamily="66" charset="0"/>
                <a:hlinkClick r:id="rId4"/>
              </a:rPr>
              <a:t>εδώ</a:t>
            </a:r>
            <a:r>
              <a:rPr lang="el-GR" altLang="el-GR" sz="2000" b="1" dirty="0">
                <a:latin typeface="Comic Sans MS" pitchFamily="66" charset="0"/>
              </a:rPr>
              <a:t>. </a:t>
            </a:r>
          </a:p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l-GR" altLang="el-GR" sz="2000" b="1" dirty="0">
                <a:latin typeface="Comic Sans MS" pitchFamily="66" charset="0"/>
              </a:rPr>
              <a:t>Πολλές ερωτήσεις και ασκήσεις από το </a:t>
            </a:r>
            <a:r>
              <a:rPr lang="en-US" altLang="el-GR" sz="2000" b="1" dirty="0">
                <a:latin typeface="Comic Sans MS" pitchFamily="66" charset="0"/>
              </a:rPr>
              <a:t>“</a:t>
            </a:r>
            <a:r>
              <a:rPr lang="el-GR" altLang="el-GR" sz="2000" b="1" dirty="0">
                <a:latin typeface="Comic Sans MS" pitchFamily="66" charset="0"/>
              </a:rPr>
              <a:t>Υλικό Φυσικής-Χημείας</a:t>
            </a:r>
            <a:r>
              <a:rPr lang="en-US" altLang="el-GR" sz="2000" b="1" dirty="0">
                <a:latin typeface="Comic Sans MS" pitchFamily="66" charset="0"/>
              </a:rPr>
              <a:t>”,</a:t>
            </a:r>
            <a:r>
              <a:rPr lang="el-GR" altLang="el-GR" sz="2000" b="1" dirty="0">
                <a:latin typeface="Comic Sans MS" pitchFamily="66" charset="0"/>
              </a:rPr>
              <a:t> </a:t>
            </a:r>
            <a:r>
              <a:rPr lang="el-GR" altLang="el-GR" sz="2000" b="1" dirty="0">
                <a:latin typeface="Comic Sans MS" pitchFamily="66" charset="0"/>
                <a:hlinkClick r:id="rId5"/>
              </a:rPr>
              <a:t>εδώ</a:t>
            </a:r>
            <a:r>
              <a:rPr lang="en-US" altLang="el-GR" sz="2000" b="1" dirty="0">
                <a:latin typeface="Comic Sans MS" pitchFamily="66" charset="0"/>
              </a:rPr>
              <a:t>.</a:t>
            </a:r>
            <a:endParaRPr lang="el-GR" altLang="el-GR" sz="2000" b="1" dirty="0">
              <a:latin typeface="Comic Sans MS" pitchFamily="66" charset="0"/>
            </a:endParaRP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l-GR" altLang="el-GR" sz="2000" b="1" dirty="0">
                <a:latin typeface="Comic Sans MS" pitchFamily="66" charset="0"/>
              </a:rPr>
              <a:t>Όλα τα θέματα </a:t>
            </a:r>
            <a:r>
              <a:rPr lang="el-GR" altLang="el-GR" sz="2000" b="1" dirty="0" err="1">
                <a:latin typeface="Comic Sans MS" pitchFamily="66" charset="0"/>
              </a:rPr>
              <a:t>Ηλεκτρ</a:t>
            </a:r>
            <a:r>
              <a:rPr lang="el-GR" altLang="el-GR" sz="2000" b="1" dirty="0">
                <a:latin typeface="Comic Sans MS" pitchFamily="66" charset="0"/>
              </a:rPr>
              <a:t>/</a:t>
            </a:r>
            <a:r>
              <a:rPr lang="el-GR" altLang="el-GR" sz="2000" b="1" dirty="0" err="1">
                <a:latin typeface="Comic Sans MS" pitchFamily="66" charset="0"/>
              </a:rPr>
              <a:t>γνητισμού</a:t>
            </a:r>
            <a:r>
              <a:rPr lang="el-GR" altLang="el-GR" sz="2000" b="1" dirty="0">
                <a:latin typeface="Comic Sans MS" pitchFamily="66" charset="0"/>
              </a:rPr>
              <a:t> από τις Πανελλαδικές Εξετάσεις, </a:t>
            </a:r>
            <a:r>
              <a:rPr lang="el-GR" altLang="el-GR" sz="2000" b="1" dirty="0">
                <a:latin typeface="Comic Sans MS" pitchFamily="66" charset="0"/>
                <a:hlinkClick r:id="rId6"/>
              </a:rPr>
              <a:t>εδώ</a:t>
            </a:r>
            <a:r>
              <a:rPr lang="el-GR" altLang="el-GR" sz="2000" b="1" dirty="0" smtClean="0">
                <a:latin typeface="Comic Sans MS" pitchFamily="66" charset="0"/>
              </a:rPr>
              <a:t>.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l-GR" sz="2000" b="1" dirty="0">
                <a:latin typeface="Comic Sans MS" pitchFamily="66" charset="0"/>
              </a:rPr>
              <a:t>“</a:t>
            </a:r>
            <a:r>
              <a:rPr lang="el-GR" altLang="el-GR" sz="2000" b="1" dirty="0">
                <a:latin typeface="Comic Sans MS" pitchFamily="66" charset="0"/>
              </a:rPr>
              <a:t>Προετοιμασία Φυσικής</a:t>
            </a:r>
            <a:r>
              <a:rPr lang="en-US" altLang="el-GR" sz="2000" b="1" dirty="0">
                <a:latin typeface="Comic Sans MS" pitchFamily="66" charset="0"/>
              </a:rPr>
              <a:t>”</a:t>
            </a:r>
            <a:r>
              <a:rPr lang="el-GR" altLang="el-GR" sz="2000" b="1" dirty="0">
                <a:latin typeface="Comic Sans MS" pitchFamily="66" charset="0"/>
              </a:rPr>
              <a:t>, από τον Γιάννη </a:t>
            </a:r>
            <a:r>
              <a:rPr lang="el-GR" altLang="el-GR" sz="2000" b="1" dirty="0" err="1">
                <a:latin typeface="Comic Sans MS" pitchFamily="66" charset="0"/>
              </a:rPr>
              <a:t>Μπατσαούρα</a:t>
            </a:r>
            <a:r>
              <a:rPr lang="el-GR" altLang="el-GR" sz="2000" b="1" dirty="0">
                <a:latin typeface="Comic Sans MS" pitchFamily="66" charset="0"/>
              </a:rPr>
              <a:t> στο </a:t>
            </a:r>
            <a:r>
              <a:rPr lang="en-US" altLang="el-GR" sz="2000" b="1" dirty="0">
                <a:latin typeface="Comic Sans MS" pitchFamily="66" charset="0"/>
              </a:rPr>
              <a:t>fb,</a:t>
            </a:r>
            <a:r>
              <a:rPr lang="el-GR" altLang="el-GR" sz="2000" b="1" dirty="0">
                <a:latin typeface="Comic Sans MS" pitchFamily="66" charset="0"/>
              </a:rPr>
              <a:t> </a:t>
            </a:r>
            <a:r>
              <a:rPr lang="el-GR" altLang="el-GR" sz="2000" b="1" dirty="0">
                <a:latin typeface="Comic Sans MS" pitchFamily="66" charset="0"/>
                <a:hlinkClick r:id="rId7"/>
              </a:rPr>
              <a:t>εδώ</a:t>
            </a:r>
            <a:r>
              <a:rPr lang="el-GR" altLang="el-GR" sz="2000" b="1" dirty="0" smtClean="0">
                <a:latin typeface="Comic Sans MS" pitchFamily="66" charset="0"/>
              </a:rPr>
              <a:t>.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l-GR" altLang="el-GR" sz="2000" b="1" dirty="0" smtClean="0">
                <a:latin typeface="Comic Sans MS" pitchFamily="66" charset="0"/>
              </a:rPr>
              <a:t>Εργαστηριακή άσκηση από το ΕΚΦΕ Λευκάδος,  </a:t>
            </a:r>
            <a:r>
              <a:rPr lang="el-GR" altLang="el-GR" sz="2000" b="1" dirty="0" smtClean="0">
                <a:latin typeface="Comic Sans MS" pitchFamily="66" charset="0"/>
                <a:hlinkClick r:id="rId8"/>
              </a:rPr>
              <a:t>εδώ</a:t>
            </a:r>
            <a:r>
              <a:rPr lang="el-GR" altLang="el-GR" sz="2000" b="1" dirty="0" smtClean="0">
                <a:latin typeface="Comic Sans MS" pitchFamily="66" charset="0"/>
              </a:rPr>
              <a:t>.</a:t>
            </a:r>
            <a:r>
              <a:rPr lang="en-US" altLang="el-GR" sz="2000" b="1" dirty="0" smtClean="0">
                <a:latin typeface="Comic Sans MS" pitchFamily="66" charset="0"/>
              </a:rPr>
              <a:t> </a:t>
            </a:r>
            <a:r>
              <a:rPr lang="el-GR" altLang="el-GR" sz="2000" b="1" dirty="0" smtClean="0">
                <a:latin typeface="Comic Sans MS" pitchFamily="66" charset="0"/>
              </a:rPr>
              <a:t> </a:t>
            </a:r>
            <a:endParaRPr lang="el-GR" altLang="el-GR" sz="2000" b="1" dirty="0">
              <a:latin typeface="Comic Sans MS" pitchFamily="66" charset="0"/>
            </a:endParaRP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l-GR" b="1" dirty="0">
                <a:latin typeface="Comic Sans MS" pitchFamily="66" charset="0"/>
              </a:rPr>
              <a:t>“</a:t>
            </a:r>
            <a:r>
              <a:rPr lang="el-GR" altLang="el-GR" b="1" dirty="0" smtClean="0">
                <a:latin typeface="Comic Sans MS" pitchFamily="66" charset="0"/>
              </a:rPr>
              <a:t>Ηλεκτρομαγνητισμός – Τεύχος Β</a:t>
            </a:r>
            <a:r>
              <a:rPr lang="en-US" altLang="el-GR" b="1" dirty="0" smtClean="0">
                <a:latin typeface="Comic Sans MS" pitchFamily="66" charset="0"/>
              </a:rPr>
              <a:t>”</a:t>
            </a:r>
            <a:r>
              <a:rPr lang="el-GR" altLang="el-GR" sz="2000" b="1" dirty="0">
                <a:latin typeface="Comic Sans MS" pitchFamily="66" charset="0"/>
              </a:rPr>
              <a:t>, </a:t>
            </a:r>
            <a:r>
              <a:rPr lang="el-GR" altLang="el-GR" b="1" dirty="0">
                <a:latin typeface="Comic Sans MS" pitchFamily="66" charset="0"/>
              </a:rPr>
              <a:t>του</a:t>
            </a:r>
            <a:r>
              <a:rPr lang="el-GR" altLang="el-GR" sz="2000" b="1" dirty="0">
                <a:latin typeface="Comic Sans MS" pitchFamily="66" charset="0"/>
              </a:rPr>
              <a:t> Χαρ. Παπαθεοδώρου </a:t>
            </a:r>
            <a:r>
              <a:rPr lang="el-GR" altLang="el-GR" b="1" dirty="0">
                <a:latin typeface="Comic Sans MS" pitchFamily="66" charset="0"/>
              </a:rPr>
              <a:t>(</a:t>
            </a:r>
            <a:r>
              <a:rPr lang="el-GR" altLang="el-GR" b="1" dirty="0" err="1">
                <a:latin typeface="Comic Sans MS" pitchFamily="66" charset="0"/>
              </a:rPr>
              <a:t>εκδ</a:t>
            </a:r>
            <a:r>
              <a:rPr lang="el-GR" altLang="el-GR" b="1" dirty="0">
                <a:latin typeface="Comic Sans MS" pitchFamily="66" charset="0"/>
              </a:rPr>
              <a:t>. Πατάκη)</a:t>
            </a:r>
            <a:r>
              <a:rPr lang="el-GR" altLang="el-GR" sz="2000" b="1" dirty="0">
                <a:latin typeface="Comic Sans MS" pitchFamily="66" charset="0"/>
              </a:rPr>
              <a:t>, </a:t>
            </a:r>
            <a:r>
              <a:rPr lang="el-GR" altLang="el-GR" sz="2000" b="1" dirty="0">
                <a:latin typeface="Comic Sans MS" pitchFamily="66" charset="0"/>
                <a:hlinkClick r:id="rId9"/>
              </a:rPr>
              <a:t>εδώ</a:t>
            </a:r>
            <a:r>
              <a:rPr lang="el-GR" altLang="el-GR" sz="2000" b="1" dirty="0">
                <a:latin typeface="Comic Sans MS" pitchFamily="66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66978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405011" y="238134"/>
            <a:ext cx="938197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Παρακάτω δίνονται </a:t>
            </a:r>
            <a:r>
              <a:rPr lang="el-GR" alt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διευθύνσεις </a:t>
            </a:r>
            <a:r>
              <a:rPr lang="el-GR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όπου μπορείτε να βρείτε αναρτήσεις για το θέμα </a:t>
            </a:r>
            <a:r>
              <a:rPr lang="en-US" alt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l-GR" alt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Ηλεκτρομαγνητική Δύναμη </a:t>
            </a:r>
            <a:r>
              <a:rPr lang="en-US" alt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Laplace”</a:t>
            </a:r>
            <a:r>
              <a:rPr lang="el-GR" alt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  <a:endParaRPr lang="el-GR" altLang="el-GR" sz="2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1174651" y="1438463"/>
            <a:ext cx="1006191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altLang="el-GR" sz="2000" b="1" dirty="0">
                <a:latin typeface="Comic Sans MS" pitchFamily="66" charset="0"/>
              </a:rPr>
              <a:t>Διαδικτυακή παρουσίαση </a:t>
            </a:r>
            <a:r>
              <a:rPr lang="el-GR" altLang="el-GR" sz="2000" b="1" dirty="0" smtClean="0">
                <a:latin typeface="Comic Sans MS" pitchFamily="66" charset="0"/>
              </a:rPr>
              <a:t>της δύναμης </a:t>
            </a:r>
            <a:r>
              <a:rPr lang="en-US" altLang="el-GR" sz="2000" b="1" dirty="0" smtClean="0">
                <a:latin typeface="Comic Sans MS" pitchFamily="66" charset="0"/>
              </a:rPr>
              <a:t>Laplace </a:t>
            </a:r>
            <a:r>
              <a:rPr lang="el-GR" altLang="el-GR" sz="2000" b="1" dirty="0" smtClean="0">
                <a:latin typeface="Comic Sans MS" pitchFamily="66" charset="0"/>
              </a:rPr>
              <a:t>από </a:t>
            </a:r>
            <a:r>
              <a:rPr lang="el-GR" altLang="el-GR" sz="2000" b="1" dirty="0">
                <a:latin typeface="Comic Sans MS" pitchFamily="66" charset="0"/>
              </a:rPr>
              <a:t>τον </a:t>
            </a:r>
            <a:r>
              <a:rPr lang="el-GR" altLang="el-GR" sz="2000" b="1" dirty="0" smtClean="0">
                <a:latin typeface="Comic Sans MS" pitchFamily="66" charset="0"/>
              </a:rPr>
              <a:t>Σταύρο </a:t>
            </a:r>
            <a:r>
              <a:rPr lang="el-GR" altLang="el-GR" sz="2000" b="1" dirty="0" err="1" smtClean="0">
                <a:latin typeface="Comic Sans MS" pitchFamily="66" charset="0"/>
              </a:rPr>
              <a:t>Λουβερδή</a:t>
            </a:r>
            <a:r>
              <a:rPr lang="en-US" altLang="el-GR" sz="2000" b="1" dirty="0" smtClean="0">
                <a:latin typeface="Comic Sans MS" pitchFamily="66" charset="0"/>
              </a:rPr>
              <a:t>,</a:t>
            </a:r>
            <a:r>
              <a:rPr lang="el-GR" altLang="el-GR" sz="2000" b="1" dirty="0" smtClean="0">
                <a:latin typeface="Comic Sans MS" pitchFamily="66" charset="0"/>
              </a:rPr>
              <a:t> </a:t>
            </a:r>
            <a:r>
              <a:rPr lang="el-GR" altLang="el-GR" sz="2000" b="1" dirty="0" smtClean="0">
                <a:latin typeface="Comic Sans MS" pitchFamily="66" charset="0"/>
                <a:hlinkClick r:id="rId2"/>
              </a:rPr>
              <a:t>εδώ</a:t>
            </a:r>
            <a:r>
              <a:rPr lang="el-GR" altLang="el-GR" sz="2000" b="1" dirty="0" smtClean="0">
                <a:latin typeface="Comic Sans MS" pitchFamily="66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altLang="el-GR" sz="2000" b="1" dirty="0">
                <a:latin typeface="Comic Sans MS" pitchFamily="66" charset="0"/>
              </a:rPr>
              <a:t>Διαδικτυακή παρουσίαση της δύναμης </a:t>
            </a:r>
            <a:r>
              <a:rPr lang="en-US" altLang="el-GR" sz="2000" b="1" dirty="0">
                <a:latin typeface="Comic Sans MS" pitchFamily="66" charset="0"/>
              </a:rPr>
              <a:t>Laplace </a:t>
            </a:r>
            <a:r>
              <a:rPr lang="el-GR" altLang="el-GR" sz="2000" b="1" dirty="0" smtClean="0">
                <a:latin typeface="Comic Sans MS" pitchFamily="66" charset="0"/>
              </a:rPr>
              <a:t>από</a:t>
            </a:r>
            <a:r>
              <a:rPr lang="en-US" altLang="el-GR" sz="2000" b="1" dirty="0" smtClean="0">
                <a:latin typeface="Comic Sans MS" pitchFamily="66" charset="0"/>
              </a:rPr>
              <a:t> </a:t>
            </a:r>
            <a:r>
              <a:rPr lang="el-GR" altLang="el-GR" sz="2000" b="1" dirty="0" smtClean="0">
                <a:latin typeface="Comic Sans MS" pitchFamily="66" charset="0"/>
              </a:rPr>
              <a:t>το </a:t>
            </a:r>
            <a:r>
              <a:rPr lang="el-GR" altLang="el-GR" sz="2000" b="1" dirty="0" smtClean="0">
                <a:latin typeface="Comic Sans MS" pitchFamily="66" charset="0"/>
                <a:hlinkClick r:id="rId3"/>
              </a:rPr>
              <a:t>κανάλι</a:t>
            </a:r>
            <a:r>
              <a:rPr lang="el-GR" altLang="el-GR" sz="2000" b="1" dirty="0" smtClean="0">
                <a:latin typeface="Comic Sans MS" pitchFamily="66" charset="0"/>
              </a:rPr>
              <a:t> </a:t>
            </a:r>
            <a:r>
              <a:rPr lang="en-US" altLang="el-GR" sz="2000" b="1" dirty="0" err="1" smtClean="0">
                <a:latin typeface="Comic Sans MS" pitchFamily="66" charset="0"/>
              </a:rPr>
              <a:t>iPedia</a:t>
            </a:r>
            <a:r>
              <a:rPr lang="el-GR" altLang="el-GR" sz="2000" b="1" dirty="0" smtClean="0">
                <a:latin typeface="Comic Sans MS" pitchFamily="66" charset="0"/>
              </a:rPr>
              <a:t>, </a:t>
            </a:r>
            <a:r>
              <a:rPr lang="el-GR" altLang="el-GR" sz="2000" b="1" dirty="0" smtClean="0">
                <a:latin typeface="Comic Sans MS" pitchFamily="66" charset="0"/>
                <a:hlinkClick r:id="rId4"/>
              </a:rPr>
              <a:t>εδώ</a:t>
            </a:r>
            <a:r>
              <a:rPr lang="el-GR" altLang="el-GR" sz="2000" b="1" dirty="0" smtClean="0">
                <a:latin typeface="Comic Sans MS" pitchFamily="66" charset="0"/>
              </a:rPr>
              <a:t>.</a:t>
            </a:r>
            <a:endParaRPr lang="en-US" altLang="el-GR" sz="2000" b="1" dirty="0" smtClean="0">
              <a:latin typeface="Comic Sans MS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altLang="el-GR" sz="2000" b="1" dirty="0" smtClean="0">
                <a:latin typeface="Comic Sans MS" pitchFamily="66" charset="0"/>
              </a:rPr>
              <a:t>Παρουσίαση ενδιαφέροντος πειράματος από το ΜΙΤ </a:t>
            </a:r>
            <a:r>
              <a:rPr lang="en-US" altLang="el-GR" sz="2000" b="1" dirty="0" smtClean="0">
                <a:latin typeface="Comic Sans MS" pitchFamily="66" charset="0"/>
              </a:rPr>
              <a:t>Physics,  </a:t>
            </a:r>
            <a:r>
              <a:rPr lang="el-GR" altLang="el-GR" sz="2000" b="1" dirty="0" smtClean="0">
                <a:latin typeface="Comic Sans MS" pitchFamily="66" charset="0"/>
                <a:hlinkClick r:id="rId5"/>
              </a:rPr>
              <a:t>εδώ</a:t>
            </a:r>
            <a:r>
              <a:rPr lang="el-GR" altLang="el-GR" sz="2000" b="1" dirty="0" smtClean="0">
                <a:latin typeface="Comic Sans MS" pitchFamily="66" charset="0"/>
              </a:rPr>
              <a:t>.</a:t>
            </a:r>
            <a:endParaRPr lang="en-US" altLang="el-GR" sz="2000" b="1" dirty="0" smtClean="0">
              <a:latin typeface="Comic Sans MS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altLang="el-GR" sz="2000" b="1" dirty="0" smtClean="0">
                <a:latin typeface="Comic Sans MS" pitchFamily="66" charset="0"/>
              </a:rPr>
              <a:t>Παρουσίαση θεωρίας από το </a:t>
            </a:r>
            <a:r>
              <a:rPr lang="el-GR" altLang="el-GR" sz="2000" b="1" dirty="0" err="1" smtClean="0">
                <a:latin typeface="Comic Sans MS" pitchFamily="66" charset="0"/>
              </a:rPr>
              <a:t>ιστολόγιο</a:t>
            </a:r>
            <a:r>
              <a:rPr lang="el-GR" altLang="el-GR" sz="2000" b="1" dirty="0" smtClean="0">
                <a:latin typeface="Comic Sans MS" pitchFamily="66" charset="0"/>
              </a:rPr>
              <a:t> </a:t>
            </a:r>
            <a:r>
              <a:rPr lang="en-US" altLang="el-GR" sz="2000" b="1" dirty="0" err="1" smtClean="0">
                <a:latin typeface="Comic Sans MS" pitchFamily="66" charset="0"/>
              </a:rPr>
              <a:t>physiclessons</a:t>
            </a:r>
            <a:r>
              <a:rPr lang="el-GR" altLang="el-GR" sz="2000" b="1" dirty="0" smtClean="0">
                <a:latin typeface="Comic Sans MS" pitchFamily="66" charset="0"/>
              </a:rPr>
              <a:t> του Στέργιου </a:t>
            </a:r>
            <a:r>
              <a:rPr lang="el-GR" altLang="el-GR" sz="2000" b="1" dirty="0" err="1" smtClean="0">
                <a:latin typeface="Comic Sans MS" pitchFamily="66" charset="0"/>
              </a:rPr>
              <a:t>Πελλή</a:t>
            </a:r>
            <a:r>
              <a:rPr lang="en-US" altLang="el-GR" sz="2000" b="1" dirty="0" smtClean="0">
                <a:latin typeface="Comic Sans MS" pitchFamily="66" charset="0"/>
              </a:rPr>
              <a:t>,</a:t>
            </a:r>
            <a:r>
              <a:rPr lang="el-GR" altLang="el-GR" sz="2000" b="1" dirty="0" smtClean="0">
                <a:latin typeface="Comic Sans MS" pitchFamily="66" charset="0"/>
              </a:rPr>
              <a:t> </a:t>
            </a:r>
            <a:r>
              <a:rPr lang="el-GR" altLang="el-GR" sz="2000" b="1" dirty="0" smtClean="0">
                <a:latin typeface="Comic Sans MS" pitchFamily="66" charset="0"/>
                <a:hlinkClick r:id="rId6"/>
              </a:rPr>
              <a:t>εδώ</a:t>
            </a:r>
            <a:r>
              <a:rPr lang="el-GR" altLang="el-GR" sz="2000" b="1" dirty="0" smtClean="0">
                <a:latin typeface="Comic Sans MS" pitchFamily="66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altLang="el-GR" sz="2000" b="1" dirty="0">
                <a:latin typeface="Comic Sans MS" pitchFamily="66" charset="0"/>
              </a:rPr>
              <a:t>Προσομοίωση </a:t>
            </a:r>
            <a:r>
              <a:rPr lang="el-GR" altLang="el-GR" sz="2000" b="1" dirty="0" smtClean="0">
                <a:latin typeface="Comic Sans MS" pitchFamily="66" charset="0"/>
              </a:rPr>
              <a:t>για </a:t>
            </a:r>
            <a:r>
              <a:rPr lang="en-US" altLang="el-GR" sz="2000" b="1" dirty="0" smtClean="0">
                <a:latin typeface="Comic Sans MS" pitchFamily="66" charset="0"/>
              </a:rPr>
              <a:t>“</a:t>
            </a:r>
            <a:r>
              <a:rPr lang="el-GR" altLang="el-GR" sz="2000" b="1" dirty="0" smtClean="0">
                <a:latin typeface="Comic Sans MS" pitchFamily="66" charset="0"/>
              </a:rPr>
              <a:t>Δύναμη </a:t>
            </a:r>
            <a:r>
              <a:rPr lang="en-US" altLang="el-GR" sz="2000" b="1" dirty="0" smtClean="0">
                <a:latin typeface="Comic Sans MS" pitchFamily="66" charset="0"/>
              </a:rPr>
              <a:t>Laplace”</a:t>
            </a:r>
            <a:r>
              <a:rPr lang="el-GR" altLang="el-GR" sz="2000" b="1" dirty="0" smtClean="0">
                <a:latin typeface="Comic Sans MS" pitchFamily="66" charset="0"/>
              </a:rPr>
              <a:t> </a:t>
            </a:r>
            <a:r>
              <a:rPr lang="el-GR" altLang="el-GR" sz="2000" b="1" dirty="0" smtClean="0">
                <a:latin typeface="Comic Sans MS" pitchFamily="66" charset="0"/>
              </a:rPr>
              <a:t>από τον Ηλία </a:t>
            </a:r>
            <a:r>
              <a:rPr lang="el-GR" altLang="el-GR" sz="2000" b="1" dirty="0" err="1" smtClean="0">
                <a:latin typeface="Comic Sans MS" pitchFamily="66" charset="0"/>
              </a:rPr>
              <a:t>Σιτσανλή</a:t>
            </a:r>
            <a:r>
              <a:rPr lang="en-US" altLang="el-GR" sz="2000" b="1" dirty="0" smtClean="0">
                <a:latin typeface="Comic Sans MS" pitchFamily="66" charset="0"/>
              </a:rPr>
              <a:t>,</a:t>
            </a:r>
            <a:r>
              <a:rPr lang="el-GR" altLang="el-GR" sz="2000" b="1" dirty="0" smtClean="0">
                <a:latin typeface="Comic Sans MS" pitchFamily="66" charset="0"/>
              </a:rPr>
              <a:t>  </a:t>
            </a:r>
            <a:r>
              <a:rPr lang="el-GR" altLang="el-GR" sz="2000" b="1" dirty="0" smtClean="0">
                <a:latin typeface="Comic Sans MS" pitchFamily="66" charset="0"/>
                <a:hlinkClick r:id="rId7"/>
              </a:rPr>
              <a:t>εδώ</a:t>
            </a:r>
            <a:r>
              <a:rPr lang="el-GR" altLang="el-GR" sz="2000" b="1" dirty="0" smtClean="0">
                <a:latin typeface="Comic Sans MS" pitchFamily="66" charset="0"/>
              </a:rPr>
              <a:t>.</a:t>
            </a:r>
            <a:endParaRPr lang="en-US" altLang="el-GR" sz="2000" b="1" dirty="0" smtClean="0">
              <a:latin typeface="Comic Sans MS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altLang="el-GR" sz="2000" b="1" dirty="0">
                <a:latin typeface="Comic Sans MS" pitchFamily="66" charset="0"/>
              </a:rPr>
              <a:t>Προσομοίωση για </a:t>
            </a:r>
            <a:r>
              <a:rPr lang="en-US" altLang="el-GR" sz="2000" b="1" dirty="0" smtClean="0">
                <a:latin typeface="Comic Sans MS" pitchFamily="66" charset="0"/>
              </a:rPr>
              <a:t>“</a:t>
            </a:r>
            <a:r>
              <a:rPr lang="el-GR" altLang="el-GR" sz="2000" b="1" dirty="0" smtClean="0">
                <a:latin typeface="Comic Sans MS" pitchFamily="66" charset="0"/>
              </a:rPr>
              <a:t>Δύναμη </a:t>
            </a:r>
            <a:r>
              <a:rPr lang="en-US" altLang="el-GR" sz="2000" b="1" dirty="0" smtClean="0">
                <a:latin typeface="Comic Sans MS" pitchFamily="66" charset="0"/>
              </a:rPr>
              <a:t>Laplace”</a:t>
            </a:r>
            <a:r>
              <a:rPr lang="el-GR" altLang="el-GR" sz="2000" b="1" dirty="0" smtClean="0">
                <a:latin typeface="Comic Sans MS" pitchFamily="66" charset="0"/>
              </a:rPr>
              <a:t> </a:t>
            </a:r>
            <a:r>
              <a:rPr lang="el-GR" altLang="el-GR" sz="2000" b="1" dirty="0">
                <a:latin typeface="Comic Sans MS" pitchFamily="66" charset="0"/>
              </a:rPr>
              <a:t>από </a:t>
            </a:r>
            <a:r>
              <a:rPr lang="el-GR" altLang="el-GR" sz="2000" b="1" dirty="0" smtClean="0">
                <a:latin typeface="Comic Sans MS" pitchFamily="66" charset="0"/>
              </a:rPr>
              <a:t>το </a:t>
            </a:r>
            <a:r>
              <a:rPr lang="el-GR" altLang="el-GR" sz="2000" b="1" dirty="0" err="1" smtClean="0">
                <a:latin typeface="Comic Sans MS" pitchFamily="66" charset="0"/>
              </a:rPr>
              <a:t>Φωτόδεντρο</a:t>
            </a:r>
            <a:r>
              <a:rPr lang="en-US" altLang="el-GR" sz="2000" b="1" dirty="0" smtClean="0">
                <a:latin typeface="Comic Sans MS" pitchFamily="66" charset="0"/>
              </a:rPr>
              <a:t>, </a:t>
            </a:r>
            <a:r>
              <a:rPr lang="el-GR" altLang="el-GR" sz="2000" b="1" dirty="0" smtClean="0">
                <a:latin typeface="Comic Sans MS" pitchFamily="66" charset="0"/>
                <a:hlinkClick r:id="rId8"/>
              </a:rPr>
              <a:t>εδώ</a:t>
            </a:r>
            <a:r>
              <a:rPr lang="el-GR" altLang="el-GR" sz="2000" b="1" dirty="0" smtClean="0">
                <a:latin typeface="Comic Sans MS" pitchFamily="66" charset="0"/>
              </a:rPr>
              <a:t>.</a:t>
            </a:r>
            <a:r>
              <a:rPr lang="en-US" altLang="el-GR" sz="2000" b="1" dirty="0" smtClean="0">
                <a:latin typeface="Comic Sans MS" pitchFamily="66" charset="0"/>
              </a:rPr>
              <a:t> </a:t>
            </a:r>
            <a:endParaRPr lang="el-GR" altLang="el-GR" sz="2000" b="1" dirty="0" smtClean="0">
              <a:latin typeface="Comic Sans MS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altLang="el-GR" sz="2000" b="1" dirty="0" smtClean="0">
                <a:latin typeface="Comic Sans MS" pitchFamily="66" charset="0"/>
              </a:rPr>
              <a:t>Προσομοίωση για </a:t>
            </a:r>
            <a:r>
              <a:rPr lang="en-US" altLang="el-GR" sz="2000" b="1" dirty="0" smtClean="0">
                <a:latin typeface="Comic Sans MS" pitchFamily="66" charset="0"/>
              </a:rPr>
              <a:t>“</a:t>
            </a:r>
            <a:r>
              <a:rPr lang="el-GR" altLang="el-GR" sz="2000" b="1" dirty="0" smtClean="0">
                <a:latin typeface="Comic Sans MS" pitchFamily="66" charset="0"/>
              </a:rPr>
              <a:t>Δύναμη </a:t>
            </a:r>
            <a:r>
              <a:rPr lang="el-GR" altLang="el-GR" sz="2000" b="1" dirty="0" smtClean="0">
                <a:latin typeface="Comic Sans MS" pitchFamily="66" charset="0"/>
              </a:rPr>
              <a:t>μεταξύ παράλληλων ρευματοφόρων </a:t>
            </a:r>
            <a:r>
              <a:rPr lang="el-GR" altLang="el-GR" sz="2000" b="1" dirty="0" smtClean="0">
                <a:latin typeface="Comic Sans MS" pitchFamily="66" charset="0"/>
              </a:rPr>
              <a:t>αγωγών</a:t>
            </a:r>
            <a:r>
              <a:rPr lang="en-US" altLang="el-GR" sz="2000" b="1" dirty="0" smtClean="0">
                <a:latin typeface="Comic Sans MS" pitchFamily="66" charset="0"/>
              </a:rPr>
              <a:t>”</a:t>
            </a:r>
            <a:r>
              <a:rPr lang="el-GR" altLang="el-GR" sz="2000" b="1" dirty="0" smtClean="0">
                <a:latin typeface="Comic Sans MS" pitchFamily="66" charset="0"/>
              </a:rPr>
              <a:t> </a:t>
            </a:r>
            <a:r>
              <a:rPr lang="el-GR" altLang="el-GR" sz="2000" b="1" dirty="0" smtClean="0">
                <a:latin typeface="Comic Sans MS" pitchFamily="66" charset="0"/>
              </a:rPr>
              <a:t>(αγγλικά</a:t>
            </a:r>
            <a:r>
              <a:rPr lang="el-GR" altLang="el-GR" sz="2000" b="1" dirty="0" smtClean="0">
                <a:latin typeface="Comic Sans MS" pitchFamily="66" charset="0"/>
              </a:rPr>
              <a:t>)</a:t>
            </a:r>
            <a:r>
              <a:rPr lang="en-US" altLang="el-GR" sz="2000" b="1" dirty="0" smtClean="0">
                <a:latin typeface="Comic Sans MS" pitchFamily="66" charset="0"/>
              </a:rPr>
              <a:t>,</a:t>
            </a:r>
            <a:r>
              <a:rPr lang="el-GR" altLang="el-GR" sz="2000" b="1" dirty="0" smtClean="0">
                <a:latin typeface="Comic Sans MS" pitchFamily="66" charset="0"/>
              </a:rPr>
              <a:t> </a:t>
            </a:r>
            <a:r>
              <a:rPr lang="el-GR" altLang="el-GR" sz="2000" b="1" dirty="0" smtClean="0">
                <a:latin typeface="Comic Sans MS" pitchFamily="66" charset="0"/>
                <a:hlinkClick r:id="rId9"/>
              </a:rPr>
              <a:t>εδώ</a:t>
            </a:r>
            <a:r>
              <a:rPr lang="el-GR" altLang="el-GR" sz="2000" b="1" dirty="0" smtClean="0">
                <a:latin typeface="Comic Sans MS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5387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25429" cy="6858000"/>
          </a:xfrm>
          <a:prstGeom prst="rect">
            <a:avLst/>
          </a:prstGeom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563039" y="1864332"/>
            <a:ext cx="299934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4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Εφαρμογές</a:t>
            </a:r>
          </a:p>
        </p:txBody>
      </p:sp>
    </p:spTree>
    <p:extLst>
      <p:ext uri="{BB962C8B-B14F-4D97-AF65-F5344CB8AC3E}">
        <p14:creationId xmlns:p14="http://schemas.microsoft.com/office/powerpoint/2010/main" val="3546177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035660" y="1769150"/>
            <a:ext cx="6120680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Ερωτήσεις από το βιβλίο</a:t>
            </a:r>
          </a:p>
          <a:p>
            <a:pPr algn="ctr">
              <a:spcBef>
                <a:spcPct val="50000"/>
              </a:spcBef>
              <a:defRPr/>
            </a:pPr>
            <a:r>
              <a:rPr lang="el-GR" sz="2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(από σελ. 170)</a:t>
            </a:r>
            <a:endParaRPr lang="el-GR" sz="20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75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334392" y="532894"/>
            <a:ext cx="906285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8. </a:t>
            </a:r>
            <a:r>
              <a:rPr lang="el-GR" sz="2000" dirty="0">
                <a:latin typeface="Trebuchet MS" panose="020B0603020202020204" pitchFamily="34" charset="0"/>
              </a:rPr>
              <a:t>Τι λέμε δύναμη </a:t>
            </a:r>
            <a:r>
              <a:rPr lang="el-GR" sz="2000" dirty="0" err="1">
                <a:latin typeface="Trebuchet MS" panose="020B0603020202020204" pitchFamily="34" charset="0"/>
              </a:rPr>
              <a:t>Laplace</a:t>
            </a:r>
            <a:r>
              <a:rPr lang="el-GR" sz="2000" dirty="0">
                <a:latin typeface="Trebuchet MS" panose="020B0603020202020204" pitchFamily="34" charset="0"/>
              </a:rPr>
              <a:t>; Σε ποια συμπεράσματα καταλήγουμε </a:t>
            </a:r>
            <a:r>
              <a:rPr lang="el-GR" sz="2000" dirty="0" smtClean="0">
                <a:latin typeface="Trebuchet MS" panose="020B0603020202020204" pitchFamily="34" charset="0"/>
              </a:rPr>
              <a:t>για το </a:t>
            </a:r>
            <a:r>
              <a:rPr lang="el-GR" sz="2000" dirty="0">
                <a:latin typeface="Trebuchet MS" panose="020B0603020202020204" pitchFamily="34" charset="0"/>
              </a:rPr>
              <a:t>μέτρο και τη διεύθυνσή της</a:t>
            </a:r>
            <a:r>
              <a:rPr lang="el-GR" sz="2000" dirty="0" smtClean="0">
                <a:latin typeface="Trebuchet MS" panose="020B0603020202020204" pitchFamily="34" charset="0"/>
              </a:rPr>
              <a:t>;</a:t>
            </a:r>
          </a:p>
          <a:p>
            <a:pPr algn="just">
              <a:lnSpc>
                <a:spcPct val="150000"/>
              </a:lnSpc>
            </a:pPr>
            <a:endParaRPr lang="el-GR" sz="2000" dirty="0" smtClean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000" dirty="0" smtClean="0">
                <a:latin typeface="Trebuchet MS" panose="020B0603020202020204" pitchFamily="34" charset="0"/>
              </a:rPr>
              <a:t>9.  Πώς </a:t>
            </a:r>
            <a:r>
              <a:rPr lang="el-GR" sz="2000" dirty="0">
                <a:latin typeface="Trebuchet MS" panose="020B0603020202020204" pitchFamily="34" charset="0"/>
              </a:rPr>
              <a:t>ορίζεται η ένταση του μαγνητικού πεδίου, πώς η μονάδα της</a:t>
            </a:r>
            <a:r>
              <a:rPr lang="el-GR" sz="2000" dirty="0" smtClean="0">
                <a:latin typeface="Trebuchet MS" panose="020B0603020202020204" pitchFamily="34" charset="0"/>
              </a:rPr>
              <a:t>;</a:t>
            </a:r>
          </a:p>
          <a:p>
            <a:pPr algn="just">
              <a:lnSpc>
                <a:spcPct val="150000"/>
              </a:lnSpc>
            </a:pPr>
            <a:endParaRPr lang="el-GR" sz="2000" dirty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10. </a:t>
            </a:r>
            <a:r>
              <a:rPr lang="el-GR" sz="2000" dirty="0" err="1" smtClean="0">
                <a:latin typeface="Trebuchet MS" panose="020B0603020202020204" pitchFamily="34" charset="0"/>
              </a:rPr>
              <a:t>Tι</a:t>
            </a:r>
            <a:r>
              <a:rPr lang="el-GR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γνωρίζετε για τη δύναμη μεταξύ δύο παράλληλων </a:t>
            </a:r>
            <a:r>
              <a:rPr lang="el-GR" sz="2000" dirty="0" smtClean="0">
                <a:latin typeface="Trebuchet MS" panose="020B0603020202020204" pitchFamily="34" charset="0"/>
              </a:rPr>
              <a:t>ρευματοφόρων </a:t>
            </a:r>
            <a:r>
              <a:rPr lang="el-GR" sz="2000" dirty="0">
                <a:latin typeface="Trebuchet MS" panose="020B0603020202020204" pitchFamily="34" charset="0"/>
              </a:rPr>
              <a:t>αγωγών</a:t>
            </a:r>
            <a:r>
              <a:rPr lang="el-GR" sz="2000" dirty="0" smtClean="0">
                <a:latin typeface="Trebuchet MS" panose="020B0603020202020204" pitchFamily="34" charset="0"/>
              </a:rPr>
              <a:t>;</a:t>
            </a:r>
          </a:p>
          <a:p>
            <a:pPr algn="just">
              <a:lnSpc>
                <a:spcPct val="150000"/>
              </a:lnSpc>
            </a:pPr>
            <a:endParaRPr lang="el-GR" sz="2000" dirty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11</a:t>
            </a:r>
            <a:r>
              <a:rPr lang="el-GR" sz="2000" b="1" dirty="0" smtClean="0">
                <a:latin typeface="Trebuchet MS" panose="020B0603020202020204" pitchFamily="34" charset="0"/>
              </a:rPr>
              <a:t>.  </a:t>
            </a:r>
            <a:r>
              <a:rPr lang="el-GR" sz="2000" dirty="0">
                <a:latin typeface="Trebuchet MS" panose="020B0603020202020204" pitchFamily="34" charset="0"/>
              </a:rPr>
              <a:t>Πώς ορίζεται το </a:t>
            </a:r>
            <a:r>
              <a:rPr lang="en-US" sz="2000" dirty="0">
                <a:latin typeface="Trebuchet MS" panose="020B0603020202020204" pitchFamily="34" charset="0"/>
              </a:rPr>
              <a:t>Ampère</a:t>
            </a:r>
            <a:r>
              <a:rPr lang="el-GR" sz="2000" dirty="0" smtClean="0">
                <a:latin typeface="Trebuchet MS" panose="020B0603020202020204" pitchFamily="34" charset="0"/>
              </a:rPr>
              <a:t>;</a:t>
            </a:r>
            <a:endParaRPr lang="el-GR" sz="20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787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09447" y="352598"/>
            <a:ext cx="8915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altLang="el-G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Ηλεκτρομαγνητική Δύναμη </a:t>
            </a:r>
            <a:r>
              <a:rPr lang="en-US" altLang="el-G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Laplace</a:t>
            </a:r>
            <a:r>
              <a:rPr lang="el-GR" altLang="el-G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(</a:t>
            </a:r>
            <a:r>
              <a:rPr lang="el-GR" altLang="el-GR" sz="3200" b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Λαπλάς</a:t>
            </a:r>
            <a:r>
              <a:rPr lang="el-GR" altLang="el-G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)</a:t>
            </a:r>
            <a:endParaRPr lang="el-GR" altLang="el-GR" sz="32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5" name="Ομάδα 4"/>
          <p:cNvGrpSpPr/>
          <p:nvPr/>
        </p:nvGrpSpPr>
        <p:grpSpPr>
          <a:xfrm>
            <a:off x="9667303" y="294168"/>
            <a:ext cx="2072639" cy="2954648"/>
            <a:chOff x="9667303" y="294168"/>
            <a:chExt cx="2072639" cy="2954648"/>
          </a:xfrm>
        </p:grpSpPr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9667303" y="2787151"/>
              <a:ext cx="2072639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altLang="el-GR" sz="1200" b="1" dirty="0">
                  <a:latin typeface="Comic Sans MS" panose="030F0702030302020204" pitchFamily="66" charset="0"/>
                  <a:hlinkClick r:id="rId2"/>
                </a:rPr>
                <a:t>Pierre Simon, Marquis de Laplace   </a:t>
              </a:r>
              <a:r>
                <a:rPr lang="fr-FR" altLang="el-GR" sz="1200" b="1" dirty="0">
                  <a:latin typeface="Comic Sans MS" panose="030F0702030302020204" pitchFamily="66" charset="0"/>
                </a:rPr>
                <a:t>(1749-1827</a:t>
              </a:r>
              <a:r>
                <a:rPr lang="fr-FR" altLang="el-GR" sz="1200" b="1" dirty="0" smtClean="0">
                  <a:latin typeface="Comic Sans MS" panose="030F0702030302020204" pitchFamily="66" charset="0"/>
                </a:rPr>
                <a:t>)</a:t>
              </a:r>
              <a:endParaRPr lang="en-US" altLang="el-GR" sz="1200" b="1" dirty="0">
                <a:latin typeface="Comic Sans MS" panose="030F0702030302020204" pitchFamily="66" charset="0"/>
              </a:endParaRPr>
            </a:p>
          </p:txBody>
        </p:sp>
        <p:pic>
          <p:nvPicPr>
            <p:cNvPr id="7" name="Εικόνα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4847" y="294168"/>
              <a:ext cx="1757553" cy="249298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8" name="Εικόνα 7">
            <a:hlinkClick r:id="rId4"/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196" y="1448339"/>
            <a:ext cx="5029902" cy="36009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165600" y="4880015"/>
            <a:ext cx="27746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>
                <a:latin typeface="Comic Sans MS" panose="030F0702030302020204" pitchFamily="66" charset="0"/>
              </a:rPr>
              <a:t>Αριστερό κλικ στην εικόνα</a:t>
            </a:r>
            <a:endParaRPr lang="el-GR" sz="1600" b="1" dirty="0">
              <a:latin typeface="Comic Sans MS" panose="030F0702030302020204" pitchFamily="66" charset="0"/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3912211" y="4480596"/>
            <a:ext cx="1135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seilias.gr</a:t>
            </a:r>
            <a:endParaRPr lang="el-G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88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Ομάδα 5"/>
          <p:cNvGrpSpPr/>
          <p:nvPr/>
        </p:nvGrpSpPr>
        <p:grpSpPr>
          <a:xfrm>
            <a:off x="1493520" y="441145"/>
            <a:ext cx="9113520" cy="4498449"/>
            <a:chOff x="1493520" y="441145"/>
            <a:chExt cx="9113520" cy="4498449"/>
          </a:xfrm>
        </p:grpSpPr>
        <p:pic>
          <p:nvPicPr>
            <p:cNvPr id="4" name="Εικόνα 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019550" y="1654492"/>
              <a:ext cx="4240530" cy="3285102"/>
            </a:xfrm>
            <a:prstGeom prst="rect">
              <a:avLst/>
            </a:prstGeom>
          </p:spPr>
        </p:pic>
        <p:sp>
          <p:nvSpPr>
            <p:cNvPr id="5" name="Ορθογώνιο 4"/>
            <p:cNvSpPr/>
            <p:nvPr/>
          </p:nvSpPr>
          <p:spPr>
            <a:xfrm>
              <a:off x="1493520" y="441145"/>
              <a:ext cx="911352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000" b="1" dirty="0" smtClean="0">
                  <a:latin typeface="Trebuchet MS" panose="020B0603020202020204" pitchFamily="34" charset="0"/>
                </a:rPr>
                <a:t>4</a:t>
              </a:r>
              <a:r>
                <a:rPr lang="en-US" sz="2000" b="1" dirty="0" smtClean="0">
                  <a:latin typeface="Trebuchet MS" panose="020B0603020202020204" pitchFamily="34" charset="0"/>
                </a:rPr>
                <a:t>2</a:t>
              </a:r>
              <a:r>
                <a:rPr lang="el-GR" sz="2000" b="1" dirty="0" smtClean="0">
                  <a:latin typeface="Trebuchet MS" panose="020B0603020202020204" pitchFamily="34" charset="0"/>
                </a:rPr>
                <a:t>.  </a:t>
              </a:r>
              <a:r>
                <a:rPr lang="el-GR" sz="2000" dirty="0" smtClean="0">
                  <a:latin typeface="Trebuchet MS" panose="020B0603020202020204" pitchFamily="34" charset="0"/>
                </a:rPr>
                <a:t>Ο </a:t>
              </a:r>
              <a:r>
                <a:rPr lang="el-GR" sz="2000" dirty="0">
                  <a:latin typeface="Trebuchet MS" panose="020B0603020202020204" pitchFamily="34" charset="0"/>
                </a:rPr>
                <a:t>ρευματοφόρος αγωγός της εικόνας ισορροπεί στους </a:t>
              </a:r>
              <a:r>
                <a:rPr lang="el-GR" sz="2000" dirty="0" smtClean="0">
                  <a:latin typeface="Trebuchet MS" panose="020B0603020202020204" pitchFamily="34" charset="0"/>
                </a:rPr>
                <a:t>κατακόρυφους </a:t>
              </a:r>
              <a:r>
                <a:rPr lang="el-GR" sz="2000" dirty="0">
                  <a:latin typeface="Trebuchet MS" panose="020B0603020202020204" pitchFamily="34" charset="0"/>
                </a:rPr>
                <a:t>και λείους αγωγούς. Να σχεδιαστεί η φορά της έντασης </a:t>
              </a:r>
              <a:r>
                <a:rPr lang="el-GR" sz="2000" dirty="0" smtClean="0">
                  <a:latin typeface="Trebuchet MS" panose="020B0603020202020204" pitchFamily="34" charset="0"/>
                </a:rPr>
                <a:t>του μαγνητικού </a:t>
              </a:r>
              <a:r>
                <a:rPr lang="el-GR" sz="2000" dirty="0">
                  <a:latin typeface="Trebuchet MS" panose="020B0603020202020204" pitchFamily="34" charset="0"/>
                </a:rPr>
                <a:t>πεδίου.</a:t>
              </a:r>
            </a:p>
          </p:txBody>
        </p:sp>
      </p:grpSp>
      <p:cxnSp>
        <p:nvCxnSpPr>
          <p:cNvPr id="8" name="Ευθύγραμμο βέλος σύνδεσης 7"/>
          <p:cNvCxnSpPr/>
          <p:nvPr/>
        </p:nvCxnSpPr>
        <p:spPr>
          <a:xfrm>
            <a:off x="6139815" y="3297043"/>
            <a:ext cx="0" cy="83299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096000" y="3934652"/>
                <a:ext cx="55054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</m:acc>
                    </m:oMath>
                  </m:oMathPara>
                </a14:m>
                <a:endParaRPr lang="el-GR" sz="2000" b="1" i="1" dirty="0"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934652"/>
                <a:ext cx="550545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050280" y="2014106"/>
                <a:ext cx="777240" cy="437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</m:acc>
                        </m:e>
                        <m:sub>
                          <m:r>
                            <a:rPr lang="en-US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sub>
                      </m:sSub>
                    </m:oMath>
                  </m:oMathPara>
                </a14:m>
                <a:endParaRPr lang="el-GR" sz="2000" b="1" i="1" dirty="0"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0280" y="2014106"/>
                <a:ext cx="777240" cy="437492"/>
              </a:xfrm>
              <a:prstGeom prst="rect">
                <a:avLst/>
              </a:prstGeom>
              <a:blipFill>
                <a:blip r:embed="rId5"/>
                <a:stretch>
                  <a:fillRect b="-41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Ευθύγραμμο βέλος σύνδεσης 10"/>
          <p:cNvCxnSpPr/>
          <p:nvPr/>
        </p:nvCxnSpPr>
        <p:spPr>
          <a:xfrm flipV="1">
            <a:off x="6139815" y="2272751"/>
            <a:ext cx="1" cy="827178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Ομάδα 19"/>
          <p:cNvGrpSpPr/>
          <p:nvPr/>
        </p:nvGrpSpPr>
        <p:grpSpPr>
          <a:xfrm>
            <a:off x="4804410" y="3623619"/>
            <a:ext cx="688308" cy="506421"/>
            <a:chOff x="4804410" y="3623619"/>
            <a:chExt cx="688308" cy="5064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4804410" y="3623619"/>
                  <a:ext cx="550545" cy="5064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acc>
                      </m:oMath>
                    </m:oMathPara>
                  </a14:m>
                  <a:endParaRPr lang="el-GR" sz="2400" b="1" i="1" dirty="0">
                    <a:solidFill>
                      <a:srgbClr val="FF0000"/>
                    </a:solidFill>
                    <a:latin typeface="Trebuchet MS" panose="020B0603020202020204" pitchFamily="34" charset="0"/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04410" y="3623619"/>
                  <a:ext cx="550545" cy="50642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7" name="Ομάδα 16"/>
            <p:cNvGrpSpPr/>
            <p:nvPr/>
          </p:nvGrpSpPr>
          <p:grpSpPr>
            <a:xfrm>
              <a:off x="5197023" y="3837739"/>
              <a:ext cx="295695" cy="292301"/>
              <a:chOff x="1449226" y="5303058"/>
              <a:chExt cx="295695" cy="292301"/>
            </a:xfrm>
          </p:grpSpPr>
          <p:sp>
            <p:nvSpPr>
              <p:cNvPr id="15" name="Οβάλ 14"/>
              <p:cNvSpPr/>
              <p:nvPr/>
            </p:nvSpPr>
            <p:spPr>
              <a:xfrm>
                <a:off x="1449226" y="5303058"/>
                <a:ext cx="295695" cy="292301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6" name="Οβάλ 15"/>
              <p:cNvSpPr/>
              <p:nvPr/>
            </p:nvSpPr>
            <p:spPr>
              <a:xfrm>
                <a:off x="1542249" y="5414317"/>
                <a:ext cx="64909" cy="69784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b="1" dirty="0">
                  <a:solidFill>
                    <a:srgbClr val="FF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1025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Ομάδα 5"/>
          <p:cNvGrpSpPr/>
          <p:nvPr/>
        </p:nvGrpSpPr>
        <p:grpSpPr>
          <a:xfrm>
            <a:off x="1160021" y="235719"/>
            <a:ext cx="8900160" cy="5758607"/>
            <a:chOff x="1160021" y="235719"/>
            <a:chExt cx="8900160" cy="5758607"/>
          </a:xfrm>
        </p:grpSpPr>
        <p:sp>
          <p:nvSpPr>
            <p:cNvPr id="4" name="Ορθογώνιο 3"/>
            <p:cNvSpPr/>
            <p:nvPr/>
          </p:nvSpPr>
          <p:spPr>
            <a:xfrm>
              <a:off x="1160021" y="235719"/>
              <a:ext cx="8900160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000" b="1" dirty="0" smtClean="0">
                  <a:latin typeface="Trebuchet MS" panose="020B0603020202020204" pitchFamily="34" charset="0"/>
                </a:rPr>
                <a:t>43.  </a:t>
              </a:r>
              <a:r>
                <a:rPr lang="el-GR" sz="2000" dirty="0" smtClean="0">
                  <a:latin typeface="Trebuchet MS" panose="020B0603020202020204" pitchFamily="34" charset="0"/>
                </a:rPr>
                <a:t>Ο </a:t>
              </a:r>
              <a:r>
                <a:rPr lang="el-GR" sz="2000" dirty="0">
                  <a:latin typeface="Trebuchet MS" panose="020B0603020202020204" pitchFamily="34" charset="0"/>
                </a:rPr>
                <a:t>ρευματοφόρος αγωγός του σχήματος ισορροπεί στους </a:t>
              </a:r>
              <a:r>
                <a:rPr lang="el-GR" sz="2000" dirty="0" smtClean="0">
                  <a:latin typeface="Trebuchet MS" panose="020B0603020202020204" pitchFamily="34" charset="0"/>
                </a:rPr>
                <a:t>κατακόρυφους </a:t>
              </a:r>
              <a:r>
                <a:rPr lang="el-GR" sz="2000" dirty="0">
                  <a:latin typeface="Trebuchet MS" panose="020B0603020202020204" pitchFamily="34" charset="0"/>
                </a:rPr>
                <a:t>αγωγούς χωρίς τριβές. Αν διπλασιάσουμε το ρεύμα </a:t>
              </a:r>
              <a:r>
                <a:rPr lang="el-GR" sz="2000" dirty="0" smtClean="0">
                  <a:latin typeface="Trebuchet MS" panose="020B0603020202020204" pitchFamily="34" charset="0"/>
                </a:rPr>
                <a:t>ο</a:t>
              </a:r>
              <a:r>
                <a:rPr lang="en-US" sz="2000" dirty="0" smtClean="0">
                  <a:latin typeface="Trebuchet MS" panose="020B0603020202020204" pitchFamily="34" charset="0"/>
                </a:rPr>
                <a:t> </a:t>
              </a:r>
              <a:r>
                <a:rPr lang="el-GR" sz="2000" dirty="0" smtClean="0">
                  <a:latin typeface="Trebuchet MS" panose="020B0603020202020204" pitchFamily="34" charset="0"/>
                </a:rPr>
                <a:t>αγωγός </a:t>
              </a:r>
              <a:endParaRPr lang="en-US" sz="2000" dirty="0" smtClean="0">
                <a:latin typeface="Trebuchet MS" panose="020B0603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l-GR" sz="2000" b="1" dirty="0" smtClean="0">
                  <a:latin typeface="Trebuchet MS" panose="020B0603020202020204" pitchFamily="34" charset="0"/>
                </a:rPr>
                <a:t>α</a:t>
              </a:r>
              <a:r>
                <a:rPr lang="el-GR" sz="2000" b="1" dirty="0">
                  <a:latin typeface="Trebuchet MS" panose="020B0603020202020204" pitchFamily="34" charset="0"/>
                </a:rPr>
                <a:t>) </a:t>
              </a:r>
              <a:r>
                <a:rPr lang="en-US" sz="2000" b="1" dirty="0" smtClean="0">
                  <a:latin typeface="Trebuchet MS" panose="020B0603020202020204" pitchFamily="34" charset="0"/>
                </a:rPr>
                <a:t> </a:t>
              </a:r>
              <a:r>
                <a:rPr lang="el-GR" sz="2000" dirty="0" smtClean="0">
                  <a:latin typeface="Trebuchet MS" panose="020B0603020202020204" pitchFamily="34" charset="0"/>
                </a:rPr>
                <a:t>θα </a:t>
              </a:r>
              <a:r>
                <a:rPr lang="el-GR" sz="2000" dirty="0">
                  <a:latin typeface="Trebuchet MS" panose="020B0603020202020204" pitchFamily="34" charset="0"/>
                </a:rPr>
                <a:t>συνεχίσει να ισορροπεί, </a:t>
              </a:r>
              <a:endParaRPr lang="en-US" sz="2000" dirty="0" smtClean="0">
                <a:latin typeface="Trebuchet MS" panose="020B0603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l-GR" sz="2000" b="1" dirty="0" smtClean="0">
                  <a:latin typeface="Trebuchet MS" panose="020B0603020202020204" pitchFamily="34" charset="0"/>
                </a:rPr>
                <a:t>β</a:t>
              </a:r>
              <a:r>
                <a:rPr lang="el-GR" sz="2000" b="1" dirty="0">
                  <a:latin typeface="Trebuchet MS" panose="020B0603020202020204" pitchFamily="34" charset="0"/>
                </a:rPr>
                <a:t>) </a:t>
              </a:r>
              <a:r>
                <a:rPr lang="en-US" sz="2000" b="1" dirty="0" smtClean="0">
                  <a:latin typeface="Trebuchet MS" panose="020B0603020202020204" pitchFamily="34" charset="0"/>
                </a:rPr>
                <a:t> </a:t>
              </a:r>
              <a:r>
                <a:rPr lang="el-GR" sz="2000" dirty="0" smtClean="0">
                  <a:latin typeface="Trebuchet MS" panose="020B0603020202020204" pitchFamily="34" charset="0"/>
                </a:rPr>
                <a:t>θα </a:t>
              </a:r>
              <a:r>
                <a:rPr lang="el-GR" sz="2000" dirty="0">
                  <a:latin typeface="Trebuchet MS" panose="020B0603020202020204" pitchFamily="34" charset="0"/>
                </a:rPr>
                <a:t>κινηθεί προς τα </a:t>
              </a:r>
              <a:r>
                <a:rPr lang="el-GR" sz="2000" dirty="0" smtClean="0">
                  <a:latin typeface="Trebuchet MS" panose="020B0603020202020204" pitchFamily="34" charset="0"/>
                </a:rPr>
                <a:t>πάνω</a:t>
              </a:r>
              <a:r>
                <a:rPr lang="en-US" sz="2000" dirty="0" smtClean="0">
                  <a:latin typeface="Trebuchet MS" panose="020B0603020202020204" pitchFamily="34" charset="0"/>
                </a:rPr>
                <a:t> </a:t>
              </a:r>
              <a:r>
                <a:rPr lang="el-GR" sz="2000" dirty="0" smtClean="0">
                  <a:latin typeface="Trebuchet MS" panose="020B0603020202020204" pitchFamily="34" charset="0"/>
                </a:rPr>
                <a:t>επιταχυνόμενος </a:t>
              </a:r>
              <a:r>
                <a:rPr lang="el-GR" sz="2000" dirty="0">
                  <a:latin typeface="Trebuchet MS" panose="020B0603020202020204" pitchFamily="34" charset="0"/>
                </a:rPr>
                <a:t>με επιτάχυνση </a:t>
              </a:r>
              <a:r>
                <a:rPr lang="el-GR" sz="2000" i="1" dirty="0">
                  <a:latin typeface="Trebuchet MS" panose="020B0603020202020204" pitchFamily="34" charset="0"/>
                </a:rPr>
                <a:t>g</a:t>
              </a:r>
              <a:r>
                <a:rPr lang="el-GR" sz="2000" dirty="0">
                  <a:latin typeface="Trebuchet MS" panose="020B0603020202020204" pitchFamily="34" charset="0"/>
                </a:rPr>
                <a:t>, </a:t>
              </a:r>
              <a:endParaRPr lang="en-US" sz="2000" dirty="0" smtClean="0">
                <a:latin typeface="Trebuchet MS" panose="020B0603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l-GR" sz="2000" b="1" dirty="0" smtClean="0">
                  <a:latin typeface="Trebuchet MS" panose="020B0603020202020204" pitchFamily="34" charset="0"/>
                </a:rPr>
                <a:t>γ</a:t>
              </a:r>
              <a:r>
                <a:rPr lang="el-GR" sz="2000" b="1" dirty="0">
                  <a:latin typeface="Trebuchet MS" panose="020B0603020202020204" pitchFamily="34" charset="0"/>
                </a:rPr>
                <a:t>) </a:t>
              </a:r>
              <a:r>
                <a:rPr lang="en-US" sz="2000" b="1" dirty="0" smtClean="0">
                  <a:latin typeface="Trebuchet MS" panose="020B0603020202020204" pitchFamily="34" charset="0"/>
                </a:rPr>
                <a:t> </a:t>
              </a:r>
              <a:r>
                <a:rPr lang="el-GR" sz="2000" dirty="0" smtClean="0">
                  <a:latin typeface="Trebuchet MS" panose="020B0603020202020204" pitchFamily="34" charset="0"/>
                </a:rPr>
                <a:t>θα </a:t>
              </a:r>
              <a:r>
                <a:rPr lang="el-GR" sz="2000" dirty="0">
                  <a:latin typeface="Trebuchet MS" panose="020B0603020202020204" pitchFamily="34" charset="0"/>
                </a:rPr>
                <a:t>κινηθεί προς τα κάτω </a:t>
              </a:r>
              <a:r>
                <a:rPr lang="el-GR" sz="2000" dirty="0" smtClean="0">
                  <a:latin typeface="Trebuchet MS" panose="020B0603020202020204" pitchFamily="34" charset="0"/>
                </a:rPr>
                <a:t>επιταχυνόμενος </a:t>
              </a:r>
              <a:r>
                <a:rPr lang="el-GR" sz="2000" dirty="0">
                  <a:latin typeface="Trebuchet MS" panose="020B0603020202020204" pitchFamily="34" charset="0"/>
                </a:rPr>
                <a:t>με επιτάχυνση </a:t>
              </a:r>
              <a:r>
                <a:rPr lang="el-GR" sz="2000" i="1" dirty="0">
                  <a:latin typeface="Trebuchet MS" panose="020B0603020202020204" pitchFamily="34" charset="0"/>
                </a:rPr>
                <a:t>g</a:t>
              </a:r>
              <a:r>
                <a:rPr lang="el-GR" sz="2000" dirty="0">
                  <a:latin typeface="Trebuchet MS" panose="020B0603020202020204" pitchFamily="34" charset="0"/>
                </a:rPr>
                <a:t>, </a:t>
              </a:r>
              <a:endParaRPr lang="en-US" sz="2000" dirty="0" smtClean="0">
                <a:latin typeface="Trebuchet MS" panose="020B0603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l-GR" sz="2000" b="1" dirty="0" smtClean="0">
                  <a:latin typeface="Trebuchet MS" panose="020B0603020202020204" pitchFamily="34" charset="0"/>
                </a:rPr>
                <a:t>δ</a:t>
              </a:r>
              <a:r>
                <a:rPr lang="el-GR" sz="2000" b="1" dirty="0">
                  <a:latin typeface="Trebuchet MS" panose="020B0603020202020204" pitchFamily="34" charset="0"/>
                </a:rPr>
                <a:t>) </a:t>
              </a:r>
              <a:r>
                <a:rPr lang="en-US" sz="2000" b="1" dirty="0" smtClean="0">
                  <a:latin typeface="Trebuchet MS" panose="020B0603020202020204" pitchFamily="34" charset="0"/>
                </a:rPr>
                <a:t> </a:t>
              </a:r>
              <a:r>
                <a:rPr lang="el-GR" sz="2000" dirty="0" smtClean="0">
                  <a:latin typeface="Trebuchet MS" panose="020B0603020202020204" pitchFamily="34" charset="0"/>
                </a:rPr>
                <a:t>θα </a:t>
              </a:r>
              <a:r>
                <a:rPr lang="el-GR" sz="2000" dirty="0">
                  <a:latin typeface="Trebuchet MS" panose="020B0603020202020204" pitchFamily="34" charset="0"/>
                </a:rPr>
                <a:t>κινηθεί προς τα πάνω ή </a:t>
              </a:r>
              <a:r>
                <a:rPr lang="el-GR" sz="2000" dirty="0" smtClean="0">
                  <a:latin typeface="Trebuchet MS" panose="020B0603020202020204" pitchFamily="34" charset="0"/>
                </a:rPr>
                <a:t>προς</a:t>
              </a:r>
              <a:r>
                <a:rPr lang="en-US" sz="2000" dirty="0" smtClean="0">
                  <a:latin typeface="Trebuchet MS" panose="020B0603020202020204" pitchFamily="34" charset="0"/>
                </a:rPr>
                <a:t> </a:t>
              </a:r>
              <a:r>
                <a:rPr lang="el-GR" sz="2000" dirty="0" smtClean="0">
                  <a:latin typeface="Trebuchet MS" panose="020B0603020202020204" pitchFamily="34" charset="0"/>
                </a:rPr>
                <a:t>τα </a:t>
              </a:r>
              <a:r>
                <a:rPr lang="el-GR" sz="2000" dirty="0">
                  <a:latin typeface="Trebuchet MS" panose="020B0603020202020204" pitchFamily="34" charset="0"/>
                </a:rPr>
                <a:t>κάτω ευθύγραμμα και ομαλά.</a:t>
              </a:r>
            </a:p>
          </p:txBody>
        </p:sp>
        <p:pic>
          <p:nvPicPr>
            <p:cNvPr id="5" name="Εικόνα 4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064952" y="3098041"/>
              <a:ext cx="3961448" cy="2896285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911735" y="3226210"/>
                <a:ext cx="647403" cy="437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</m:acc>
                        </m:e>
                        <m:sub>
                          <m:r>
                            <a:rPr lang="en-US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sub>
                      </m:sSub>
                    </m:oMath>
                  </m:oMathPara>
                </a14:m>
                <a:endParaRPr lang="el-GR" sz="2000" b="1" i="1" dirty="0"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1735" y="3226210"/>
                <a:ext cx="647403" cy="437492"/>
              </a:xfrm>
              <a:prstGeom prst="rect">
                <a:avLst/>
              </a:prstGeom>
              <a:blipFill>
                <a:blip r:embed="rId4"/>
                <a:stretch>
                  <a:fillRect b="-41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Ευθύγραμμο βέλος σύνδεσης 7"/>
          <p:cNvCxnSpPr/>
          <p:nvPr/>
        </p:nvCxnSpPr>
        <p:spPr>
          <a:xfrm flipV="1">
            <a:off x="6056688" y="3589683"/>
            <a:ext cx="1" cy="827178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Οβάλ 8"/>
          <p:cNvSpPr/>
          <p:nvPr/>
        </p:nvSpPr>
        <p:spPr>
          <a:xfrm>
            <a:off x="1090749" y="1676024"/>
            <a:ext cx="500307" cy="4819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074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96292" y="3835730"/>
            <a:ext cx="56882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α)  Θα κινηθεί </a:t>
            </a:r>
            <a:r>
              <a:rPr lang="el-GR" sz="2000" b="1" dirty="0">
                <a:solidFill>
                  <a:srgbClr val="FF0000"/>
                </a:solidFill>
                <a:latin typeface="Trebuchet MS" panose="020B0603020202020204" pitchFamily="34" charset="0"/>
              </a:rPr>
              <a:t>προς τα κάτω </a:t>
            </a:r>
            <a:r>
              <a:rPr lang="el-GR" sz="20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επιταχυνόμενος.</a:t>
            </a:r>
          </a:p>
          <a:p>
            <a:endParaRPr lang="el-GR" sz="20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r>
              <a:rPr lang="el-GR" sz="20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β)  Θα παραμείνει η ισορροπία.</a:t>
            </a:r>
          </a:p>
          <a:p>
            <a:endParaRPr lang="el-GR" sz="20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r>
              <a:rPr lang="el-GR" sz="20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γ) </a:t>
            </a:r>
            <a:r>
              <a:rPr lang="el-GR" sz="2000" b="1" dirty="0">
                <a:solidFill>
                  <a:srgbClr val="FF0000"/>
                </a:solidFill>
                <a:latin typeface="Trebuchet MS" panose="020B0603020202020204" pitchFamily="34" charset="0"/>
              </a:rPr>
              <a:t>Θα παραμείνει η ισορροπία</a:t>
            </a:r>
            <a:r>
              <a:rPr lang="el-GR" sz="20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.</a:t>
            </a:r>
            <a:endParaRPr lang="el-GR" sz="20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11" name="Ομάδα 10"/>
          <p:cNvGrpSpPr/>
          <p:nvPr/>
        </p:nvGrpSpPr>
        <p:grpSpPr>
          <a:xfrm>
            <a:off x="961902" y="528706"/>
            <a:ext cx="10620498" cy="2862322"/>
            <a:chOff x="961902" y="528706"/>
            <a:chExt cx="10620498" cy="2862322"/>
          </a:xfrm>
        </p:grpSpPr>
        <p:sp>
          <p:nvSpPr>
            <p:cNvPr id="4" name="Ορθογώνιο 3"/>
            <p:cNvSpPr/>
            <p:nvPr/>
          </p:nvSpPr>
          <p:spPr>
            <a:xfrm>
              <a:off x="961902" y="528706"/>
              <a:ext cx="7493329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l-GR" sz="2000" b="1" dirty="0" smtClean="0">
                  <a:latin typeface="Trebuchet MS" panose="020B0603020202020204" pitchFamily="34" charset="0"/>
                </a:rPr>
                <a:t>44. </a:t>
              </a:r>
              <a:r>
                <a:rPr lang="en-US" sz="2000" b="1" dirty="0" smtClean="0">
                  <a:latin typeface="Trebuchet MS" panose="020B0603020202020204" pitchFamily="34" charset="0"/>
                </a:rPr>
                <a:t> </a:t>
              </a:r>
              <a:r>
                <a:rPr lang="el-GR" sz="2000" dirty="0" smtClean="0">
                  <a:latin typeface="Trebuchet MS" panose="020B0603020202020204" pitchFamily="34" charset="0"/>
                </a:rPr>
                <a:t>Στον </a:t>
              </a:r>
              <a:r>
                <a:rPr lang="el-GR" sz="2000" dirty="0">
                  <a:latin typeface="Trebuchet MS" panose="020B0603020202020204" pitchFamily="34" charset="0"/>
                </a:rPr>
                <a:t>αγωγό της προηγούμενης ερώτησης τι θα συμβεί αν </a:t>
              </a:r>
              <a:endParaRPr lang="en-US" sz="2000" dirty="0" smtClean="0">
                <a:latin typeface="Trebuchet MS" panose="020B0603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l-GR" sz="2000" b="1" dirty="0" smtClean="0">
                  <a:latin typeface="Trebuchet MS" panose="020B0603020202020204" pitchFamily="34" charset="0"/>
                </a:rPr>
                <a:t>α</a:t>
              </a:r>
              <a:r>
                <a:rPr lang="el-GR" sz="2000" b="1" dirty="0">
                  <a:latin typeface="Trebuchet MS" panose="020B0603020202020204" pitchFamily="34" charset="0"/>
                </a:rPr>
                <a:t>) </a:t>
              </a:r>
              <a:r>
                <a:rPr lang="en-US" sz="2000" b="1" dirty="0" smtClean="0">
                  <a:latin typeface="Trebuchet MS" panose="020B0603020202020204" pitchFamily="34" charset="0"/>
                </a:rPr>
                <a:t> </a:t>
              </a:r>
              <a:r>
                <a:rPr lang="el-GR" sz="2000" dirty="0" smtClean="0">
                  <a:latin typeface="Trebuchet MS" panose="020B0603020202020204" pitchFamily="34" charset="0"/>
                </a:rPr>
                <a:t>αλλάξουμε </a:t>
              </a:r>
              <a:r>
                <a:rPr lang="el-GR" sz="2000" dirty="0">
                  <a:latin typeface="Trebuchet MS" panose="020B0603020202020204" pitchFamily="34" charset="0"/>
                </a:rPr>
                <a:t>τη φορά του ρεύματος, </a:t>
              </a:r>
              <a:endParaRPr lang="en-US" sz="2000" dirty="0" smtClean="0">
                <a:latin typeface="Trebuchet MS" panose="020B0603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l-GR" sz="2000" b="1" dirty="0" smtClean="0">
                  <a:latin typeface="Trebuchet MS" panose="020B0603020202020204" pitchFamily="34" charset="0"/>
                </a:rPr>
                <a:t>β</a:t>
              </a:r>
              <a:r>
                <a:rPr lang="el-GR" sz="2000" b="1" dirty="0">
                  <a:latin typeface="Trebuchet MS" panose="020B0603020202020204" pitchFamily="34" charset="0"/>
                </a:rPr>
                <a:t>) </a:t>
              </a:r>
              <a:r>
                <a:rPr lang="en-US" sz="2000" b="1" dirty="0" smtClean="0">
                  <a:latin typeface="Trebuchet MS" panose="020B0603020202020204" pitchFamily="34" charset="0"/>
                </a:rPr>
                <a:t> </a:t>
              </a:r>
              <a:r>
                <a:rPr lang="el-GR" sz="2000" dirty="0" smtClean="0">
                  <a:latin typeface="Trebuchet MS" panose="020B0603020202020204" pitchFamily="34" charset="0"/>
                </a:rPr>
                <a:t>αλλάξουμε </a:t>
              </a:r>
              <a:r>
                <a:rPr lang="el-GR" sz="2000" dirty="0">
                  <a:latin typeface="Trebuchet MS" panose="020B0603020202020204" pitchFamily="34" charset="0"/>
                </a:rPr>
                <a:t>τη φορά του ρεύματος και της έντασης του μαγνητικού πεδίου ταυτόχρονα, </a:t>
              </a:r>
              <a:endParaRPr lang="en-US" sz="2000" dirty="0" smtClean="0">
                <a:latin typeface="Trebuchet MS" panose="020B0603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l-GR" sz="2000" b="1" dirty="0" smtClean="0">
                  <a:latin typeface="Trebuchet MS" panose="020B0603020202020204" pitchFamily="34" charset="0"/>
                </a:rPr>
                <a:t>γ</a:t>
              </a:r>
              <a:r>
                <a:rPr lang="el-GR" sz="2000" b="1" dirty="0">
                  <a:latin typeface="Trebuchet MS" panose="020B0603020202020204" pitchFamily="34" charset="0"/>
                </a:rPr>
                <a:t>) </a:t>
              </a:r>
              <a:r>
                <a:rPr lang="en-US" sz="2000" b="1" dirty="0" smtClean="0">
                  <a:latin typeface="Trebuchet MS" panose="020B0603020202020204" pitchFamily="34" charset="0"/>
                </a:rPr>
                <a:t> </a:t>
              </a:r>
              <a:r>
                <a:rPr lang="el-GR" sz="2000" dirty="0" smtClean="0">
                  <a:latin typeface="Trebuchet MS" panose="020B0603020202020204" pitchFamily="34" charset="0"/>
                </a:rPr>
                <a:t>διπλασιάσουμε </a:t>
              </a:r>
              <a:r>
                <a:rPr lang="el-GR" sz="2000" dirty="0">
                  <a:latin typeface="Trebuchet MS" panose="020B0603020202020204" pitchFamily="34" charset="0"/>
                </a:rPr>
                <a:t>το μέτρο της έντασης του μαγνητικού πεδίου </a:t>
              </a:r>
              <a:r>
                <a:rPr lang="el-GR" sz="2000" dirty="0" smtClean="0">
                  <a:latin typeface="Trebuchet MS" panose="020B0603020202020204" pitchFamily="34" charset="0"/>
                </a:rPr>
                <a:t>και ταυτόχρονα </a:t>
              </a:r>
              <a:r>
                <a:rPr lang="el-GR" sz="2000" dirty="0">
                  <a:latin typeface="Trebuchet MS" panose="020B0603020202020204" pitchFamily="34" charset="0"/>
                </a:rPr>
                <a:t>υποδιπλασιάσουμε την ένταση του ρεύματος</a:t>
              </a:r>
            </a:p>
          </p:txBody>
        </p:sp>
        <p:grpSp>
          <p:nvGrpSpPr>
            <p:cNvPr id="10" name="Ομάδα 9"/>
            <p:cNvGrpSpPr/>
            <p:nvPr/>
          </p:nvGrpSpPr>
          <p:grpSpPr>
            <a:xfrm>
              <a:off x="8364187" y="873459"/>
              <a:ext cx="3218213" cy="2352893"/>
              <a:chOff x="8364187" y="873459"/>
              <a:chExt cx="3218213" cy="2352893"/>
            </a:xfrm>
          </p:grpSpPr>
          <p:pic>
            <p:nvPicPr>
              <p:cNvPr id="6" name="Εικόνα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8364187" y="873459"/>
                <a:ext cx="3218213" cy="2352893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9512597" y="962263"/>
                    <a:ext cx="647403" cy="43749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l-GR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l-GR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sub>
                          </m:sSub>
                        </m:oMath>
                      </m:oMathPara>
                    </a14:m>
                    <a:endParaRPr lang="el-GR" sz="2000" b="1" i="1" dirty="0">
                      <a:latin typeface="Trebuchet MS" panose="020B0603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7" name="TextBox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12597" y="962263"/>
                    <a:ext cx="647403" cy="43749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2778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8" name="Ευθύγραμμο βέλος σύνδεσης 7"/>
              <p:cNvCxnSpPr/>
              <p:nvPr/>
            </p:nvCxnSpPr>
            <p:spPr>
              <a:xfrm flipV="1">
                <a:off x="9973020" y="1345685"/>
                <a:ext cx="273" cy="614182"/>
              </a:xfrm>
              <a:prstGeom prst="straightConnector1">
                <a:avLst/>
              </a:prstGeom>
              <a:ln w="38100">
                <a:solidFill>
                  <a:srgbClr val="00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31327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116280" y="632315"/>
            <a:ext cx="953588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45.  </a:t>
            </a:r>
            <a:r>
              <a:rPr lang="el-GR" sz="2000" dirty="0" smtClean="0">
                <a:latin typeface="Trebuchet MS" panose="020B0603020202020204" pitchFamily="34" charset="0"/>
              </a:rPr>
              <a:t>Βρείτε </a:t>
            </a:r>
            <a:r>
              <a:rPr lang="el-GR" sz="2000" dirty="0">
                <a:latin typeface="Trebuchet MS" panose="020B0603020202020204" pitchFamily="34" charset="0"/>
              </a:rPr>
              <a:t>ποια από τις παρακάτω απαντήσεις της ερώτησης που </a:t>
            </a:r>
            <a:r>
              <a:rPr lang="el-GR" sz="2000" dirty="0" smtClean="0">
                <a:latin typeface="Trebuchet MS" panose="020B0603020202020204" pitchFamily="34" charset="0"/>
              </a:rPr>
              <a:t>ακολουθεί </a:t>
            </a:r>
            <a:r>
              <a:rPr lang="el-GR" sz="2000" dirty="0">
                <a:latin typeface="Trebuchet MS" panose="020B0603020202020204" pitchFamily="34" charset="0"/>
              </a:rPr>
              <a:t>είναι σωστή: </a:t>
            </a:r>
            <a:endParaRPr lang="el-GR" sz="2000" dirty="0" smtClean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000" dirty="0" smtClean="0">
                <a:latin typeface="Trebuchet MS" panose="020B0603020202020204" pitchFamily="34" charset="0"/>
              </a:rPr>
              <a:t>Δύο </a:t>
            </a:r>
            <a:r>
              <a:rPr lang="el-GR" sz="2000" dirty="0">
                <a:latin typeface="Trebuchet MS" panose="020B0603020202020204" pitchFamily="34" charset="0"/>
              </a:rPr>
              <a:t>παράλληλοι ευθύγραμμοι αγωγοί Α και </a:t>
            </a:r>
            <a:r>
              <a:rPr lang="el-GR" sz="2000" dirty="0" smtClean="0">
                <a:latin typeface="Trebuchet MS" panose="020B0603020202020204" pitchFamily="34" charset="0"/>
              </a:rPr>
              <a:t>Γ μεγάλου </a:t>
            </a:r>
            <a:r>
              <a:rPr lang="el-GR" sz="2000" dirty="0">
                <a:latin typeface="Trebuchet MS" panose="020B0603020202020204" pitchFamily="34" charset="0"/>
              </a:rPr>
              <a:t>μήκους που διαρρέονται από ρεύματα </a:t>
            </a:r>
            <a:r>
              <a:rPr lang="el-GR" sz="2000" i="1" dirty="0">
                <a:latin typeface="Trebuchet MS" panose="020B0603020202020204" pitchFamily="34" charset="0"/>
              </a:rPr>
              <a:t>Ι</a:t>
            </a:r>
            <a:r>
              <a:rPr lang="el-GR" sz="2000" baseline="-25000" dirty="0">
                <a:latin typeface="Trebuchet MS" panose="020B0603020202020204" pitchFamily="34" charset="0"/>
              </a:rPr>
              <a:t>Α</a:t>
            </a:r>
            <a:r>
              <a:rPr lang="el-GR" sz="2000" dirty="0">
                <a:latin typeface="Trebuchet MS" panose="020B0603020202020204" pitchFamily="34" charset="0"/>
              </a:rPr>
              <a:t> και </a:t>
            </a:r>
            <a:r>
              <a:rPr lang="el-GR" sz="2000" i="1" dirty="0">
                <a:latin typeface="Trebuchet MS" panose="020B0603020202020204" pitchFamily="34" charset="0"/>
              </a:rPr>
              <a:t>Ι</a:t>
            </a:r>
            <a:r>
              <a:rPr lang="el-GR" sz="2000" baseline="-25000" dirty="0">
                <a:latin typeface="Trebuchet MS" panose="020B0603020202020204" pitchFamily="34" charset="0"/>
              </a:rPr>
              <a:t>Γ</a:t>
            </a:r>
            <a:r>
              <a:rPr lang="el-GR" sz="2000" dirty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αντίστοιχα</a:t>
            </a:r>
            <a:r>
              <a:rPr lang="el-GR" sz="2000" dirty="0">
                <a:latin typeface="Trebuchet MS" panose="020B0603020202020204" pitchFamily="34" charset="0"/>
              </a:rPr>
              <a:t>, βρίσκονται σε μικρή μεταξύ τους απόσταση. Αν </a:t>
            </a:r>
            <a:r>
              <a:rPr lang="el-GR" sz="2000" i="1" dirty="0">
                <a:latin typeface="Trebuchet MS" panose="020B0603020202020204" pitchFamily="34" charset="0"/>
              </a:rPr>
              <a:t>Ι</a:t>
            </a:r>
            <a:r>
              <a:rPr lang="el-GR" sz="2000" baseline="-25000" dirty="0">
                <a:latin typeface="Trebuchet MS" panose="020B0603020202020204" pitchFamily="34" charset="0"/>
              </a:rPr>
              <a:t>Α</a:t>
            </a:r>
            <a:r>
              <a:rPr lang="el-GR" sz="2000" dirty="0">
                <a:latin typeface="Trebuchet MS" panose="020B0603020202020204" pitchFamily="34" charset="0"/>
              </a:rPr>
              <a:t> = 3</a:t>
            </a:r>
            <a:r>
              <a:rPr lang="el-GR" sz="2000" i="1" dirty="0">
                <a:latin typeface="Trebuchet MS" panose="020B0603020202020204" pitchFamily="34" charset="0"/>
              </a:rPr>
              <a:t>Ι</a:t>
            </a:r>
            <a:r>
              <a:rPr lang="el-GR" sz="2000" baseline="-25000" dirty="0">
                <a:latin typeface="Trebuchet MS" panose="020B0603020202020204" pitchFamily="34" charset="0"/>
              </a:rPr>
              <a:t>Γ</a:t>
            </a:r>
            <a:r>
              <a:rPr lang="el-GR" sz="2000" dirty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τότε τα </a:t>
            </a:r>
            <a:r>
              <a:rPr lang="el-GR" sz="2000" dirty="0">
                <a:latin typeface="Trebuchet MS" panose="020B0603020202020204" pitchFamily="34" charset="0"/>
              </a:rPr>
              <a:t>μέτρα των δυνάμεων </a:t>
            </a:r>
            <a:r>
              <a:rPr lang="el-GR" sz="2000" dirty="0" err="1">
                <a:latin typeface="Trebuchet MS" panose="020B0603020202020204" pitchFamily="34" charset="0"/>
              </a:rPr>
              <a:t>Laplace</a:t>
            </a:r>
            <a:r>
              <a:rPr lang="el-GR" sz="2000" dirty="0">
                <a:latin typeface="Trebuchet MS" panose="020B0603020202020204" pitchFamily="34" charset="0"/>
              </a:rPr>
              <a:t> </a:t>
            </a:r>
            <a:r>
              <a:rPr lang="el-GR" sz="2000" i="1" dirty="0">
                <a:latin typeface="Trebuchet MS" panose="020B0603020202020204" pitchFamily="34" charset="0"/>
              </a:rPr>
              <a:t>F</a:t>
            </a:r>
            <a:r>
              <a:rPr lang="el-GR" sz="2000" baseline="-25000" dirty="0">
                <a:latin typeface="Trebuchet MS" panose="020B0603020202020204" pitchFamily="34" charset="0"/>
              </a:rPr>
              <a:t>A</a:t>
            </a:r>
            <a:r>
              <a:rPr lang="el-GR" sz="2000" dirty="0">
                <a:latin typeface="Trebuchet MS" panose="020B0603020202020204" pitchFamily="34" charset="0"/>
              </a:rPr>
              <a:t> και </a:t>
            </a:r>
            <a:r>
              <a:rPr lang="el-GR" sz="2000" i="1" dirty="0">
                <a:latin typeface="Trebuchet MS" panose="020B0603020202020204" pitchFamily="34" charset="0"/>
              </a:rPr>
              <a:t>F</a:t>
            </a:r>
            <a:r>
              <a:rPr lang="el-GR" sz="2000" baseline="-25000" dirty="0">
                <a:latin typeface="Trebuchet MS" panose="020B0603020202020204" pitchFamily="34" charset="0"/>
              </a:rPr>
              <a:t>Γ</a:t>
            </a:r>
            <a:r>
              <a:rPr lang="el-GR" sz="2000" dirty="0">
                <a:latin typeface="Trebuchet MS" panose="020B0603020202020204" pitchFamily="34" charset="0"/>
              </a:rPr>
              <a:t> που ασκούνται </a:t>
            </a:r>
            <a:r>
              <a:rPr lang="el-GR" sz="2000" dirty="0" smtClean="0">
                <a:latin typeface="Trebuchet MS" panose="020B0603020202020204" pitchFamily="34" charset="0"/>
              </a:rPr>
              <a:t>στους αγωγούς </a:t>
            </a:r>
            <a:r>
              <a:rPr lang="el-GR" sz="2000" dirty="0">
                <a:latin typeface="Trebuchet MS" panose="020B0603020202020204" pitchFamily="34" charset="0"/>
              </a:rPr>
              <a:t>είναι: </a:t>
            </a:r>
          </a:p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α</a:t>
            </a:r>
            <a:r>
              <a:rPr lang="el-GR" sz="2000" b="1" dirty="0">
                <a:latin typeface="Trebuchet MS" panose="020B0603020202020204" pitchFamily="34" charset="0"/>
              </a:rPr>
              <a:t>) </a:t>
            </a:r>
            <a:r>
              <a:rPr lang="el-GR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i="1" dirty="0" smtClean="0">
                <a:latin typeface="Trebuchet MS" panose="020B0603020202020204" pitchFamily="34" charset="0"/>
              </a:rPr>
              <a:t>F</a:t>
            </a:r>
            <a:r>
              <a:rPr lang="el-GR" sz="2000" baseline="-25000" dirty="0" smtClean="0">
                <a:latin typeface="Trebuchet MS" panose="020B0603020202020204" pitchFamily="34" charset="0"/>
              </a:rPr>
              <a:t>A</a:t>
            </a:r>
            <a:r>
              <a:rPr lang="el-GR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= </a:t>
            </a:r>
            <a:r>
              <a:rPr lang="el-GR" sz="2000" dirty="0" smtClean="0">
                <a:latin typeface="Trebuchet MS" panose="020B0603020202020204" pitchFamily="34" charset="0"/>
              </a:rPr>
              <a:t>3</a:t>
            </a:r>
            <a:r>
              <a:rPr lang="el-GR" sz="2000" i="1" dirty="0" smtClean="0">
                <a:latin typeface="Trebuchet MS" panose="020B0603020202020204" pitchFamily="34" charset="0"/>
              </a:rPr>
              <a:t>F</a:t>
            </a:r>
            <a:r>
              <a:rPr lang="el-GR" sz="2000" baseline="-25000" dirty="0" smtClean="0">
                <a:latin typeface="Trebuchet MS" panose="020B0603020202020204" pitchFamily="34" charset="0"/>
              </a:rPr>
              <a:t>Γ</a:t>
            </a:r>
            <a:r>
              <a:rPr lang="el-GR" sz="2000" dirty="0" smtClean="0">
                <a:latin typeface="Trebuchet MS" panose="020B0603020202020204" pitchFamily="34" charset="0"/>
              </a:rPr>
              <a:t>.                                                 </a:t>
            </a:r>
            <a:r>
              <a:rPr lang="el-GR" sz="2000" b="1" dirty="0" smtClean="0">
                <a:latin typeface="Trebuchet MS" panose="020B0603020202020204" pitchFamily="34" charset="0"/>
              </a:rPr>
              <a:t>β</a:t>
            </a:r>
            <a:r>
              <a:rPr lang="el-GR" sz="2000" b="1" dirty="0">
                <a:latin typeface="Trebuchet MS" panose="020B0603020202020204" pitchFamily="34" charset="0"/>
              </a:rPr>
              <a:t>) </a:t>
            </a:r>
            <a:r>
              <a:rPr lang="el-GR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i="1" dirty="0" smtClean="0">
                <a:latin typeface="Trebuchet MS" panose="020B0603020202020204" pitchFamily="34" charset="0"/>
              </a:rPr>
              <a:t>F</a:t>
            </a:r>
            <a:r>
              <a:rPr lang="el-GR" sz="2000" baseline="-25000" dirty="0" smtClean="0">
                <a:latin typeface="Trebuchet MS" panose="020B0603020202020204" pitchFamily="34" charset="0"/>
              </a:rPr>
              <a:t>A</a:t>
            </a:r>
            <a:r>
              <a:rPr lang="el-GR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= </a:t>
            </a:r>
            <a:r>
              <a:rPr lang="el-GR" sz="2000" i="1" dirty="0" smtClean="0">
                <a:latin typeface="Trebuchet MS" panose="020B0603020202020204" pitchFamily="34" charset="0"/>
              </a:rPr>
              <a:t>F</a:t>
            </a:r>
            <a:r>
              <a:rPr lang="el-GR" sz="2000" baseline="-25000" dirty="0" smtClean="0">
                <a:latin typeface="Trebuchet MS" panose="020B0603020202020204" pitchFamily="34" charset="0"/>
              </a:rPr>
              <a:t>Γ</a:t>
            </a:r>
            <a:r>
              <a:rPr lang="el-GR" sz="2000" dirty="0" smtClean="0">
                <a:latin typeface="Trebuchet MS" panose="020B0603020202020204" pitchFamily="34" charset="0"/>
              </a:rPr>
              <a:t>/3.         </a:t>
            </a:r>
          </a:p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γ</a:t>
            </a:r>
            <a:r>
              <a:rPr lang="el-GR" sz="2000" b="1" dirty="0">
                <a:latin typeface="Trebuchet MS" panose="020B0603020202020204" pitchFamily="34" charset="0"/>
              </a:rPr>
              <a:t>) </a:t>
            </a:r>
            <a:r>
              <a:rPr lang="el-GR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i="1" dirty="0" smtClean="0">
                <a:latin typeface="Trebuchet MS" panose="020B0603020202020204" pitchFamily="34" charset="0"/>
              </a:rPr>
              <a:t>F</a:t>
            </a:r>
            <a:r>
              <a:rPr lang="el-GR" sz="2000" baseline="-25000" dirty="0" smtClean="0">
                <a:latin typeface="Trebuchet MS" panose="020B0603020202020204" pitchFamily="34" charset="0"/>
              </a:rPr>
              <a:t>A</a:t>
            </a:r>
            <a:r>
              <a:rPr lang="el-GR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= </a:t>
            </a:r>
            <a:r>
              <a:rPr lang="el-GR" sz="2000" i="1" dirty="0" smtClean="0">
                <a:latin typeface="Trebuchet MS" panose="020B0603020202020204" pitchFamily="34" charset="0"/>
              </a:rPr>
              <a:t>F</a:t>
            </a:r>
            <a:r>
              <a:rPr lang="el-GR" sz="2000" baseline="-25000" dirty="0" smtClean="0">
                <a:latin typeface="Trebuchet MS" panose="020B0603020202020204" pitchFamily="34" charset="0"/>
              </a:rPr>
              <a:t>Γ</a:t>
            </a:r>
            <a:r>
              <a:rPr lang="el-GR" sz="2000" dirty="0" smtClean="0">
                <a:latin typeface="Trebuchet MS" panose="020B0603020202020204" pitchFamily="34" charset="0"/>
              </a:rPr>
              <a:t>.                                                   </a:t>
            </a:r>
            <a:r>
              <a:rPr lang="el-GR" sz="2000" b="1" dirty="0" smtClean="0">
                <a:latin typeface="Trebuchet MS" panose="020B0603020202020204" pitchFamily="34" charset="0"/>
              </a:rPr>
              <a:t>δ</a:t>
            </a:r>
            <a:r>
              <a:rPr lang="el-GR" sz="2000" b="1" dirty="0">
                <a:latin typeface="Trebuchet MS" panose="020B0603020202020204" pitchFamily="34" charset="0"/>
              </a:rPr>
              <a:t>) </a:t>
            </a:r>
            <a:r>
              <a:rPr lang="el-GR" sz="2000" dirty="0">
                <a:latin typeface="Trebuchet MS" panose="020B0603020202020204" pitchFamily="34" charset="0"/>
              </a:rPr>
              <a:t>τα </a:t>
            </a:r>
            <a:r>
              <a:rPr lang="el-GR" sz="2000" dirty="0" smtClean="0">
                <a:latin typeface="Trebuchet MS" panose="020B0603020202020204" pitchFamily="34" charset="0"/>
              </a:rPr>
              <a:t>στοιχεία δεν </a:t>
            </a:r>
            <a:r>
              <a:rPr lang="el-GR" sz="2000" dirty="0">
                <a:latin typeface="Trebuchet MS" panose="020B0603020202020204" pitchFamily="34" charset="0"/>
              </a:rPr>
              <a:t>είναι επαρκή.</a:t>
            </a:r>
          </a:p>
        </p:txBody>
      </p:sp>
      <p:sp>
        <p:nvSpPr>
          <p:cNvPr id="5" name="Οβάλ 4"/>
          <p:cNvSpPr/>
          <p:nvPr/>
        </p:nvSpPr>
        <p:spPr>
          <a:xfrm>
            <a:off x="1049939" y="3911474"/>
            <a:ext cx="486254" cy="4987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4323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Ομάδα 5"/>
          <p:cNvGrpSpPr/>
          <p:nvPr/>
        </p:nvGrpSpPr>
        <p:grpSpPr>
          <a:xfrm>
            <a:off x="1100447" y="314325"/>
            <a:ext cx="9824852" cy="4348237"/>
            <a:chOff x="1100447" y="314325"/>
            <a:chExt cx="9824852" cy="4348237"/>
          </a:xfrm>
        </p:grpSpPr>
        <p:pic>
          <p:nvPicPr>
            <p:cNvPr id="4" name="Εικόνα 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434840" y="314325"/>
              <a:ext cx="2743200" cy="2724150"/>
            </a:xfrm>
            <a:prstGeom prst="rect">
              <a:avLst/>
            </a:prstGeom>
          </p:spPr>
        </p:pic>
        <p:sp>
          <p:nvSpPr>
            <p:cNvPr id="5" name="Ορθογώνιο 4"/>
            <p:cNvSpPr/>
            <p:nvPr/>
          </p:nvSpPr>
          <p:spPr>
            <a:xfrm>
              <a:off x="1100447" y="3185234"/>
              <a:ext cx="9824852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000" b="1" dirty="0" smtClean="0">
                  <a:latin typeface="Trebuchet MS" panose="020B0603020202020204" pitchFamily="34" charset="0"/>
                </a:rPr>
                <a:t>46. </a:t>
              </a:r>
              <a:r>
                <a:rPr lang="el-GR" sz="2000" dirty="0" smtClean="0">
                  <a:latin typeface="Trebuchet MS" panose="020B0603020202020204" pitchFamily="34" charset="0"/>
                </a:rPr>
                <a:t>Τρεις </a:t>
              </a:r>
              <a:r>
                <a:rPr lang="el-GR" sz="2000" dirty="0">
                  <a:latin typeface="Trebuchet MS" panose="020B0603020202020204" pitchFamily="34" charset="0"/>
                </a:rPr>
                <a:t>παράλληλοι ρευματοφόροι αγωγοί </a:t>
              </a:r>
              <a:r>
                <a:rPr lang="el-GR" sz="2000" dirty="0" smtClean="0">
                  <a:latin typeface="Trebuchet MS" panose="020B0603020202020204" pitchFamily="34" charset="0"/>
                </a:rPr>
                <a:t>(1), (2), (3) </a:t>
              </a:r>
              <a:r>
                <a:rPr lang="el-GR" sz="2000" dirty="0">
                  <a:latin typeface="Trebuchet MS" panose="020B0603020202020204" pitchFamily="34" charset="0"/>
                </a:rPr>
                <a:t>μεγάλου </a:t>
              </a:r>
              <a:r>
                <a:rPr lang="el-GR" sz="2000" dirty="0" smtClean="0">
                  <a:latin typeface="Trebuchet MS" panose="020B0603020202020204" pitchFamily="34" charset="0"/>
                </a:rPr>
                <a:t>μήκους διαρρέονται </a:t>
              </a:r>
              <a:r>
                <a:rPr lang="el-GR" sz="2000" dirty="0">
                  <a:latin typeface="Trebuchet MS" panose="020B0603020202020204" pitchFamily="34" charset="0"/>
                </a:rPr>
                <a:t>από ομόρροπα ρεύματα </a:t>
              </a:r>
              <a:r>
                <a:rPr lang="el-GR" sz="2000" i="1" dirty="0">
                  <a:latin typeface="Trebuchet MS" panose="020B0603020202020204" pitchFamily="34" charset="0"/>
                </a:rPr>
                <a:t>Ι</a:t>
              </a:r>
              <a:r>
                <a:rPr lang="el-GR" sz="2000" baseline="-25000" dirty="0">
                  <a:latin typeface="Trebuchet MS" panose="020B0603020202020204" pitchFamily="34" charset="0"/>
                </a:rPr>
                <a:t>1</a:t>
              </a:r>
              <a:r>
                <a:rPr lang="el-GR" sz="2000" dirty="0">
                  <a:latin typeface="Trebuchet MS" panose="020B0603020202020204" pitchFamily="34" charset="0"/>
                </a:rPr>
                <a:t>, </a:t>
              </a:r>
              <a:r>
                <a:rPr lang="el-GR" sz="2000" i="1" dirty="0">
                  <a:latin typeface="Trebuchet MS" panose="020B0603020202020204" pitchFamily="34" charset="0"/>
                </a:rPr>
                <a:t>Ι</a:t>
              </a:r>
              <a:r>
                <a:rPr lang="el-GR" sz="2000" baseline="-25000" dirty="0">
                  <a:latin typeface="Trebuchet MS" panose="020B0603020202020204" pitchFamily="34" charset="0"/>
                </a:rPr>
                <a:t>2</a:t>
              </a:r>
              <a:r>
                <a:rPr lang="el-GR" sz="2000" dirty="0">
                  <a:latin typeface="Trebuchet MS" panose="020B0603020202020204" pitchFamily="34" charset="0"/>
                </a:rPr>
                <a:t>, </a:t>
              </a:r>
              <a:r>
                <a:rPr lang="el-GR" sz="2000" i="1" dirty="0">
                  <a:latin typeface="Trebuchet MS" panose="020B0603020202020204" pitchFamily="34" charset="0"/>
                </a:rPr>
                <a:t>Ι</a:t>
              </a:r>
              <a:r>
                <a:rPr lang="el-GR" sz="2000" baseline="-25000" dirty="0">
                  <a:latin typeface="Trebuchet MS" panose="020B0603020202020204" pitchFamily="34" charset="0"/>
                </a:rPr>
                <a:t>3</a:t>
              </a:r>
              <a:r>
                <a:rPr lang="el-GR" sz="2000" dirty="0">
                  <a:latin typeface="Trebuchet MS" panose="020B0603020202020204" pitchFamily="34" charset="0"/>
                </a:rPr>
                <a:t>. Σε ποιον από </a:t>
              </a:r>
              <a:r>
                <a:rPr lang="el-GR" sz="2000" dirty="0" smtClean="0">
                  <a:latin typeface="Trebuchet MS" panose="020B0603020202020204" pitchFamily="34" charset="0"/>
                </a:rPr>
                <a:t>τους τρεις </a:t>
              </a:r>
              <a:r>
                <a:rPr lang="el-GR" sz="2000" dirty="0">
                  <a:latin typeface="Trebuchet MS" panose="020B0603020202020204" pitchFamily="34" charset="0"/>
                </a:rPr>
                <a:t>αγωγούς η συνισταμένη δύναμη από τους δύο άλλους </a:t>
              </a:r>
              <a:r>
                <a:rPr lang="el-GR" sz="2000" dirty="0" smtClean="0">
                  <a:latin typeface="Trebuchet MS" panose="020B0603020202020204" pitchFamily="34" charset="0"/>
                </a:rPr>
                <a:t>αγωγούς </a:t>
              </a:r>
              <a:r>
                <a:rPr lang="el-GR" sz="2000" dirty="0">
                  <a:latin typeface="Trebuchet MS" panose="020B0603020202020204" pitchFamily="34" charset="0"/>
                </a:rPr>
                <a:t>είναι δυνατόν να είναι μηδέν;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9006840" y="4809321"/>
            <a:ext cx="1918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Στον αγωγό (2)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095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153590" y="1889400"/>
            <a:ext cx="5701940" cy="153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Ασκήσεις και Προβλήματα από το βιβλίο</a:t>
            </a:r>
          </a:p>
          <a:p>
            <a:pPr algn="ctr">
              <a:spcBef>
                <a:spcPct val="50000"/>
              </a:spcBef>
              <a:defRPr/>
            </a:pPr>
            <a:r>
              <a:rPr lang="el-GR" sz="2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(από σελ. 183)</a:t>
            </a:r>
            <a:endParaRPr lang="el-GR" sz="20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6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212602" y="545046"/>
            <a:ext cx="9760197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29.  </a:t>
            </a:r>
            <a:r>
              <a:rPr lang="el-GR" sz="2000" dirty="0" smtClean="0">
                <a:latin typeface="Trebuchet MS" panose="020B0603020202020204" pitchFamily="34" charset="0"/>
              </a:rPr>
              <a:t>Ευθύγραμμος </a:t>
            </a:r>
            <a:r>
              <a:rPr lang="el-GR" sz="2000" dirty="0">
                <a:latin typeface="Trebuchet MS" panose="020B0603020202020204" pitchFamily="34" charset="0"/>
              </a:rPr>
              <a:t>οριζόντιος αγωγός μήκους </a:t>
            </a:r>
            <a:r>
              <a:rPr lang="el-GR" sz="2000" i="1" dirty="0" smtClean="0">
                <a:latin typeface="Trebuchet MS" panose="020B0603020202020204" pitchFamily="34" charset="0"/>
              </a:rPr>
              <a:t>ℓ</a:t>
            </a:r>
            <a:r>
              <a:rPr lang="el-GR" sz="2000" dirty="0" smtClean="0">
                <a:latin typeface="Trebuchet MS" panose="020B0603020202020204" pitchFamily="34" charset="0"/>
              </a:rPr>
              <a:t> = </a:t>
            </a:r>
            <a:r>
              <a:rPr lang="el-GR" sz="2000" dirty="0">
                <a:latin typeface="Trebuchet MS" panose="020B0603020202020204" pitchFamily="34" charset="0"/>
              </a:rPr>
              <a:t>20cm </a:t>
            </a:r>
            <a:r>
              <a:rPr lang="el-GR" sz="2000" dirty="0" smtClean="0">
                <a:latin typeface="Trebuchet MS" panose="020B0603020202020204" pitchFamily="34" charset="0"/>
              </a:rPr>
              <a:t>τοποθετείται κάθετα </a:t>
            </a:r>
            <a:r>
              <a:rPr lang="el-GR" sz="2000" dirty="0">
                <a:latin typeface="Trebuchet MS" panose="020B0603020202020204" pitchFamily="34" charset="0"/>
              </a:rPr>
              <a:t>στις δυναμικές γραμμές ομογενούς μαγνητικού </a:t>
            </a:r>
            <a:r>
              <a:rPr lang="el-GR" sz="2000" dirty="0" smtClean="0">
                <a:latin typeface="Trebuchet MS" panose="020B0603020202020204" pitchFamily="34" charset="0"/>
              </a:rPr>
              <a:t>πεδίου έντασης </a:t>
            </a:r>
            <a:r>
              <a:rPr lang="el-GR" sz="2000" i="1" dirty="0">
                <a:latin typeface="Trebuchet MS" panose="020B0603020202020204" pitchFamily="34" charset="0"/>
              </a:rPr>
              <a:t>Β</a:t>
            </a:r>
            <a:r>
              <a:rPr lang="el-GR" sz="2000" dirty="0">
                <a:latin typeface="Trebuchet MS" panose="020B0603020202020204" pitchFamily="34" charset="0"/>
              </a:rPr>
              <a:t> = 0,4Τ. Όταν ο αγωγός διαρρέεται από ρεύμα </a:t>
            </a:r>
            <a:r>
              <a:rPr lang="el-GR" sz="2000" i="1" dirty="0">
                <a:latin typeface="Trebuchet MS" panose="020B0603020202020204" pitchFamily="34" charset="0"/>
              </a:rPr>
              <a:t>Ι</a:t>
            </a:r>
            <a:r>
              <a:rPr lang="el-GR" sz="2000" dirty="0">
                <a:latin typeface="Trebuchet MS" panose="020B0603020202020204" pitchFamily="34" charset="0"/>
              </a:rPr>
              <a:t> = </a:t>
            </a:r>
            <a:r>
              <a:rPr lang="el-GR" sz="2000" dirty="0" smtClean="0">
                <a:latin typeface="Trebuchet MS" panose="020B0603020202020204" pitchFamily="34" charset="0"/>
              </a:rPr>
              <a:t>10Α, μετακινείται </a:t>
            </a:r>
            <a:r>
              <a:rPr lang="el-GR" sz="2000" dirty="0">
                <a:latin typeface="Trebuchet MS" panose="020B0603020202020204" pitchFamily="34" charset="0"/>
              </a:rPr>
              <a:t>με σταθερή επιτάχυνση </a:t>
            </a:r>
            <a:r>
              <a:rPr lang="el-GR" sz="2000" i="1" dirty="0">
                <a:latin typeface="Trebuchet MS" panose="020B0603020202020204" pitchFamily="34" charset="0"/>
              </a:rPr>
              <a:t>α</a:t>
            </a:r>
            <a:r>
              <a:rPr lang="el-GR" sz="2000" dirty="0">
                <a:latin typeface="Trebuchet MS" panose="020B0603020202020204" pitchFamily="34" charset="0"/>
              </a:rPr>
              <a:t> = 2m/s</a:t>
            </a:r>
            <a:r>
              <a:rPr lang="el-GR" sz="2000" baseline="30000" dirty="0">
                <a:latin typeface="Trebuchet MS" panose="020B0603020202020204" pitchFamily="34" charset="0"/>
              </a:rPr>
              <a:t>2</a:t>
            </a:r>
            <a:r>
              <a:rPr lang="el-GR" sz="2000" dirty="0">
                <a:latin typeface="Trebuchet MS" panose="020B0603020202020204" pitchFamily="34" charset="0"/>
              </a:rPr>
              <a:t>. </a:t>
            </a:r>
            <a:endParaRPr lang="el-GR" sz="2000" dirty="0" smtClean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000" dirty="0" smtClean="0">
                <a:latin typeface="Trebuchet MS" panose="020B0603020202020204" pitchFamily="34" charset="0"/>
              </a:rPr>
              <a:t>Να </a:t>
            </a:r>
            <a:r>
              <a:rPr lang="el-GR" sz="2000" dirty="0">
                <a:latin typeface="Trebuchet MS" panose="020B0603020202020204" pitchFamily="34" charset="0"/>
              </a:rPr>
              <a:t>υπολογιστεί </a:t>
            </a:r>
            <a:r>
              <a:rPr lang="el-GR" sz="2000" dirty="0" smtClean="0">
                <a:latin typeface="Trebuchet MS" panose="020B0603020202020204" pitchFamily="34" charset="0"/>
              </a:rPr>
              <a:t>το έργο </a:t>
            </a:r>
            <a:r>
              <a:rPr lang="el-GR" sz="2000" dirty="0">
                <a:latin typeface="Trebuchet MS" panose="020B0603020202020204" pitchFamily="34" charset="0"/>
              </a:rPr>
              <a:t>της δύναμης </a:t>
            </a:r>
            <a:r>
              <a:rPr lang="el-GR" sz="2000" dirty="0" err="1">
                <a:latin typeface="Trebuchet MS" panose="020B0603020202020204" pitchFamily="34" charset="0"/>
              </a:rPr>
              <a:t>Laplace</a:t>
            </a:r>
            <a:r>
              <a:rPr lang="el-GR" sz="2000" dirty="0">
                <a:latin typeface="Trebuchet MS" panose="020B0603020202020204" pitchFamily="34" charset="0"/>
              </a:rPr>
              <a:t> για χρόνο </a:t>
            </a:r>
            <a:r>
              <a:rPr lang="el-GR" sz="2000" i="1" dirty="0">
                <a:latin typeface="Trebuchet MS" panose="020B0603020202020204" pitchFamily="34" charset="0"/>
              </a:rPr>
              <a:t>t</a:t>
            </a:r>
            <a:r>
              <a:rPr lang="el-GR" sz="2000" dirty="0">
                <a:latin typeface="Trebuchet MS" panose="020B0603020202020204" pitchFamily="34" charset="0"/>
              </a:rPr>
              <a:t> = </a:t>
            </a:r>
            <a:r>
              <a:rPr lang="el-GR" sz="2000" dirty="0" smtClean="0">
                <a:latin typeface="Trebuchet MS" panose="020B0603020202020204" pitchFamily="34" charset="0"/>
              </a:rPr>
              <a:t>10s (υποθέτουμε </a:t>
            </a:r>
            <a:r>
              <a:rPr lang="el-GR" sz="2000" dirty="0">
                <a:latin typeface="Trebuchet MS" panose="020B0603020202020204" pitchFamily="34" charset="0"/>
              </a:rPr>
              <a:t>ότι η </a:t>
            </a:r>
            <a:r>
              <a:rPr lang="el-GR" sz="2000" i="1" dirty="0" smtClean="0">
                <a:latin typeface="Trebuchet MS" panose="020B0603020202020204" pitchFamily="34" charset="0"/>
              </a:rPr>
              <a:t>F</a:t>
            </a:r>
            <a:r>
              <a:rPr lang="el-GR" sz="2000" baseline="-25000" dirty="0" smtClean="0">
                <a:latin typeface="Trebuchet MS" panose="020B0603020202020204" pitchFamily="34" charset="0"/>
              </a:rPr>
              <a:t>L</a:t>
            </a:r>
            <a:r>
              <a:rPr lang="el-GR" sz="2000" dirty="0" smtClean="0">
                <a:latin typeface="Trebuchet MS" panose="020B0603020202020204" pitchFamily="34" charset="0"/>
              </a:rPr>
              <a:t> είναι </a:t>
            </a:r>
            <a:r>
              <a:rPr lang="el-GR" sz="2000" dirty="0">
                <a:latin typeface="Trebuchet MS" panose="020B0603020202020204" pitchFamily="34" charset="0"/>
              </a:rPr>
              <a:t>η μόνη δύναμη στη διεύθυνση κίνησης του αγωγού).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8641400" y="2460562"/>
            <a:ext cx="1518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W</a:t>
            </a:r>
            <a:r>
              <a:rPr lang="en-US" sz="2000" b="1" i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F</a:t>
            </a:r>
            <a:r>
              <a:rPr lang="en-US" sz="2000" b="1" baseline="-6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L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= 80J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800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prstClr val="black">
                    <a:tint val="75000"/>
                  </a:prstClr>
                </a:solidFill>
              </a:rPr>
              <a:t>Μερκ</a:t>
            </a:r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. Παναγιωτόπουλος - Φυσικός        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Ομάδα 5"/>
          <p:cNvGrpSpPr/>
          <p:nvPr/>
        </p:nvGrpSpPr>
        <p:grpSpPr>
          <a:xfrm>
            <a:off x="1460665" y="410688"/>
            <a:ext cx="8953995" cy="5096490"/>
            <a:chOff x="1425039" y="410688"/>
            <a:chExt cx="8953995" cy="5096490"/>
          </a:xfrm>
        </p:grpSpPr>
        <p:sp>
          <p:nvSpPr>
            <p:cNvPr id="4" name="Ορθογώνιο 3"/>
            <p:cNvSpPr/>
            <p:nvPr/>
          </p:nvSpPr>
          <p:spPr>
            <a:xfrm>
              <a:off x="1425039" y="410688"/>
              <a:ext cx="8953995" cy="42473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000" b="1" dirty="0" smtClean="0">
                  <a:latin typeface="Trebuchet MS" panose="020B0603020202020204" pitchFamily="34" charset="0"/>
                </a:rPr>
                <a:t>30.  </a:t>
              </a:r>
              <a:r>
                <a:rPr lang="el-GR" sz="2000" dirty="0" smtClean="0">
                  <a:latin typeface="Trebuchet MS" panose="020B0603020202020204" pitchFamily="34" charset="0"/>
                </a:rPr>
                <a:t>Ένας </a:t>
              </a:r>
              <a:r>
                <a:rPr lang="el-GR" sz="2000" dirty="0">
                  <a:latin typeface="Trebuchet MS" panose="020B0603020202020204" pitchFamily="34" charset="0"/>
                </a:rPr>
                <a:t>ευθύγραμμος ρευματοφόρος αγωγός μήκους </a:t>
              </a:r>
              <a:r>
                <a:rPr lang="el-GR" sz="2000" i="1" dirty="0" smtClean="0">
                  <a:latin typeface="Trebuchet MS" panose="020B0603020202020204" pitchFamily="34" charset="0"/>
                </a:rPr>
                <a:t>ℓ</a:t>
              </a:r>
              <a:r>
                <a:rPr lang="el-GR" sz="2000" dirty="0" smtClean="0">
                  <a:latin typeface="Trebuchet MS" panose="020B0603020202020204" pitchFamily="34" charset="0"/>
                </a:rPr>
                <a:t> = </a:t>
              </a:r>
              <a:r>
                <a:rPr lang="el-GR" sz="2000" dirty="0">
                  <a:latin typeface="Trebuchet MS" panose="020B0603020202020204" pitchFamily="34" charset="0"/>
                </a:rPr>
                <a:t>20cm </a:t>
              </a:r>
              <a:r>
                <a:rPr lang="el-GR" sz="2000" dirty="0" smtClean="0">
                  <a:latin typeface="Trebuchet MS" panose="020B0603020202020204" pitchFamily="34" charset="0"/>
                </a:rPr>
                <a:t>μπορεί </a:t>
              </a:r>
              <a:r>
                <a:rPr lang="el-GR" sz="2000" dirty="0">
                  <a:latin typeface="Trebuchet MS" panose="020B0603020202020204" pitchFamily="34" charset="0"/>
                </a:rPr>
                <a:t>να μετακινείται πάνω σε δύο κατακόρυφους μονωτικούς </a:t>
              </a:r>
              <a:r>
                <a:rPr lang="el-GR" sz="2000" dirty="0" smtClean="0">
                  <a:latin typeface="Trebuchet MS" panose="020B0603020202020204" pitchFamily="34" charset="0"/>
                </a:rPr>
                <a:t>αγωγούς </a:t>
              </a:r>
              <a:r>
                <a:rPr lang="el-GR" sz="2000" dirty="0">
                  <a:latin typeface="Trebuchet MS" panose="020B0603020202020204" pitchFamily="34" charset="0"/>
                </a:rPr>
                <a:t>χωρίς τριβές. Το σύστημα βρίσκεται μέσα σε ομογενές </a:t>
              </a:r>
              <a:r>
                <a:rPr lang="el-GR" sz="2000" dirty="0" smtClean="0">
                  <a:latin typeface="Trebuchet MS" panose="020B0603020202020204" pitchFamily="34" charset="0"/>
                </a:rPr>
                <a:t>οριζόντιο </a:t>
              </a:r>
              <a:r>
                <a:rPr lang="el-GR" sz="2000" dirty="0">
                  <a:latin typeface="Trebuchet MS" panose="020B0603020202020204" pitchFamily="34" charset="0"/>
                </a:rPr>
                <a:t>μαγνητικό πεδίο έντασης </a:t>
              </a:r>
              <a:r>
                <a:rPr lang="el-GR" sz="2000" i="1" dirty="0">
                  <a:latin typeface="Trebuchet MS" panose="020B0603020202020204" pitchFamily="34" charset="0"/>
                </a:rPr>
                <a:t>Β</a:t>
              </a:r>
              <a:r>
                <a:rPr lang="el-GR" sz="2000" dirty="0">
                  <a:latin typeface="Trebuchet MS" panose="020B0603020202020204" pitchFamily="34" charset="0"/>
                </a:rPr>
                <a:t> = 2Τ. Να υπολογιστεί η </a:t>
              </a:r>
              <a:r>
                <a:rPr lang="el-GR" sz="2000" dirty="0" smtClean="0">
                  <a:latin typeface="Trebuchet MS" panose="020B0603020202020204" pitchFamily="34" charset="0"/>
                </a:rPr>
                <a:t>ένταση του </a:t>
              </a:r>
              <a:r>
                <a:rPr lang="el-GR" sz="2000" dirty="0">
                  <a:latin typeface="Trebuchet MS" panose="020B0603020202020204" pitchFamily="34" charset="0"/>
                </a:rPr>
                <a:t>ρεύματος που πρέπει να διαρρέει τον αγωγό, ώστε αυτός:</a:t>
              </a:r>
            </a:p>
            <a:p>
              <a:pPr algn="just">
                <a:lnSpc>
                  <a:spcPct val="150000"/>
                </a:lnSpc>
              </a:pPr>
              <a:r>
                <a:rPr lang="el-GR" sz="2000" b="1" dirty="0">
                  <a:latin typeface="Trebuchet MS" panose="020B0603020202020204" pitchFamily="34" charset="0"/>
                </a:rPr>
                <a:t>α) </a:t>
              </a:r>
              <a:r>
                <a:rPr lang="el-GR" sz="2000" b="1" dirty="0" smtClean="0">
                  <a:latin typeface="Trebuchet MS" panose="020B0603020202020204" pitchFamily="34" charset="0"/>
                </a:rPr>
                <a:t> </a:t>
              </a:r>
              <a:r>
                <a:rPr lang="el-GR" sz="2000" dirty="0" smtClean="0">
                  <a:latin typeface="Trebuchet MS" panose="020B0603020202020204" pitchFamily="34" charset="0"/>
                </a:rPr>
                <a:t>να </a:t>
              </a:r>
              <a:r>
                <a:rPr lang="el-GR" sz="2000" dirty="0">
                  <a:latin typeface="Trebuchet MS" panose="020B0603020202020204" pitchFamily="34" charset="0"/>
                </a:rPr>
                <a:t>κατεβαίνει με σταθερή </a:t>
              </a:r>
              <a:r>
                <a:rPr lang="el-GR" sz="2000" dirty="0" smtClean="0">
                  <a:latin typeface="Trebuchet MS" panose="020B0603020202020204" pitchFamily="34" charset="0"/>
                </a:rPr>
                <a:t>ταχύτητα. </a:t>
              </a:r>
            </a:p>
            <a:p>
              <a:pPr algn="just">
                <a:lnSpc>
                  <a:spcPct val="150000"/>
                </a:lnSpc>
              </a:pPr>
              <a:r>
                <a:rPr lang="el-GR" sz="2000" b="1" dirty="0" smtClean="0">
                  <a:latin typeface="Trebuchet MS" panose="020B0603020202020204" pitchFamily="34" charset="0"/>
                </a:rPr>
                <a:t>β</a:t>
              </a:r>
              <a:r>
                <a:rPr lang="el-GR" sz="2000" b="1" dirty="0">
                  <a:latin typeface="Trebuchet MS" panose="020B0603020202020204" pitchFamily="34" charset="0"/>
                </a:rPr>
                <a:t>) </a:t>
              </a:r>
              <a:r>
                <a:rPr lang="el-GR" sz="2000" b="1" dirty="0" smtClean="0">
                  <a:latin typeface="Trebuchet MS" panose="020B0603020202020204" pitchFamily="34" charset="0"/>
                </a:rPr>
                <a:t> </a:t>
              </a:r>
              <a:r>
                <a:rPr lang="el-GR" sz="2000" dirty="0" smtClean="0">
                  <a:latin typeface="Trebuchet MS" panose="020B0603020202020204" pitchFamily="34" charset="0"/>
                </a:rPr>
                <a:t>να </a:t>
              </a:r>
              <a:r>
                <a:rPr lang="el-GR" sz="2000" dirty="0">
                  <a:latin typeface="Trebuchet MS" panose="020B0603020202020204" pitchFamily="34" charset="0"/>
                </a:rPr>
                <a:t>κατεβαίνει με </a:t>
              </a:r>
              <a:r>
                <a:rPr lang="el-GR" sz="2000" dirty="0" smtClean="0">
                  <a:latin typeface="Trebuchet MS" panose="020B0603020202020204" pitchFamily="34" charset="0"/>
                </a:rPr>
                <a:t>επιτάχυνση </a:t>
              </a:r>
              <a:r>
                <a:rPr lang="el-GR" sz="2000" i="1" dirty="0">
                  <a:latin typeface="Trebuchet MS" panose="020B0603020202020204" pitchFamily="34" charset="0"/>
                </a:rPr>
                <a:t>α</a:t>
              </a:r>
              <a:r>
                <a:rPr lang="el-GR" sz="2000" dirty="0">
                  <a:latin typeface="Trebuchet MS" panose="020B0603020202020204" pitchFamily="34" charset="0"/>
                </a:rPr>
                <a:t> = </a:t>
              </a:r>
              <a:r>
                <a:rPr lang="el-GR" sz="2000" i="1" dirty="0" smtClean="0">
                  <a:latin typeface="Trebuchet MS" panose="020B0603020202020204" pitchFamily="34" charset="0"/>
                </a:rPr>
                <a:t>g</a:t>
              </a:r>
              <a:r>
                <a:rPr lang="el-GR" sz="2000" dirty="0" smtClean="0">
                  <a:latin typeface="Trebuchet MS" panose="020B0603020202020204" pitchFamily="34" charset="0"/>
                </a:rPr>
                <a:t>/3. </a:t>
              </a:r>
            </a:p>
            <a:p>
              <a:pPr algn="just">
                <a:lnSpc>
                  <a:spcPct val="150000"/>
                </a:lnSpc>
              </a:pPr>
              <a:r>
                <a:rPr lang="el-GR" sz="2000" b="1" dirty="0" smtClean="0">
                  <a:latin typeface="Trebuchet MS" panose="020B0603020202020204" pitchFamily="34" charset="0"/>
                </a:rPr>
                <a:t>γ</a:t>
              </a:r>
              <a:r>
                <a:rPr lang="el-GR" sz="2000" b="1" dirty="0">
                  <a:latin typeface="Trebuchet MS" panose="020B0603020202020204" pitchFamily="34" charset="0"/>
                </a:rPr>
                <a:t>) </a:t>
              </a:r>
              <a:r>
                <a:rPr lang="el-GR" sz="2000" b="1" dirty="0" smtClean="0">
                  <a:latin typeface="Trebuchet MS" panose="020B0603020202020204" pitchFamily="34" charset="0"/>
                </a:rPr>
                <a:t> </a:t>
              </a:r>
              <a:r>
                <a:rPr lang="el-GR" sz="2000" dirty="0" smtClean="0">
                  <a:latin typeface="Trebuchet MS" panose="020B0603020202020204" pitchFamily="34" charset="0"/>
                </a:rPr>
                <a:t>να </a:t>
              </a:r>
              <a:r>
                <a:rPr lang="el-GR" sz="2000" dirty="0">
                  <a:latin typeface="Trebuchet MS" panose="020B0603020202020204" pitchFamily="34" charset="0"/>
                </a:rPr>
                <a:t>ανεβαίνει με επιτάχυνση </a:t>
              </a:r>
              <a:r>
                <a:rPr lang="el-GR" sz="2000" i="1" dirty="0">
                  <a:latin typeface="Trebuchet MS" panose="020B0603020202020204" pitchFamily="34" charset="0"/>
                </a:rPr>
                <a:t>α</a:t>
              </a:r>
              <a:r>
                <a:rPr lang="el-GR" sz="2000" dirty="0">
                  <a:latin typeface="Trebuchet MS" panose="020B0603020202020204" pitchFamily="34" charset="0"/>
                </a:rPr>
                <a:t> = </a:t>
              </a:r>
              <a:r>
                <a:rPr lang="el-GR" sz="2000" i="1" dirty="0">
                  <a:latin typeface="Trebuchet MS" panose="020B0603020202020204" pitchFamily="34" charset="0"/>
                </a:rPr>
                <a:t>g</a:t>
              </a:r>
              <a:r>
                <a:rPr lang="el-GR" sz="2000" dirty="0">
                  <a:latin typeface="Trebuchet MS" panose="020B0603020202020204" pitchFamily="34" charset="0"/>
                </a:rPr>
                <a:t>/4. </a:t>
              </a:r>
              <a:endParaRPr lang="el-GR" sz="2000" dirty="0" smtClean="0">
                <a:latin typeface="Trebuchet MS" panose="020B0603020202020204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l-GR" sz="2000" dirty="0" smtClean="0">
                  <a:latin typeface="Trebuchet MS" panose="020B0603020202020204" pitchFamily="34" charset="0"/>
                </a:rPr>
                <a:t>Δίνονται</a:t>
              </a:r>
              <a:r>
                <a:rPr lang="en-US" sz="2000" dirty="0" smtClean="0">
                  <a:latin typeface="Trebuchet MS" panose="020B0603020202020204" pitchFamily="34" charset="0"/>
                </a:rPr>
                <a:t>:</a:t>
              </a:r>
              <a:r>
                <a:rPr lang="el-GR" sz="2000" dirty="0" smtClean="0">
                  <a:latin typeface="Trebuchet MS" panose="020B0603020202020204" pitchFamily="34" charset="0"/>
                </a:rPr>
                <a:t>  </a:t>
              </a:r>
              <a:r>
                <a:rPr lang="el-GR" sz="2000" i="1" dirty="0" smtClean="0">
                  <a:latin typeface="Trebuchet MS" panose="020B0603020202020204" pitchFamily="34" charset="0"/>
                </a:rPr>
                <a:t>m</a:t>
              </a:r>
              <a:r>
                <a:rPr lang="el-GR" sz="2000" dirty="0" smtClean="0">
                  <a:latin typeface="Trebuchet MS" panose="020B0603020202020204" pitchFamily="34" charset="0"/>
                </a:rPr>
                <a:t> </a:t>
              </a:r>
              <a:r>
                <a:rPr lang="el-GR" sz="2000" dirty="0">
                  <a:latin typeface="Trebuchet MS" panose="020B0603020202020204" pitchFamily="34" charset="0"/>
                </a:rPr>
                <a:t>= 100g, </a:t>
              </a:r>
              <a:r>
                <a:rPr lang="el-GR" sz="2000" i="1" dirty="0">
                  <a:latin typeface="Trebuchet MS" panose="020B0603020202020204" pitchFamily="34" charset="0"/>
                </a:rPr>
                <a:t>g</a:t>
              </a:r>
              <a:r>
                <a:rPr lang="el-GR" sz="2000" dirty="0">
                  <a:latin typeface="Trebuchet MS" panose="020B0603020202020204" pitchFamily="34" charset="0"/>
                </a:rPr>
                <a:t> = 10m/s</a:t>
              </a:r>
              <a:r>
                <a:rPr lang="el-GR" sz="2000" baseline="30000" dirty="0">
                  <a:latin typeface="Trebuchet MS" panose="020B0603020202020204" pitchFamily="34" charset="0"/>
                </a:rPr>
                <a:t>2</a:t>
              </a:r>
              <a:r>
                <a:rPr lang="el-GR" sz="2000" dirty="0">
                  <a:latin typeface="Trebuchet MS" panose="020B0603020202020204" pitchFamily="34" charset="0"/>
                </a:rPr>
                <a:t>.</a:t>
              </a:r>
            </a:p>
          </p:txBody>
        </p:sp>
        <p:pic>
          <p:nvPicPr>
            <p:cNvPr id="5" name="Εικόνα 4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950859" y="2336617"/>
              <a:ext cx="3095666" cy="3170561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626919" y="4868883"/>
                <a:ext cx="4868884" cy="631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α)  </a:t>
                </a:r>
                <a:r>
                  <a:rPr lang="el-GR" sz="2000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Ι</a:t>
                </a:r>
                <a:r>
                  <a:rPr lang="el-GR" sz="2000" b="1" baseline="-250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1</a:t>
                </a:r>
                <a:r>
                  <a:rPr lang="el-GR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 = 2,5Α   β) </a:t>
                </a:r>
                <a:r>
                  <a:rPr lang="el-GR" sz="2000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Ι</a:t>
                </a:r>
                <a:r>
                  <a:rPr lang="el-GR" sz="2000" b="1" baseline="-250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2</a:t>
                </a:r>
                <a:r>
                  <a:rPr lang="el-GR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 </a:t>
                </a:r>
                <a:r>
                  <a:rPr lang="el-GR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l-GR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l-GR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Α   γ) </a:t>
                </a:r>
                <a:r>
                  <a:rPr lang="el-GR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Ι</a:t>
                </a:r>
                <a:r>
                  <a:rPr lang="el-GR" b="1" baseline="-250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3</a:t>
                </a:r>
                <a:r>
                  <a:rPr lang="el-GR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 </a:t>
                </a:r>
                <a:r>
                  <a:rPr lang="el-GR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𝟐𝟓</m:t>
                        </m:r>
                      </m:num>
                      <m:den>
                        <m:r>
                          <a:rPr lang="el-GR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l-GR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Α</a:t>
                </a:r>
                <a:r>
                  <a:rPr lang="el-GR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  </a:t>
                </a:r>
                <a:endParaRPr lang="el-GR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6919" y="4868883"/>
                <a:ext cx="4868884" cy="631391"/>
              </a:xfrm>
              <a:prstGeom prst="rect">
                <a:avLst/>
              </a:prstGeom>
              <a:blipFill>
                <a:blip r:embed="rId4"/>
                <a:stretch>
                  <a:fillRect l="-1502" b="-679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161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Ομάδα 5"/>
          <p:cNvGrpSpPr/>
          <p:nvPr/>
        </p:nvGrpSpPr>
        <p:grpSpPr>
          <a:xfrm>
            <a:off x="1567543" y="516733"/>
            <a:ext cx="8716488" cy="3795614"/>
            <a:chOff x="1567543" y="516733"/>
            <a:chExt cx="8716488" cy="3795614"/>
          </a:xfrm>
        </p:grpSpPr>
        <p:pic>
          <p:nvPicPr>
            <p:cNvPr id="4" name="Εικόνα 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944012" y="1994061"/>
              <a:ext cx="2303976" cy="2318286"/>
            </a:xfrm>
            <a:prstGeom prst="rect">
              <a:avLst/>
            </a:prstGeom>
          </p:spPr>
        </p:pic>
        <p:sp>
          <p:nvSpPr>
            <p:cNvPr id="5" name="Ορθογώνιο 4"/>
            <p:cNvSpPr/>
            <p:nvPr/>
          </p:nvSpPr>
          <p:spPr>
            <a:xfrm>
              <a:off x="1567543" y="516733"/>
              <a:ext cx="8716488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000" b="1" dirty="0" smtClean="0">
                  <a:latin typeface="Trebuchet MS" panose="020B0603020202020204" pitchFamily="34" charset="0"/>
                </a:rPr>
                <a:t>31.  </a:t>
              </a:r>
              <a:r>
                <a:rPr lang="el-GR" sz="2000" dirty="0" smtClean="0">
                  <a:latin typeface="Trebuchet MS" panose="020B0603020202020204" pitchFamily="34" charset="0"/>
                </a:rPr>
                <a:t>Μεταλλικό </a:t>
              </a:r>
              <a:r>
                <a:rPr lang="el-GR" sz="2000" dirty="0">
                  <a:latin typeface="Trebuchet MS" panose="020B0603020202020204" pitchFamily="34" charset="0"/>
                </a:rPr>
                <a:t>ορθογώνιο τρίγωνο διαρρέεται από ρεύμα </a:t>
              </a:r>
              <a:r>
                <a:rPr lang="el-GR" sz="2000" i="1" dirty="0">
                  <a:latin typeface="Trebuchet MS" panose="020B0603020202020204" pitchFamily="34" charset="0"/>
                </a:rPr>
                <a:t>I</a:t>
              </a:r>
              <a:r>
                <a:rPr lang="el-GR" sz="2000" dirty="0">
                  <a:latin typeface="Trebuchet MS" panose="020B0603020202020204" pitchFamily="34" charset="0"/>
                </a:rPr>
                <a:t> και </a:t>
              </a:r>
              <a:r>
                <a:rPr lang="el-GR" sz="2000" dirty="0" smtClean="0">
                  <a:latin typeface="Trebuchet MS" panose="020B0603020202020204" pitchFamily="34" charset="0"/>
                </a:rPr>
                <a:t>βρίσκεται </a:t>
              </a:r>
              <a:r>
                <a:rPr lang="el-GR" sz="2000" dirty="0">
                  <a:latin typeface="Trebuchet MS" panose="020B0603020202020204" pitchFamily="34" charset="0"/>
                </a:rPr>
                <a:t>κάθετα στις δυναμικές γραμμές ομογενούς </a:t>
              </a:r>
              <a:r>
                <a:rPr lang="el-GR" sz="2000" dirty="0" smtClean="0">
                  <a:latin typeface="Trebuchet MS" panose="020B0603020202020204" pitchFamily="34" charset="0"/>
                </a:rPr>
                <a:t>μαγνητικού πεδίου </a:t>
              </a:r>
              <a:r>
                <a:rPr lang="el-GR" sz="2000" dirty="0">
                  <a:latin typeface="Trebuchet MS" panose="020B0603020202020204" pitchFamily="34" charset="0"/>
                </a:rPr>
                <a:t>έντασης </a:t>
              </a:r>
              <a:r>
                <a:rPr lang="el-GR" sz="2000" i="1" dirty="0">
                  <a:latin typeface="Trebuchet MS" panose="020B0603020202020204" pitchFamily="34" charset="0"/>
                </a:rPr>
                <a:t>Β</a:t>
              </a:r>
              <a:r>
                <a:rPr lang="el-GR" sz="2000" dirty="0">
                  <a:latin typeface="Trebuchet MS" panose="020B0603020202020204" pitchFamily="34" charset="0"/>
                </a:rPr>
                <a:t>. Να υπολογιστεί η δύναμη που ασκείται </a:t>
              </a:r>
              <a:r>
                <a:rPr lang="el-GR" sz="2000" dirty="0" smtClean="0">
                  <a:latin typeface="Trebuchet MS" panose="020B0603020202020204" pitchFamily="34" charset="0"/>
                </a:rPr>
                <a:t>στο τρίγωνο</a:t>
              </a:r>
              <a:r>
                <a:rPr lang="el-GR" sz="2000" dirty="0">
                  <a:latin typeface="Trebuchet MS" panose="020B0603020202020204" pitchFamily="34" charset="0"/>
                </a:rPr>
                <a:t>.</a:t>
              </a:r>
            </a:p>
          </p:txBody>
        </p:sp>
      </p:grpSp>
      <p:sp>
        <p:nvSpPr>
          <p:cNvPr id="7" name="Ορθογώνιο 6"/>
          <p:cNvSpPr/>
          <p:nvPr/>
        </p:nvSpPr>
        <p:spPr>
          <a:xfrm>
            <a:off x="8133935" y="3805874"/>
            <a:ext cx="9845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F</a:t>
            </a:r>
            <a:r>
              <a:rPr lang="el-GR" sz="2000" b="1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ολ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=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0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431607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Ομάδα 5"/>
          <p:cNvGrpSpPr/>
          <p:nvPr/>
        </p:nvGrpSpPr>
        <p:grpSpPr>
          <a:xfrm>
            <a:off x="1692894" y="493678"/>
            <a:ext cx="8467106" cy="4631136"/>
            <a:chOff x="1692894" y="493678"/>
            <a:chExt cx="8467106" cy="4631136"/>
          </a:xfrm>
        </p:grpSpPr>
        <p:sp>
          <p:nvSpPr>
            <p:cNvPr id="4" name="Ορθογώνιο 3"/>
            <p:cNvSpPr/>
            <p:nvPr/>
          </p:nvSpPr>
          <p:spPr>
            <a:xfrm>
              <a:off x="1692894" y="493678"/>
              <a:ext cx="8467106" cy="28058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000" b="1" dirty="0" smtClean="0">
                  <a:solidFill>
                    <a:srgbClr val="242021"/>
                  </a:solidFill>
                  <a:latin typeface="Trebuchet MS" panose="020B0603020202020204" pitchFamily="34" charset="0"/>
                </a:rPr>
                <a:t>32.  </a:t>
              </a:r>
              <a:r>
                <a:rPr lang="el-GR" sz="2000" dirty="0" smtClean="0">
                  <a:solidFill>
                    <a:srgbClr val="242021"/>
                  </a:solidFill>
                  <a:latin typeface="Trebuchet MS" panose="020B0603020202020204" pitchFamily="34" charset="0"/>
                </a:rPr>
                <a:t>Οριζόντια </a:t>
              </a:r>
              <a:r>
                <a:rPr lang="el-GR" sz="2000" dirty="0">
                  <a:solidFill>
                    <a:srgbClr val="242021"/>
                  </a:solidFill>
                  <a:latin typeface="Trebuchet MS" panose="020B0603020202020204" pitchFamily="34" charset="0"/>
                </a:rPr>
                <a:t>μεταλλική ράβδος μεγάλου μήκους διαρρέεται </a:t>
              </a:r>
              <a:r>
                <a:rPr lang="el-GR" sz="2000" dirty="0" smtClean="0">
                  <a:solidFill>
                    <a:srgbClr val="242021"/>
                  </a:solidFill>
                  <a:latin typeface="Trebuchet MS" panose="020B0603020202020204" pitchFamily="34" charset="0"/>
                </a:rPr>
                <a:t>από ρεύμα </a:t>
              </a:r>
              <a:r>
                <a:rPr lang="el-GR" sz="2000" i="1" dirty="0">
                  <a:solidFill>
                    <a:srgbClr val="242021"/>
                  </a:solidFill>
                  <a:latin typeface="Trebuchet MS" panose="020B0603020202020204" pitchFamily="34" charset="0"/>
                </a:rPr>
                <a:t>Ι</a:t>
              </a:r>
              <a:r>
                <a:rPr lang="el-GR" sz="2000" baseline="-25000" dirty="0">
                  <a:solidFill>
                    <a:srgbClr val="242021"/>
                  </a:solidFill>
                  <a:latin typeface="Trebuchet MS" panose="020B0603020202020204" pitchFamily="34" charset="0"/>
                </a:rPr>
                <a:t>1</a:t>
              </a:r>
              <a:r>
                <a:rPr lang="el-GR" sz="2000" dirty="0">
                  <a:solidFill>
                    <a:srgbClr val="242021"/>
                  </a:solidFill>
                  <a:latin typeface="Trebuchet MS" panose="020B0603020202020204" pitchFamily="34" charset="0"/>
                </a:rPr>
                <a:t> = 100Α. Στο ίδιο κατακόρυφο επίπεδο κάτω από τη </a:t>
              </a:r>
              <a:r>
                <a:rPr lang="el-GR" sz="2000" dirty="0" smtClean="0">
                  <a:solidFill>
                    <a:srgbClr val="242021"/>
                  </a:solidFill>
                  <a:latin typeface="Trebuchet MS" panose="020B0603020202020204" pitchFamily="34" charset="0"/>
                </a:rPr>
                <a:t>ράβδο και παράλληλα </a:t>
              </a:r>
              <a:r>
                <a:rPr lang="el-GR" sz="2000" dirty="0">
                  <a:solidFill>
                    <a:srgbClr val="242021"/>
                  </a:solidFill>
                  <a:latin typeface="Trebuchet MS" panose="020B0603020202020204" pitchFamily="34" charset="0"/>
                </a:rPr>
                <a:t>με αυτή βρίσκεται ένας ευθύγραμμος </a:t>
              </a:r>
              <a:r>
                <a:rPr lang="el-GR" sz="2000" dirty="0" smtClean="0">
                  <a:solidFill>
                    <a:srgbClr val="242021"/>
                  </a:solidFill>
                  <a:latin typeface="Trebuchet MS" panose="020B0603020202020204" pitchFamily="34" charset="0"/>
                </a:rPr>
                <a:t>αγωγός μήκους </a:t>
              </a:r>
              <a:r>
                <a:rPr lang="el-GR" sz="2000" i="1" dirty="0" smtClean="0">
                  <a:solidFill>
                    <a:srgbClr val="242021"/>
                  </a:solidFill>
                  <a:latin typeface="Trebuchet MS" panose="020B0603020202020204" pitchFamily="34" charset="0"/>
                </a:rPr>
                <a:t>ℓ</a:t>
              </a:r>
              <a:r>
                <a:rPr lang="el-GR" sz="2000" dirty="0" smtClean="0">
                  <a:solidFill>
                    <a:srgbClr val="242021"/>
                  </a:solidFill>
                  <a:latin typeface="Trebuchet MS" panose="020B0603020202020204" pitchFamily="34" charset="0"/>
                </a:rPr>
                <a:t> = </a:t>
              </a:r>
              <a:r>
                <a:rPr lang="el-GR" sz="2000" dirty="0">
                  <a:solidFill>
                    <a:srgbClr val="242021"/>
                  </a:solidFill>
                  <a:latin typeface="Trebuchet MS" panose="020B0603020202020204" pitchFamily="34" charset="0"/>
                </a:rPr>
                <a:t>1m και μάζας </a:t>
              </a:r>
              <a:r>
                <a:rPr lang="el-GR" sz="2000" i="1" dirty="0">
                  <a:solidFill>
                    <a:srgbClr val="242021"/>
                  </a:solidFill>
                  <a:latin typeface="Trebuchet MS" panose="020B0603020202020204" pitchFamily="34" charset="0"/>
                </a:rPr>
                <a:t>m</a:t>
              </a:r>
              <a:r>
                <a:rPr lang="el-GR" sz="2000" dirty="0">
                  <a:solidFill>
                    <a:srgbClr val="242021"/>
                  </a:solidFill>
                  <a:latin typeface="Trebuchet MS" panose="020B0603020202020204" pitchFamily="34" charset="0"/>
                </a:rPr>
                <a:t> = 5g. Να υπολογιστεί η ένταση </a:t>
              </a:r>
              <a:r>
                <a:rPr lang="el-GR" sz="2000" dirty="0" smtClean="0">
                  <a:solidFill>
                    <a:srgbClr val="242021"/>
                  </a:solidFill>
                  <a:latin typeface="Trebuchet MS" panose="020B0603020202020204" pitchFamily="34" charset="0"/>
                </a:rPr>
                <a:t>του ρεύματος </a:t>
              </a:r>
              <a:r>
                <a:rPr lang="el-GR" sz="2000" dirty="0">
                  <a:solidFill>
                    <a:srgbClr val="242021"/>
                  </a:solidFill>
                  <a:latin typeface="Trebuchet MS" panose="020B0603020202020204" pitchFamily="34" charset="0"/>
                </a:rPr>
                <a:t>που πρέπει να διαρρέει τον αγωγό, ώστε αυτός να </a:t>
              </a:r>
              <a:r>
                <a:rPr lang="el-GR" sz="2000" dirty="0" smtClean="0">
                  <a:solidFill>
                    <a:srgbClr val="242021"/>
                  </a:solidFill>
                  <a:latin typeface="Trebuchet MS" panose="020B0603020202020204" pitchFamily="34" charset="0"/>
                </a:rPr>
                <a:t>ισορροπεί </a:t>
              </a:r>
              <a:r>
                <a:rPr lang="el-GR" sz="2000" dirty="0">
                  <a:solidFill>
                    <a:srgbClr val="242021"/>
                  </a:solidFill>
                  <a:latin typeface="Trebuchet MS" panose="020B0603020202020204" pitchFamily="34" charset="0"/>
                </a:rPr>
                <a:t>σε απόσταση </a:t>
              </a:r>
              <a:r>
                <a:rPr lang="el-GR" sz="2000" i="1" dirty="0">
                  <a:solidFill>
                    <a:srgbClr val="242021"/>
                  </a:solidFill>
                  <a:latin typeface="Trebuchet MS" panose="020B0603020202020204" pitchFamily="34" charset="0"/>
                </a:rPr>
                <a:t>x</a:t>
              </a:r>
              <a:r>
                <a:rPr lang="el-GR" sz="2000" dirty="0">
                  <a:solidFill>
                    <a:srgbClr val="242021"/>
                  </a:solidFill>
                  <a:latin typeface="Trebuchet MS" panose="020B0603020202020204" pitchFamily="34" charset="0"/>
                </a:rPr>
                <a:t> = 2cm από τη μεταλλική ράβδο. (</a:t>
              </a:r>
              <a:r>
                <a:rPr lang="el-GR" sz="2000" i="1" dirty="0">
                  <a:solidFill>
                    <a:srgbClr val="242021"/>
                  </a:solidFill>
                  <a:latin typeface="Trebuchet MS" panose="020B0603020202020204" pitchFamily="34" charset="0"/>
                </a:rPr>
                <a:t>g </a:t>
              </a:r>
              <a:r>
                <a:rPr lang="el-GR" sz="2000" dirty="0">
                  <a:solidFill>
                    <a:srgbClr val="242021"/>
                  </a:solidFill>
                  <a:latin typeface="Trebuchet MS" panose="020B0603020202020204" pitchFamily="34" charset="0"/>
                </a:rPr>
                <a:t>= 10m/s</a:t>
              </a:r>
              <a:r>
                <a:rPr lang="el-GR" sz="2000" baseline="30000" dirty="0">
                  <a:solidFill>
                    <a:srgbClr val="242021"/>
                  </a:solidFill>
                  <a:latin typeface="Trebuchet MS" panose="020B0603020202020204" pitchFamily="34" charset="0"/>
                </a:rPr>
                <a:t>2</a:t>
              </a:r>
              <a:r>
                <a:rPr lang="el-GR" sz="2000" dirty="0" smtClean="0">
                  <a:solidFill>
                    <a:srgbClr val="242021"/>
                  </a:solidFill>
                  <a:latin typeface="Trebuchet MS" panose="020B0603020202020204" pitchFamily="34" charset="0"/>
                </a:rPr>
                <a:t>)</a:t>
              </a:r>
            </a:p>
          </p:txBody>
        </p:sp>
        <p:pic>
          <p:nvPicPr>
            <p:cNvPr id="5" name="Εικόνα 4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812751" y="3498390"/>
              <a:ext cx="4566498" cy="1626424"/>
            </a:xfrm>
            <a:prstGeom prst="rect">
              <a:avLst/>
            </a:prstGeom>
          </p:spPr>
        </p:pic>
      </p:grpSp>
      <p:sp>
        <p:nvSpPr>
          <p:cNvPr id="7" name="Ορθογώνιο 6"/>
          <p:cNvSpPr/>
          <p:nvPr/>
        </p:nvSpPr>
        <p:spPr>
          <a:xfrm>
            <a:off x="8498002" y="4738280"/>
            <a:ext cx="936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Ι</a:t>
            </a:r>
            <a:r>
              <a:rPr lang="el-G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= </a:t>
            </a:r>
            <a:r>
              <a:rPr lang="el-G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50Α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8533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559" y="1038155"/>
            <a:ext cx="1148694" cy="1094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313432" y="393192"/>
            <a:ext cx="75620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Μπορούμε εύκολα να δούμε την εμφάνιση δύναμης </a:t>
            </a:r>
            <a:r>
              <a:rPr lang="en-US" sz="2000" b="1" dirty="0" smtClean="0">
                <a:latin typeface="Comic Sans MS" panose="030F0702030302020204" pitchFamily="66" charset="0"/>
              </a:rPr>
              <a:t>Laplace </a:t>
            </a:r>
            <a:r>
              <a:rPr lang="el-GR" sz="2000" b="1" dirty="0" smtClean="0">
                <a:latin typeface="Comic Sans MS" panose="030F0702030302020204" pitchFamily="66" charset="0"/>
              </a:rPr>
              <a:t>με την τοποθέτηση αγωγού που διαρρέεται από ηλεκτρικό ρεύμα, κάθετα στις δυναμικές γραμμές ομογενούς μαγνητικού πεδίου. 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pic>
        <p:nvPicPr>
          <p:cNvPr id="11" name="Εικόνα 10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976" y="2011359"/>
            <a:ext cx="5843016" cy="3612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4927560" y="5682489"/>
            <a:ext cx="2461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latin typeface="Comic Sans MS" panose="030F0702030302020204" pitchFamily="66" charset="0"/>
              </a:rPr>
              <a:t>Αριστερό κλικ στην εικόνα</a:t>
            </a:r>
            <a:endParaRPr lang="el-GR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27648" y="2532888"/>
            <a:ext cx="2752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 smtClean="0">
                <a:latin typeface="Comic Sans MS" panose="030F0702030302020204" pitchFamily="66" charset="0"/>
              </a:rPr>
              <a:t>Πείραμα από τον Σεραφείμ </a:t>
            </a:r>
            <a:r>
              <a:rPr lang="el-GR" sz="1200" b="1" dirty="0" err="1" smtClean="0">
                <a:latin typeface="Comic Sans MS" panose="030F0702030302020204" pitchFamily="66" charset="0"/>
              </a:rPr>
              <a:t>Μπίτσιο</a:t>
            </a:r>
            <a:endParaRPr lang="el-GR" sz="12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01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Ομάδα 5"/>
          <p:cNvGrpSpPr/>
          <p:nvPr/>
        </p:nvGrpSpPr>
        <p:grpSpPr>
          <a:xfrm>
            <a:off x="1235034" y="358140"/>
            <a:ext cx="9654639" cy="4867762"/>
            <a:chOff x="1235034" y="358140"/>
            <a:chExt cx="9654639" cy="4867762"/>
          </a:xfrm>
        </p:grpSpPr>
        <p:pic>
          <p:nvPicPr>
            <p:cNvPr id="4" name="Εικόνα 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625850" y="358140"/>
              <a:ext cx="3724976" cy="2312054"/>
            </a:xfrm>
            <a:prstGeom prst="rect">
              <a:avLst/>
            </a:prstGeom>
          </p:spPr>
        </p:pic>
        <p:sp>
          <p:nvSpPr>
            <p:cNvPr id="5" name="Ορθογώνιο 4"/>
            <p:cNvSpPr/>
            <p:nvPr/>
          </p:nvSpPr>
          <p:spPr>
            <a:xfrm>
              <a:off x="1235034" y="2825245"/>
              <a:ext cx="9654639" cy="24006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 b="1" dirty="0" smtClean="0">
                  <a:latin typeface="Trebuchet MS" panose="020B0603020202020204" pitchFamily="34" charset="0"/>
                </a:rPr>
                <a:t>34. </a:t>
              </a:r>
              <a:r>
                <a:rPr lang="el-GR" sz="2000" dirty="0" smtClean="0">
                  <a:latin typeface="Trebuchet MS" panose="020B0603020202020204" pitchFamily="34" charset="0"/>
                </a:rPr>
                <a:t>Μία </a:t>
              </a:r>
              <a:r>
                <a:rPr lang="el-GR" sz="2000" dirty="0">
                  <a:latin typeface="Trebuchet MS" panose="020B0603020202020204" pitchFamily="34" charset="0"/>
                </a:rPr>
                <a:t>μεταλλική ράβδος μήκους </a:t>
              </a:r>
              <a:r>
                <a:rPr lang="el-GR" sz="2000" i="1" dirty="0" smtClean="0">
                  <a:latin typeface="Trebuchet MS" panose="020B0603020202020204" pitchFamily="34" charset="0"/>
                </a:rPr>
                <a:t>ℓ</a:t>
              </a:r>
              <a:r>
                <a:rPr lang="en-US" sz="2000" dirty="0" smtClean="0">
                  <a:latin typeface="Trebuchet MS" panose="020B0603020202020204" pitchFamily="34" charset="0"/>
                </a:rPr>
                <a:t> </a:t>
              </a:r>
              <a:r>
                <a:rPr lang="el-GR" sz="2000" dirty="0" smtClean="0">
                  <a:latin typeface="Trebuchet MS" panose="020B0603020202020204" pitchFamily="34" charset="0"/>
                </a:rPr>
                <a:t>= </a:t>
              </a:r>
              <a:r>
                <a:rPr lang="el-GR" sz="2000" dirty="0">
                  <a:latin typeface="Trebuchet MS" panose="020B0603020202020204" pitchFamily="34" charset="0"/>
                </a:rPr>
                <a:t>1m κρέμεται οριζόντια </a:t>
              </a:r>
              <a:r>
                <a:rPr lang="el-GR" sz="2000" dirty="0" smtClean="0">
                  <a:latin typeface="Trebuchet MS" panose="020B0603020202020204" pitchFamily="34" charset="0"/>
                </a:rPr>
                <a:t>από ένα </a:t>
              </a:r>
              <a:r>
                <a:rPr lang="el-GR" sz="2000" dirty="0">
                  <a:latin typeface="Trebuchet MS" panose="020B0603020202020204" pitchFamily="34" charset="0"/>
                </a:rPr>
                <a:t>δυναμόμετρο με μονωτικά νήματα μέσα σε οριζόντιο </a:t>
              </a:r>
              <a:r>
                <a:rPr lang="el-GR" sz="2000" dirty="0" smtClean="0">
                  <a:latin typeface="Trebuchet MS" panose="020B0603020202020204" pitchFamily="34" charset="0"/>
                </a:rPr>
                <a:t>μαγνητικό </a:t>
              </a:r>
              <a:r>
                <a:rPr lang="el-GR" sz="2000" dirty="0">
                  <a:latin typeface="Trebuchet MS" panose="020B0603020202020204" pitchFamily="34" charset="0"/>
                </a:rPr>
                <a:t>πεδίο. Όταν η ράβδος δε διαρρέεται από ρεύμα το </a:t>
              </a:r>
              <a:r>
                <a:rPr lang="el-GR" sz="2000" dirty="0" smtClean="0">
                  <a:latin typeface="Trebuchet MS" panose="020B0603020202020204" pitchFamily="34" charset="0"/>
                </a:rPr>
                <a:t>δυναμόμετρο </a:t>
              </a:r>
              <a:r>
                <a:rPr lang="el-GR" sz="2000" dirty="0">
                  <a:latin typeface="Trebuchet MS" panose="020B0603020202020204" pitchFamily="34" charset="0"/>
                </a:rPr>
                <a:t>δείχνει ένδειξη </a:t>
              </a:r>
              <a:r>
                <a:rPr lang="el-GR" sz="2000" i="1" dirty="0">
                  <a:latin typeface="Trebuchet MS" panose="020B0603020202020204" pitchFamily="34" charset="0"/>
                </a:rPr>
                <a:t>F</a:t>
              </a:r>
              <a:r>
                <a:rPr lang="el-GR" sz="2000" baseline="-25000" dirty="0">
                  <a:latin typeface="Trebuchet MS" panose="020B0603020202020204" pitchFamily="34" charset="0"/>
                </a:rPr>
                <a:t>1</a:t>
              </a:r>
              <a:r>
                <a:rPr lang="el-GR" sz="2000" dirty="0">
                  <a:latin typeface="Trebuchet MS" panose="020B0603020202020204" pitchFamily="34" charset="0"/>
                </a:rPr>
                <a:t> = 0,4Ν. Όταν η ράβδος διαρρέεται </a:t>
              </a:r>
              <a:r>
                <a:rPr lang="el-GR" sz="2000" dirty="0" smtClean="0">
                  <a:latin typeface="Trebuchet MS" panose="020B0603020202020204" pitchFamily="34" charset="0"/>
                </a:rPr>
                <a:t>από ρεύμα </a:t>
              </a:r>
              <a:r>
                <a:rPr lang="el-GR" sz="2000" dirty="0">
                  <a:latin typeface="Trebuchet MS" panose="020B0603020202020204" pitchFamily="34" charset="0"/>
                </a:rPr>
                <a:t>έντασης </a:t>
              </a:r>
              <a:r>
                <a:rPr lang="el-GR" sz="2000" i="1" dirty="0">
                  <a:latin typeface="Trebuchet MS" panose="020B0603020202020204" pitchFamily="34" charset="0"/>
                </a:rPr>
                <a:t>Ι</a:t>
              </a:r>
              <a:r>
                <a:rPr lang="el-GR" sz="2000" dirty="0">
                  <a:latin typeface="Trebuchet MS" panose="020B0603020202020204" pitchFamily="34" charset="0"/>
                </a:rPr>
                <a:t> = 10Α δείχνει ένδειξη </a:t>
              </a:r>
              <a:r>
                <a:rPr lang="el-GR" sz="2000" i="1" dirty="0">
                  <a:latin typeface="Trebuchet MS" panose="020B0603020202020204" pitchFamily="34" charset="0"/>
                </a:rPr>
                <a:t>F</a:t>
              </a:r>
              <a:r>
                <a:rPr lang="el-GR" sz="2000" baseline="-25000" dirty="0">
                  <a:latin typeface="Trebuchet MS" panose="020B0603020202020204" pitchFamily="34" charset="0"/>
                </a:rPr>
                <a:t>2</a:t>
              </a:r>
              <a:r>
                <a:rPr lang="el-GR" sz="2000" dirty="0">
                  <a:latin typeface="Trebuchet MS" panose="020B0603020202020204" pitchFamily="34" charset="0"/>
                </a:rPr>
                <a:t> = 0,6N. Να </a:t>
              </a:r>
              <a:r>
                <a:rPr lang="el-GR" sz="2000" dirty="0" smtClean="0">
                  <a:latin typeface="Trebuchet MS" panose="020B0603020202020204" pitchFamily="34" charset="0"/>
                </a:rPr>
                <a:t>υπολογιστούν</a:t>
              </a:r>
              <a:r>
                <a:rPr lang="en-US" sz="2000" dirty="0" smtClean="0">
                  <a:latin typeface="Trebuchet MS" panose="020B0603020202020204" pitchFamily="34" charset="0"/>
                </a:rPr>
                <a:t>:</a:t>
              </a:r>
              <a:endParaRPr lang="el-GR" sz="2000" dirty="0">
                <a:latin typeface="Trebuchet MS" panose="020B0603020202020204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l-GR" sz="2000" b="1" dirty="0">
                  <a:latin typeface="Trebuchet MS" panose="020B0603020202020204" pitchFamily="34" charset="0"/>
                </a:rPr>
                <a:t>α) </a:t>
              </a:r>
              <a:r>
                <a:rPr lang="el-GR" sz="2000" dirty="0" smtClean="0">
                  <a:latin typeface="Trebuchet MS" panose="020B0603020202020204" pitchFamily="34" charset="0"/>
                </a:rPr>
                <a:t>το </a:t>
              </a:r>
              <a:r>
                <a:rPr lang="el-GR" sz="2000" dirty="0">
                  <a:latin typeface="Trebuchet MS" panose="020B0603020202020204" pitchFamily="34" charset="0"/>
                </a:rPr>
                <a:t>βάρος της ράβδου, </a:t>
              </a:r>
              <a:r>
                <a:rPr lang="el-GR" sz="2000" b="1" dirty="0" smtClean="0">
                  <a:latin typeface="Trebuchet MS" panose="020B0603020202020204" pitchFamily="34" charset="0"/>
                </a:rPr>
                <a:t>β</a:t>
              </a:r>
              <a:r>
                <a:rPr lang="el-GR" sz="2000" b="1" dirty="0">
                  <a:latin typeface="Trebuchet MS" panose="020B0603020202020204" pitchFamily="34" charset="0"/>
                </a:rPr>
                <a:t>) </a:t>
              </a:r>
              <a:r>
                <a:rPr lang="el-GR" sz="2000" dirty="0" smtClean="0">
                  <a:latin typeface="Trebuchet MS" panose="020B0603020202020204" pitchFamily="34" charset="0"/>
                </a:rPr>
                <a:t>η </a:t>
              </a:r>
              <a:r>
                <a:rPr lang="el-GR" sz="2000" dirty="0">
                  <a:latin typeface="Trebuchet MS" panose="020B0603020202020204" pitchFamily="34" charset="0"/>
                </a:rPr>
                <a:t>δύναμη </a:t>
              </a:r>
              <a:r>
                <a:rPr lang="el-GR" sz="2000" dirty="0" err="1">
                  <a:latin typeface="Trebuchet MS" panose="020B0603020202020204" pitchFamily="34" charset="0"/>
                </a:rPr>
                <a:t>Laplace</a:t>
              </a:r>
              <a:r>
                <a:rPr lang="el-GR" sz="2000" dirty="0">
                  <a:latin typeface="Trebuchet MS" panose="020B0603020202020204" pitchFamily="34" charset="0"/>
                </a:rPr>
                <a:t>, </a:t>
              </a:r>
              <a:r>
                <a:rPr lang="el-GR" sz="2000" b="1" dirty="0" smtClean="0">
                  <a:latin typeface="Trebuchet MS" panose="020B0603020202020204" pitchFamily="34" charset="0"/>
                </a:rPr>
                <a:t>γ</a:t>
              </a:r>
              <a:r>
                <a:rPr lang="el-GR" sz="2000" b="1" dirty="0">
                  <a:latin typeface="Trebuchet MS" panose="020B0603020202020204" pitchFamily="34" charset="0"/>
                </a:rPr>
                <a:t>) </a:t>
              </a:r>
              <a:r>
                <a:rPr lang="el-GR" sz="2000" dirty="0" smtClean="0">
                  <a:latin typeface="Trebuchet MS" panose="020B0603020202020204" pitchFamily="34" charset="0"/>
                </a:rPr>
                <a:t>η </a:t>
              </a:r>
              <a:r>
                <a:rPr lang="el-GR" sz="2000" dirty="0">
                  <a:latin typeface="Trebuchet MS" panose="020B0603020202020204" pitchFamily="34" charset="0"/>
                </a:rPr>
                <a:t>ένταση του </a:t>
              </a:r>
              <a:r>
                <a:rPr lang="el-GR" sz="2000" dirty="0" smtClean="0">
                  <a:latin typeface="Trebuchet MS" panose="020B0603020202020204" pitchFamily="34" charset="0"/>
                </a:rPr>
                <a:t>μαγνητικού </a:t>
              </a:r>
              <a:r>
                <a:rPr lang="el-GR" sz="2000" dirty="0">
                  <a:latin typeface="Trebuchet MS" panose="020B0603020202020204" pitchFamily="34" charset="0"/>
                </a:rPr>
                <a:t>πεδίου.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525979" y="5391016"/>
            <a:ext cx="4536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α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)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 0,4Ν      β)  0,2Ν       γ)  2.10</a:t>
            </a:r>
            <a:r>
              <a:rPr lang="el-GR" sz="20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-2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Τ 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41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Ομάδα 6"/>
          <p:cNvGrpSpPr/>
          <p:nvPr/>
        </p:nvGrpSpPr>
        <p:grpSpPr>
          <a:xfrm>
            <a:off x="973775" y="691554"/>
            <a:ext cx="10498238" cy="3310431"/>
            <a:chOff x="985650" y="1985965"/>
            <a:chExt cx="10498238" cy="3310431"/>
          </a:xfrm>
        </p:grpSpPr>
        <p:sp>
          <p:nvSpPr>
            <p:cNvPr id="5" name="Ορθογώνιο 4"/>
            <p:cNvSpPr/>
            <p:nvPr/>
          </p:nvSpPr>
          <p:spPr>
            <a:xfrm>
              <a:off x="985650" y="2092842"/>
              <a:ext cx="7137072" cy="24006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 b="1" dirty="0" smtClean="0">
                  <a:latin typeface="Trebuchet MS" panose="020B0603020202020204" pitchFamily="34" charset="0"/>
                </a:rPr>
                <a:t>39.  </a:t>
              </a:r>
              <a:r>
                <a:rPr lang="el-GR" sz="2000" dirty="0" smtClean="0">
                  <a:latin typeface="Trebuchet MS" panose="020B0603020202020204" pitchFamily="34" charset="0"/>
                </a:rPr>
                <a:t>Δύο </a:t>
              </a:r>
              <a:r>
                <a:rPr lang="el-GR" sz="2000" dirty="0">
                  <a:latin typeface="Trebuchet MS" panose="020B0603020202020204" pitchFamily="34" charset="0"/>
                </a:rPr>
                <a:t>παράλληλοι αγωγοί μεγάλου μήκους βρίσκονται </a:t>
              </a:r>
              <a:r>
                <a:rPr lang="el-GR" sz="2000" dirty="0" smtClean="0">
                  <a:latin typeface="Trebuchet MS" panose="020B0603020202020204" pitchFamily="34" charset="0"/>
                </a:rPr>
                <a:t>σε</a:t>
              </a:r>
              <a:r>
                <a:rPr lang="en-US" sz="2000" dirty="0" smtClean="0">
                  <a:latin typeface="Trebuchet MS" panose="020B0603020202020204" pitchFamily="34" charset="0"/>
                </a:rPr>
                <a:t> </a:t>
              </a:r>
              <a:r>
                <a:rPr lang="el-GR" sz="2000" dirty="0" smtClean="0">
                  <a:latin typeface="Trebuchet MS" panose="020B0603020202020204" pitchFamily="34" charset="0"/>
                </a:rPr>
                <a:t>απόσταση </a:t>
              </a:r>
              <a:r>
                <a:rPr lang="el-GR" sz="2000" dirty="0">
                  <a:latin typeface="Trebuchet MS" panose="020B0603020202020204" pitchFamily="34" charset="0"/>
                </a:rPr>
                <a:t>μεταξύ τους </a:t>
              </a:r>
              <a:r>
                <a:rPr lang="el-GR" sz="2000" i="1" dirty="0">
                  <a:latin typeface="Trebuchet MS" panose="020B0603020202020204" pitchFamily="34" charset="0"/>
                </a:rPr>
                <a:t>r</a:t>
              </a:r>
              <a:r>
                <a:rPr lang="el-GR" sz="2000" dirty="0">
                  <a:latin typeface="Trebuchet MS" panose="020B0603020202020204" pitchFamily="34" charset="0"/>
                </a:rPr>
                <a:t> = 12cm και διαρρέονται από ομόρροπα </a:t>
              </a:r>
              <a:r>
                <a:rPr lang="el-GR" sz="2000" dirty="0" smtClean="0">
                  <a:latin typeface="Trebuchet MS" panose="020B0603020202020204" pitchFamily="34" charset="0"/>
                </a:rPr>
                <a:t>ρεύματα</a:t>
              </a:r>
              <a:r>
                <a:rPr lang="en-US" sz="2000" dirty="0" smtClean="0">
                  <a:latin typeface="Trebuchet MS" panose="020B0603020202020204" pitchFamily="34" charset="0"/>
                </a:rPr>
                <a:t> </a:t>
              </a:r>
              <a:r>
                <a:rPr lang="el-GR" sz="2000" i="1" dirty="0" smtClean="0">
                  <a:latin typeface="Trebuchet MS" panose="020B0603020202020204" pitchFamily="34" charset="0"/>
                </a:rPr>
                <a:t>I</a:t>
              </a:r>
              <a:r>
                <a:rPr lang="el-GR" sz="2000" baseline="-25000" dirty="0" smtClean="0">
                  <a:latin typeface="Trebuchet MS" panose="020B0603020202020204" pitchFamily="34" charset="0"/>
                </a:rPr>
                <a:t>1</a:t>
              </a:r>
              <a:r>
                <a:rPr lang="el-GR" sz="2000" dirty="0" smtClean="0">
                  <a:latin typeface="Trebuchet MS" panose="020B0603020202020204" pitchFamily="34" charset="0"/>
                </a:rPr>
                <a:t> </a:t>
              </a:r>
              <a:r>
                <a:rPr lang="el-GR" sz="2000" dirty="0">
                  <a:latin typeface="Trebuchet MS" panose="020B0603020202020204" pitchFamily="34" charset="0"/>
                </a:rPr>
                <a:t>και </a:t>
              </a:r>
              <a:r>
                <a:rPr lang="el-GR" sz="2000" i="1" dirty="0" smtClean="0">
                  <a:latin typeface="Trebuchet MS" panose="020B0603020202020204" pitchFamily="34" charset="0"/>
                </a:rPr>
                <a:t>Ι</a:t>
              </a:r>
              <a:r>
                <a:rPr lang="el-GR" sz="2000" baseline="-25000" dirty="0" smtClean="0">
                  <a:latin typeface="Trebuchet MS" panose="020B0603020202020204" pitchFamily="34" charset="0"/>
                </a:rPr>
                <a:t>2</a:t>
              </a:r>
              <a:r>
                <a:rPr lang="en-US" sz="2000" baseline="-25000" dirty="0" smtClean="0">
                  <a:latin typeface="Trebuchet MS" panose="020B0603020202020204" pitchFamily="34" charset="0"/>
                </a:rPr>
                <a:t> </a:t>
              </a:r>
              <a:r>
                <a:rPr lang="el-GR" sz="2000" dirty="0" smtClean="0">
                  <a:latin typeface="Trebuchet MS" panose="020B0603020202020204" pitchFamily="34" charset="0"/>
                </a:rPr>
                <a:t>=</a:t>
              </a:r>
              <a:r>
                <a:rPr lang="en-US" sz="2000" dirty="0" smtClean="0">
                  <a:latin typeface="Trebuchet MS" panose="020B0603020202020204" pitchFamily="34" charset="0"/>
                </a:rPr>
                <a:t> </a:t>
              </a:r>
              <a:r>
                <a:rPr lang="el-GR" sz="2000" dirty="0" smtClean="0">
                  <a:latin typeface="Trebuchet MS" panose="020B0603020202020204" pitchFamily="34" charset="0"/>
                </a:rPr>
                <a:t>5Ι</a:t>
              </a:r>
              <a:r>
                <a:rPr lang="el-GR" sz="2000" baseline="-25000" dirty="0" smtClean="0">
                  <a:latin typeface="Trebuchet MS" panose="020B0603020202020204" pitchFamily="34" charset="0"/>
                </a:rPr>
                <a:t>1</a:t>
              </a:r>
              <a:r>
                <a:rPr lang="el-GR" sz="2000" dirty="0" smtClean="0">
                  <a:latin typeface="Trebuchet MS" panose="020B0603020202020204" pitchFamily="34" charset="0"/>
                </a:rPr>
                <a:t>, αντίστοιχα</a:t>
              </a:r>
              <a:r>
                <a:rPr lang="el-GR" sz="2000" dirty="0">
                  <a:latin typeface="Trebuchet MS" panose="020B0603020202020204" pitchFamily="34" charset="0"/>
                </a:rPr>
                <a:t>. Να υπολογιστεί σε ποιο σημείο πρέπει </a:t>
              </a:r>
              <a:r>
                <a:rPr lang="el-GR" sz="2000" dirty="0" smtClean="0">
                  <a:latin typeface="Trebuchet MS" panose="020B0603020202020204" pitchFamily="34" charset="0"/>
                </a:rPr>
                <a:t>να</a:t>
              </a:r>
              <a:r>
                <a:rPr lang="en-US" sz="2000" dirty="0" smtClean="0">
                  <a:latin typeface="Trebuchet MS" panose="020B0603020202020204" pitchFamily="34" charset="0"/>
                </a:rPr>
                <a:t> </a:t>
              </a:r>
              <a:r>
                <a:rPr lang="el-GR" sz="2000" dirty="0" smtClean="0">
                  <a:latin typeface="Trebuchet MS" panose="020B0603020202020204" pitchFamily="34" charset="0"/>
                </a:rPr>
                <a:t>τοποθετηθεί </a:t>
              </a:r>
              <a:r>
                <a:rPr lang="el-GR" sz="2000" dirty="0">
                  <a:latin typeface="Trebuchet MS" panose="020B0603020202020204" pitchFamily="34" charset="0"/>
                </a:rPr>
                <a:t>ένας τρίτος ρευματοφόρος αγωγός, ώστε να </a:t>
              </a:r>
              <a:r>
                <a:rPr lang="el-GR" sz="2000" dirty="0" smtClean="0">
                  <a:latin typeface="Trebuchet MS" panose="020B0603020202020204" pitchFamily="34" charset="0"/>
                </a:rPr>
                <a:t>ισορροπεί</a:t>
              </a:r>
              <a:r>
                <a:rPr lang="el-GR" sz="2000" dirty="0">
                  <a:latin typeface="Trebuchet MS" panose="020B0603020202020204" pitchFamily="34" charset="0"/>
                </a:rPr>
                <a:t>.</a:t>
              </a:r>
            </a:p>
          </p:txBody>
        </p:sp>
        <p:pic>
          <p:nvPicPr>
            <p:cNvPr id="6" name="Εικόνα 5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122722" y="1985965"/>
              <a:ext cx="3361166" cy="3310431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6338785" y="2804642"/>
            <a:ext cx="1448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x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= 2cm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792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41544" y="2195894"/>
            <a:ext cx="63609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3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Ερωτήσεις </a:t>
            </a:r>
            <a:r>
              <a:rPr lang="el-GR" sz="3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εκτός του βιβλίου</a:t>
            </a:r>
            <a:endParaRPr lang="el-GR" sz="36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99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482355" y="390004"/>
            <a:ext cx="9217313" cy="517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 smtClean="0">
                <a:latin typeface="Trebuchet MS" panose="020B0603020202020204" pitchFamily="34" charset="0"/>
              </a:rPr>
              <a:t>1. </a:t>
            </a:r>
            <a:r>
              <a:rPr lang="el-GR" altLang="el-GR" sz="2000" dirty="0" smtClean="0">
                <a:latin typeface="Trebuchet MS" panose="020B0603020202020204" pitchFamily="34" charset="0"/>
              </a:rPr>
              <a:t>Να </a:t>
            </a:r>
            <a:r>
              <a:rPr lang="el-GR" altLang="el-GR" sz="2000" dirty="0">
                <a:latin typeface="Trebuchet MS" panose="020B0603020202020204" pitchFamily="34" charset="0"/>
              </a:rPr>
              <a:t>συμπληρώσετε τα κενά με τις κατάλληλες λέξεις, στις παρακάτω προτάσεις</a:t>
            </a:r>
            <a:r>
              <a:rPr lang="en-US" altLang="el-GR" sz="2000" dirty="0">
                <a:latin typeface="Trebuchet MS" panose="020B0603020202020204" pitchFamily="34" charset="0"/>
              </a:rPr>
              <a:t>:</a:t>
            </a:r>
            <a:r>
              <a:rPr lang="el-GR" altLang="el-GR" sz="2000" dirty="0">
                <a:latin typeface="Trebuchet MS" panose="020B0603020202020204" pitchFamily="34" charset="0"/>
              </a:rPr>
              <a:t> (Σε κάθε κενό αντιστοιχεί μία λέξη</a:t>
            </a:r>
            <a:r>
              <a:rPr lang="el-GR" altLang="el-GR" sz="2000" dirty="0" smtClean="0">
                <a:latin typeface="Trebuchet MS" panose="020B0603020202020204" pitchFamily="34" charset="0"/>
              </a:rPr>
              <a:t>)</a:t>
            </a:r>
            <a:endParaRPr lang="en-US" altLang="el-GR" sz="2000" dirty="0" smtClean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altLang="el-GR" sz="2000" dirty="0">
                <a:latin typeface="Trebuchet MS" panose="020B0603020202020204" pitchFamily="34" charset="0"/>
              </a:rPr>
              <a:t>α. «Ευθύγραμμος αγωγός μήκους </a:t>
            </a:r>
            <a:r>
              <a:rPr lang="el-GR" altLang="el-GR" sz="2000" i="1" dirty="0">
                <a:latin typeface="Trebuchet MS" panose="020B0603020202020204" pitchFamily="34" charset="0"/>
              </a:rPr>
              <a:t>ℓ</a:t>
            </a:r>
            <a:r>
              <a:rPr lang="el-GR" altLang="el-GR" sz="2000" dirty="0">
                <a:latin typeface="Trebuchet MS" panose="020B0603020202020204" pitchFamily="34" charset="0"/>
              </a:rPr>
              <a:t> διαρρέεται από ρεύμα έντασης </a:t>
            </a:r>
            <a:r>
              <a:rPr lang="el-GR" altLang="el-GR" sz="2000" i="1" dirty="0">
                <a:latin typeface="Trebuchet MS" panose="020B0603020202020204" pitchFamily="34" charset="0"/>
              </a:rPr>
              <a:t>I</a:t>
            </a:r>
            <a:r>
              <a:rPr lang="el-GR" altLang="el-GR" sz="2000" dirty="0">
                <a:latin typeface="Trebuchet MS" panose="020B0603020202020204" pitchFamily="34" charset="0"/>
              </a:rPr>
              <a:t> και βρίσκεται σε ομογενές μαγνητικό πεδίο έντασης </a:t>
            </a:r>
            <a:r>
              <a:rPr lang="el-GR" altLang="el-GR" sz="2000" i="1" dirty="0">
                <a:latin typeface="Trebuchet MS" panose="020B0603020202020204" pitchFamily="34" charset="0"/>
              </a:rPr>
              <a:t>Β</a:t>
            </a:r>
            <a:r>
              <a:rPr lang="el-GR" altLang="el-GR" sz="2000" dirty="0">
                <a:latin typeface="Trebuchet MS" panose="020B0603020202020204" pitchFamily="34" charset="0"/>
              </a:rPr>
              <a:t>. Η δύναμη </a:t>
            </a:r>
            <a:r>
              <a:rPr lang="el-GR" altLang="el-GR" sz="2000" dirty="0" err="1">
                <a:latin typeface="Trebuchet MS" panose="020B0603020202020204" pitchFamily="34" charset="0"/>
              </a:rPr>
              <a:t>Laplace</a:t>
            </a:r>
            <a:r>
              <a:rPr lang="el-GR" altLang="el-GR" sz="2000" dirty="0">
                <a:latin typeface="Trebuchet MS" panose="020B0603020202020204" pitchFamily="34" charset="0"/>
              </a:rPr>
              <a:t> που ασκείται στον αγωγό έχει σημείο εφαρμογής το </a:t>
            </a:r>
            <a:r>
              <a:rPr lang="el-GR" altLang="el-GR" sz="2000" dirty="0" smtClean="0">
                <a:latin typeface="Trebuchet MS" panose="020B0603020202020204" pitchFamily="34" charset="0"/>
              </a:rPr>
              <a:t>………</a:t>
            </a:r>
            <a:r>
              <a:rPr lang="en-US" altLang="el-GR" sz="2000" dirty="0" smtClean="0">
                <a:latin typeface="Trebuchet MS" panose="020B0603020202020204" pitchFamily="34" charset="0"/>
              </a:rPr>
              <a:t>…</a:t>
            </a:r>
            <a:r>
              <a:rPr lang="el-GR" altLang="el-GR" sz="2000" dirty="0" smtClean="0">
                <a:latin typeface="Trebuchet MS" panose="020B0603020202020204" pitchFamily="34" charset="0"/>
              </a:rPr>
              <a:t> </a:t>
            </a:r>
            <a:r>
              <a:rPr lang="el-GR" altLang="el-GR" sz="2000" dirty="0">
                <a:latin typeface="Trebuchet MS" panose="020B0603020202020204" pitchFamily="34" charset="0"/>
              </a:rPr>
              <a:t>του αγωγού, ……………….. κάθετη στο επίπεδο που ορίζεται από τον αγωγό και την ένταση </a:t>
            </a:r>
            <a:r>
              <a:rPr lang="el-GR" altLang="el-GR" sz="2000" i="1" dirty="0">
                <a:latin typeface="Trebuchet MS" panose="020B0603020202020204" pitchFamily="34" charset="0"/>
              </a:rPr>
              <a:t>Β</a:t>
            </a:r>
            <a:r>
              <a:rPr lang="el-GR" altLang="el-GR" sz="2000" dirty="0">
                <a:latin typeface="Trebuchet MS" panose="020B0603020202020204" pitchFamily="34" charset="0"/>
              </a:rPr>
              <a:t> του πεδίου και φορά που καθορίζεται από τον κανόνα των ………….  …..……………( 2 λέξεις ) του δεξιού χεριού. </a:t>
            </a:r>
          </a:p>
          <a:p>
            <a:pPr algn="just">
              <a:lnSpc>
                <a:spcPct val="150000"/>
              </a:lnSpc>
            </a:pPr>
            <a:r>
              <a:rPr lang="el-GR" altLang="el-GR" sz="2000" dirty="0">
                <a:latin typeface="Trebuchet MS" panose="020B0603020202020204" pitchFamily="34" charset="0"/>
              </a:rPr>
              <a:t>Ο αντίχειρας έχει την κατεύθυνση του .……………., ο δείκτης την κατεύθυνση της ………………. του μαγνητικού πεδίου, οπότε ο μέσος δείχνει την κατεύθυνση της </a:t>
            </a:r>
            <a:r>
              <a:rPr lang="el-GR" altLang="el-GR" sz="2000" dirty="0" smtClean="0">
                <a:latin typeface="Trebuchet MS" panose="020B0603020202020204" pitchFamily="34" charset="0"/>
              </a:rPr>
              <a:t>……………… </a:t>
            </a:r>
            <a:r>
              <a:rPr lang="en-US" altLang="el-GR" sz="2000" dirty="0" smtClean="0">
                <a:latin typeface="Trebuchet MS" panose="020B0603020202020204" pitchFamily="34" charset="0"/>
              </a:rPr>
              <a:t>Laplace</a:t>
            </a:r>
            <a:r>
              <a:rPr lang="el-GR" altLang="el-GR" sz="2000" dirty="0" smtClean="0">
                <a:latin typeface="Trebuchet MS" panose="020B0603020202020204" pitchFamily="34" charset="0"/>
              </a:rPr>
              <a:t>. »</a:t>
            </a:r>
            <a:endParaRPr lang="el-GR" altLang="el-GR" sz="2000" dirty="0">
              <a:latin typeface="Trebuchet MS" panose="020B0603020202020204" pitchFamily="34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8026400" y="2300289"/>
            <a:ext cx="863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μέσο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482355" y="2710946"/>
            <a:ext cx="14398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διεύθυνση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855154" y="4133790"/>
            <a:ext cx="15113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ρεύματος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576470" y="4533900"/>
            <a:ext cx="125817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έντασης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1482355" y="4988589"/>
            <a:ext cx="120165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δύναμης</a:t>
            </a:r>
          </a:p>
        </p:txBody>
      </p:sp>
      <p:grpSp>
        <p:nvGrpSpPr>
          <p:cNvPr id="12" name="Ομάδα 11"/>
          <p:cNvGrpSpPr/>
          <p:nvPr/>
        </p:nvGrpSpPr>
        <p:grpSpPr>
          <a:xfrm>
            <a:off x="1576469" y="3157508"/>
            <a:ext cx="9055775" cy="921703"/>
            <a:chOff x="1576469" y="3157508"/>
            <a:chExt cx="9055775" cy="921703"/>
          </a:xfrm>
        </p:grpSpPr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1576469" y="3679101"/>
              <a:ext cx="1439863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l-GR" altLang="el-GR" sz="2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anose="020B0603020202020204" pitchFamily="34" charset="0"/>
                </a:rPr>
                <a:t>δακτύλων</a:t>
              </a:r>
              <a:endPara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endParaRPr>
            </a:p>
          </p:txBody>
        </p:sp>
        <p:sp>
          <p:nvSpPr>
            <p:cNvPr id="11" name="Ορθογώνιο 10"/>
            <p:cNvSpPr/>
            <p:nvPr/>
          </p:nvSpPr>
          <p:spPr>
            <a:xfrm>
              <a:off x="9687755" y="3157508"/>
              <a:ext cx="94448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el-GR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anose="020B0603020202020204" pitchFamily="34" charset="0"/>
                </a:rPr>
                <a:t>τριών </a:t>
              </a:r>
              <a:endParaRPr lang="el-GR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0815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594360"/>
            <a:ext cx="90982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β.  </a:t>
            </a:r>
            <a:r>
              <a:rPr lang="el-GR" sz="2000" dirty="0" smtClean="0">
                <a:latin typeface="Trebuchet MS" panose="020B0603020202020204" pitchFamily="34" charset="0"/>
              </a:rPr>
              <a:t>«1 ………… είναι η ένταση του ομογενούς μαγνητικού πεδίου, το οποίο ασκεί ……………… 1Ν σε ευθύγραμμο αγωγό που έχει μήκος 1</a:t>
            </a:r>
            <a:r>
              <a:rPr lang="en-US" sz="2000" dirty="0" smtClean="0">
                <a:latin typeface="Trebuchet MS" panose="020B0603020202020204" pitchFamily="34" charset="0"/>
              </a:rPr>
              <a:t>m</a:t>
            </a:r>
            <a:r>
              <a:rPr lang="el-GR" sz="2000" dirty="0" smtClean="0">
                <a:latin typeface="Trebuchet MS" panose="020B0603020202020204" pitchFamily="34" charset="0"/>
              </a:rPr>
              <a:t>, όταν διαρρέεται από ρεύμα έντασης ……… και βρίσκεται μέσα στο πεδίο τέμνοντας ……………… τις δυναμικές γραμμές του».</a:t>
            </a:r>
            <a:r>
              <a:rPr lang="en-US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 </a:t>
            </a:r>
            <a:endParaRPr lang="el-GR" sz="2000" b="1" dirty="0">
              <a:latin typeface="Trebuchet MS" panose="020B0603020202020204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439988" y="646227"/>
            <a:ext cx="9366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Tesla</a:t>
            </a:r>
            <a:endParaRPr lang="el-GR" alt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357121" y="1098203"/>
            <a:ext cx="110236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δύναμη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160329" y="1563856"/>
            <a:ext cx="58515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1 Α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599567" y="1968706"/>
            <a:ext cx="109569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κάθετα</a:t>
            </a:r>
          </a:p>
        </p:txBody>
      </p:sp>
      <p:sp>
        <p:nvSpPr>
          <p:cNvPr id="10" name="Ορθογώνιο 9"/>
          <p:cNvSpPr/>
          <p:nvPr/>
        </p:nvSpPr>
        <p:spPr>
          <a:xfrm>
            <a:off x="1447800" y="2585218"/>
            <a:ext cx="909828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l-GR" sz="2000" b="1" dirty="0" smtClean="0"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2.  </a:t>
            </a:r>
            <a:r>
              <a:rPr lang="el-GR" sz="2000" dirty="0" smtClean="0"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Να χαρακτηρίσετε κάθε μία από τις παρακάτω προτάσεις με </a:t>
            </a:r>
            <a:r>
              <a:rPr lang="el-GR" sz="2000" b="1" dirty="0" smtClean="0"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Σ</a:t>
            </a:r>
            <a:r>
              <a:rPr lang="el-GR" sz="2000" dirty="0" smtClean="0"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 αν είναι Σωστή ή με </a:t>
            </a:r>
            <a:r>
              <a:rPr lang="el-GR" sz="2000" b="1" dirty="0" smtClean="0"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Λ</a:t>
            </a:r>
            <a:r>
              <a:rPr lang="el-GR" sz="2000" dirty="0" smtClean="0"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 αν είναι Λάθος.</a:t>
            </a:r>
            <a:endParaRPr lang="en-US" sz="2000" dirty="0" smtClean="0">
              <a:latin typeface="Trebuchet MS" panose="020B0603020202020204" pitchFamily="34" charset="0"/>
              <a:ea typeface="Times New Roman" panose="02020603050405020304" pitchFamily="18" charset="0"/>
              <a:cs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l-GR" sz="2000" b="1" dirty="0" smtClean="0"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α.</a:t>
            </a:r>
            <a:r>
              <a:rPr lang="el-GR" sz="2000" dirty="0" smtClean="0"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  </a:t>
            </a:r>
            <a:r>
              <a:rPr lang="el-GR" sz="2000" dirty="0"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Δύο απείρου μήκους ευθύγραμμοι παράλληλοι αγωγοί που διαρρέονται από ομόρροπα ηλεκτρικά ρεύματα και βρίσκονται σε μικρή απόσταση μεταξύ τους απωθούνται. </a:t>
            </a:r>
            <a:endParaRPr lang="el-GR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l-GR" sz="2000" b="1" dirty="0" smtClean="0"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β.</a:t>
            </a:r>
            <a:r>
              <a:rPr lang="el-GR" sz="2000" dirty="0" smtClean="0"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 Ένας </a:t>
            </a:r>
            <a:r>
              <a:rPr lang="el-GR" sz="2000" dirty="0"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ευθύγραμμος ρευματοφόρος αγωγός, που βρίσκεται μέσα σε ομογενές μαγνητικό πεδίο, θα μπορούσε να μη δέχεται δύναμη </a:t>
            </a:r>
            <a:r>
              <a:rPr lang="el-GR" sz="2000" dirty="0" err="1"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Laplace</a:t>
            </a:r>
            <a:r>
              <a:rPr lang="el-GR" sz="2000" dirty="0"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.</a:t>
            </a:r>
            <a:endParaRPr lang="el-GR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96792" y="4535424"/>
            <a:ext cx="368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Λ</a:t>
            </a:r>
            <a:endParaRPr lang="el-GR" sz="20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75596" y="5410200"/>
            <a:ext cx="368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Σ</a:t>
            </a:r>
            <a:endParaRPr lang="el-GR" sz="20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991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4" grpId="0"/>
      <p:bldP spid="1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135380" y="443359"/>
            <a:ext cx="99212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3.  </a:t>
            </a:r>
            <a:r>
              <a:rPr lang="el-GR" sz="2000" dirty="0">
                <a:latin typeface="Trebuchet MS" panose="020B0603020202020204" pitchFamily="34" charset="0"/>
              </a:rPr>
              <a:t>Ευθύγραμμος ρευματοφόρος αγωγός βρίσκεται σε ομογενές μαγνητικό πεδίο, τοποθετημένος κάθετα στις δυναμικές γραμμές του πεδίου. Η δύναμη </a:t>
            </a:r>
            <a:r>
              <a:rPr lang="el-GR" sz="2000" dirty="0" err="1">
                <a:latin typeface="Trebuchet MS" panose="020B0603020202020204" pitchFamily="34" charset="0"/>
              </a:rPr>
              <a:t>Laplace</a:t>
            </a:r>
            <a:r>
              <a:rPr lang="el-GR" sz="2000" dirty="0">
                <a:latin typeface="Trebuchet MS" panose="020B0603020202020204" pitchFamily="34" charset="0"/>
              </a:rPr>
              <a:t> που ασκείται στον αγωγό,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Α.    </a:t>
            </a:r>
            <a:r>
              <a:rPr lang="el-GR" sz="2000" dirty="0">
                <a:latin typeface="Trebuchet MS" panose="020B0603020202020204" pitchFamily="34" charset="0"/>
              </a:rPr>
              <a:t>έχει την κατεύθυνση των δυναμικών γραμμών του πεδίου.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Β.    </a:t>
            </a:r>
            <a:r>
              <a:rPr lang="el-GR" sz="2000" dirty="0">
                <a:latin typeface="Trebuchet MS" panose="020B0603020202020204" pitchFamily="34" charset="0"/>
              </a:rPr>
              <a:t>έχει τη διεύθυνση του αγωγού.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Γ.    </a:t>
            </a:r>
            <a:r>
              <a:rPr lang="el-GR" sz="2000" dirty="0">
                <a:latin typeface="Trebuchet MS" panose="020B0603020202020204" pitchFamily="34" charset="0"/>
              </a:rPr>
              <a:t>σχηματίζει οξεία γωνία με την κατεύθυνση των δυναμικών γραμμών του πεδίου.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Δ.  </a:t>
            </a:r>
            <a:r>
              <a:rPr lang="el-GR" sz="2000" dirty="0">
                <a:latin typeface="Trebuchet MS" panose="020B0603020202020204" pitchFamily="34" charset="0"/>
              </a:rPr>
              <a:t>είναι κάθετη στη διεύθυνση του αγωγού και στη διεύθυνση των δυναμικών γραμμών του πεδίου.</a:t>
            </a:r>
          </a:p>
        </p:txBody>
      </p:sp>
      <p:sp>
        <p:nvSpPr>
          <p:cNvPr id="5" name="Οβάλ 4"/>
          <p:cNvSpPr/>
          <p:nvPr/>
        </p:nvSpPr>
        <p:spPr>
          <a:xfrm>
            <a:off x="1135380" y="3282696"/>
            <a:ext cx="437388" cy="4389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6056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386840" y="551379"/>
            <a:ext cx="1019556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4.   </a:t>
            </a:r>
            <a:r>
              <a:rPr lang="el-GR" sz="2000" dirty="0">
                <a:latin typeface="Trebuchet MS" panose="020B0603020202020204" pitchFamily="34" charset="0"/>
              </a:rPr>
              <a:t>Δεν ασκείται δύναμη </a:t>
            </a:r>
            <a:r>
              <a:rPr lang="el-GR" sz="2000" dirty="0" err="1">
                <a:latin typeface="Trebuchet MS" panose="020B0603020202020204" pitchFamily="34" charset="0"/>
              </a:rPr>
              <a:t>Laplace</a:t>
            </a:r>
            <a:r>
              <a:rPr lang="el-GR" sz="2000" dirty="0">
                <a:latin typeface="Trebuchet MS" panose="020B0603020202020204" pitchFamily="34" charset="0"/>
              </a:rPr>
              <a:t> σε ευθύγραμμο ρευματοφόρο αγωγό ο οποίος</a:t>
            </a:r>
          </a:p>
          <a:p>
            <a:pPr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Α.    </a:t>
            </a:r>
            <a:r>
              <a:rPr lang="el-GR" sz="2000" dirty="0">
                <a:latin typeface="Trebuchet MS" panose="020B0603020202020204" pitchFamily="34" charset="0"/>
              </a:rPr>
              <a:t>είναι κάθετος στις δυναμικές γραμμές ομογενούς μαγνητικού πεδίου.</a:t>
            </a:r>
          </a:p>
          <a:p>
            <a:pPr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Β.    </a:t>
            </a:r>
            <a:r>
              <a:rPr lang="el-GR" sz="2000" dirty="0">
                <a:latin typeface="Trebuchet MS" panose="020B0603020202020204" pitchFamily="34" charset="0"/>
              </a:rPr>
              <a:t>σχηματίζει οξεία γωνία με τις δυναμικές γραμμές ομογενούς μαγνητικού πεδίου.</a:t>
            </a:r>
          </a:p>
          <a:p>
            <a:pPr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Γ.    </a:t>
            </a:r>
            <a:r>
              <a:rPr lang="el-GR" sz="2000" dirty="0">
                <a:latin typeface="Trebuchet MS" panose="020B0603020202020204" pitchFamily="34" charset="0"/>
              </a:rPr>
              <a:t>διαρρέεται από ρεύμα μικρής έντασης.</a:t>
            </a:r>
          </a:p>
          <a:p>
            <a:pPr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Δ.    </a:t>
            </a:r>
            <a:r>
              <a:rPr lang="el-GR" sz="2000" dirty="0">
                <a:latin typeface="Trebuchet MS" panose="020B0603020202020204" pitchFamily="34" charset="0"/>
              </a:rPr>
              <a:t>είναι παράλληλος προς τις δυναμικές γραμμές ομογενούς μαγνητικού πεδίου</a:t>
            </a:r>
            <a:r>
              <a:rPr lang="el-GR" sz="2000" dirty="0" smtClean="0">
                <a:latin typeface="Trebuchet MS" panose="020B0603020202020204" pitchFamily="34" charset="0"/>
              </a:rPr>
              <a:t>.</a:t>
            </a:r>
          </a:p>
        </p:txBody>
      </p:sp>
      <p:sp>
        <p:nvSpPr>
          <p:cNvPr id="5" name="Οβάλ 4"/>
          <p:cNvSpPr/>
          <p:nvPr/>
        </p:nvSpPr>
        <p:spPr>
          <a:xfrm>
            <a:off x="1319349" y="2451796"/>
            <a:ext cx="491163" cy="4987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9111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prstClr val="black">
                    <a:tint val="75000"/>
                  </a:prstClr>
                </a:solidFill>
              </a:rPr>
              <a:t>Μερκ</a:t>
            </a:r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. Παναγιωτόπουλος - Φυσικός        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8" name="Ομάδα 57"/>
          <p:cNvGrpSpPr/>
          <p:nvPr/>
        </p:nvGrpSpPr>
        <p:grpSpPr>
          <a:xfrm>
            <a:off x="1850390" y="586393"/>
            <a:ext cx="7920038" cy="3739070"/>
            <a:chOff x="1850390" y="586393"/>
            <a:chExt cx="7920038" cy="3739070"/>
          </a:xfrm>
        </p:grpSpPr>
        <p:grpSp>
          <p:nvGrpSpPr>
            <p:cNvPr id="40" name="Ομάδα 39"/>
            <p:cNvGrpSpPr/>
            <p:nvPr/>
          </p:nvGrpSpPr>
          <p:grpSpPr>
            <a:xfrm>
              <a:off x="1850390" y="586393"/>
              <a:ext cx="7920038" cy="3739070"/>
              <a:chOff x="1850390" y="586393"/>
              <a:chExt cx="7920038" cy="3739070"/>
            </a:xfrm>
          </p:grpSpPr>
          <p:grpSp>
            <p:nvGrpSpPr>
              <p:cNvPr id="4" name="Group 3"/>
              <p:cNvGrpSpPr>
                <a:grpSpLocks/>
              </p:cNvGrpSpPr>
              <p:nvPr/>
            </p:nvGrpSpPr>
            <p:grpSpPr bwMode="auto">
              <a:xfrm>
                <a:off x="2316480" y="1727283"/>
                <a:ext cx="3124200" cy="2133600"/>
                <a:chOff x="192" y="672"/>
                <a:chExt cx="1968" cy="1344"/>
              </a:xfrm>
            </p:grpSpPr>
            <p:grpSp>
              <p:nvGrpSpPr>
                <p:cNvPr id="5" name="Group 4"/>
                <p:cNvGrpSpPr>
                  <a:grpSpLocks/>
                </p:cNvGrpSpPr>
                <p:nvPr/>
              </p:nvGrpSpPr>
              <p:grpSpPr bwMode="auto">
                <a:xfrm>
                  <a:off x="192" y="672"/>
                  <a:ext cx="1968" cy="960"/>
                  <a:chOff x="192" y="672"/>
                  <a:chExt cx="1968" cy="960"/>
                </a:xfrm>
              </p:grpSpPr>
              <p:sp>
                <p:nvSpPr>
                  <p:cNvPr id="7" name="Text Box 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72" y="1296"/>
                    <a:ext cx="192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el-GR" sz="1800" b="1" i="1">
                        <a:solidFill>
                          <a:schemeClr val="hlink"/>
                        </a:solidFill>
                        <a:latin typeface="Comic Sans MS" panose="030F0702030302020204" pitchFamily="66" charset="0"/>
                      </a:rPr>
                      <a:t>I</a:t>
                    </a:r>
                  </a:p>
                </p:txBody>
              </p:sp>
              <p:grpSp>
                <p:nvGrpSpPr>
                  <p:cNvPr id="9" name="Group 7"/>
                  <p:cNvGrpSpPr>
                    <a:grpSpLocks/>
                  </p:cNvGrpSpPr>
                  <p:nvPr/>
                </p:nvGrpSpPr>
                <p:grpSpPr bwMode="auto">
                  <a:xfrm>
                    <a:off x="192" y="672"/>
                    <a:ext cx="1968" cy="960"/>
                    <a:chOff x="192" y="672"/>
                    <a:chExt cx="1968" cy="960"/>
                  </a:xfrm>
                </p:grpSpPr>
                <p:sp>
                  <p:nvSpPr>
                    <p:cNvPr id="10" name="Line 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0" y="1056"/>
                      <a:ext cx="1344" cy="0"/>
                    </a:xfrm>
                    <a:prstGeom prst="line">
                      <a:avLst/>
                    </a:prstGeom>
                    <a:noFill/>
                    <a:ln w="57150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1" name="Line 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80" y="672"/>
                      <a:ext cx="0" cy="96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2" name="Line 1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768" y="672"/>
                      <a:ext cx="0" cy="96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3" name="Line 1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104" y="672"/>
                      <a:ext cx="0" cy="96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4" name="Line 1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440" y="672"/>
                      <a:ext cx="0" cy="96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5" name="Line 1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24" y="672"/>
                      <a:ext cx="0" cy="96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cxnSp>
                  <p:nvCxnSpPr>
                    <p:cNvPr id="16" name="AutoShape 14"/>
                    <p:cNvCxnSpPr>
                      <a:cxnSpLocks noChangeShapeType="1"/>
                    </p:cNvCxnSpPr>
                    <p:nvPr/>
                  </p:nvCxnSpPr>
                  <p:spPr bwMode="auto">
                    <a:xfrm rot="16200000" flipH="1">
                      <a:off x="1752" y="1128"/>
                      <a:ext cx="480" cy="336"/>
                    </a:xfrm>
                    <a:prstGeom prst="curvedConnector3">
                      <a:avLst>
                        <a:gd name="adj1" fmla="val 50000"/>
                      </a:avLst>
                    </a:prstGeom>
                    <a:noFill/>
                    <a:ln w="28575">
                      <a:solidFill>
                        <a:schemeClr val="hlink"/>
                      </a:solidFill>
                      <a:round/>
                      <a:headEnd type="triangle" w="med" len="med"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17" name="AutoShape 15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>
                      <a:off x="120" y="1128"/>
                      <a:ext cx="432" cy="288"/>
                    </a:xfrm>
                    <a:prstGeom prst="curvedConnector3">
                      <a:avLst>
                        <a:gd name="adj1" fmla="val 50000"/>
                      </a:avLst>
                    </a:prstGeom>
                    <a:noFill/>
                    <a:ln w="28575">
                      <a:solidFill>
                        <a:schemeClr val="hlink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</p:grpSp>
            </p:grpSp>
            <p:sp>
              <p:nvSpPr>
                <p:cNvPr id="6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960" y="1728"/>
                  <a:ext cx="384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l-GR" b="1" dirty="0">
                      <a:latin typeface="Trebuchet MS" panose="020B0603020202020204" pitchFamily="34" charset="0"/>
                    </a:rPr>
                    <a:t>(</a:t>
                  </a:r>
                  <a:r>
                    <a:rPr lang="el-GR" altLang="el-GR" b="1" dirty="0">
                      <a:latin typeface="Trebuchet MS" panose="020B0603020202020204" pitchFamily="34" charset="0"/>
                    </a:rPr>
                    <a:t>α)</a:t>
                  </a:r>
                  <a:endParaRPr lang="en-US" altLang="el-GR" b="1" dirty="0">
                    <a:latin typeface="Trebuchet MS" panose="020B0603020202020204" pitchFamily="34" charset="0"/>
                  </a:endParaRPr>
                </a:p>
              </p:txBody>
            </p:sp>
          </p:grpSp>
          <p:sp>
            <p:nvSpPr>
              <p:cNvPr id="18" name="Rectangle 2"/>
              <p:cNvSpPr>
                <a:spLocks noChangeArrowheads="1"/>
              </p:cNvSpPr>
              <p:nvPr/>
            </p:nvSpPr>
            <p:spPr bwMode="auto">
              <a:xfrm>
                <a:off x="1850390" y="586393"/>
                <a:ext cx="7920038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tabLst>
                    <a:tab pos="-1143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tabLst>
                    <a:tab pos="-1143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tabLst>
                    <a:tab pos="-1143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tabLst>
                    <a:tab pos="-1143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tabLst>
                    <a:tab pos="-1143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-1143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-1143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-1143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-1143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/>
                <a:r>
                  <a:rPr lang="el-GR" altLang="el-GR" sz="2000" b="1" dirty="0" smtClean="0">
                    <a:latin typeface="Trebuchet MS" panose="020B0603020202020204" pitchFamily="34" charset="0"/>
                  </a:rPr>
                  <a:t>5</a:t>
                </a:r>
                <a:r>
                  <a:rPr lang="en-US" altLang="el-GR" sz="2000" b="1" dirty="0" smtClean="0">
                    <a:latin typeface="Trebuchet MS" panose="020B0603020202020204" pitchFamily="34" charset="0"/>
                  </a:rPr>
                  <a:t>. </a:t>
                </a:r>
                <a:r>
                  <a:rPr lang="el-GR" altLang="el-GR" sz="2000" b="1" dirty="0" smtClean="0">
                    <a:latin typeface="Trebuchet MS" panose="020B0603020202020204" pitchFamily="34" charset="0"/>
                  </a:rPr>
                  <a:t> </a:t>
                </a:r>
                <a:r>
                  <a:rPr lang="el-GR" altLang="el-GR" sz="2000" dirty="0" smtClean="0">
                    <a:latin typeface="Trebuchet MS" panose="020B0603020202020204" pitchFamily="34" charset="0"/>
                  </a:rPr>
                  <a:t>Να </a:t>
                </a:r>
                <a:r>
                  <a:rPr lang="el-GR" altLang="el-GR" sz="2000" dirty="0">
                    <a:latin typeface="Trebuchet MS" panose="020B0603020202020204" pitchFamily="34" charset="0"/>
                  </a:rPr>
                  <a:t>σχεδιαστεί η δύναμη </a:t>
                </a:r>
                <a:r>
                  <a:rPr lang="en-US" altLang="el-GR" sz="2000" dirty="0">
                    <a:latin typeface="Trebuchet MS" panose="020B0603020202020204" pitchFamily="34" charset="0"/>
                  </a:rPr>
                  <a:t>Laplace</a:t>
                </a:r>
                <a:r>
                  <a:rPr lang="el-GR" altLang="el-GR" sz="2000" dirty="0">
                    <a:latin typeface="Trebuchet MS" panose="020B0603020202020204" pitchFamily="34" charset="0"/>
                  </a:rPr>
                  <a:t> στις παρακάτω </a:t>
                </a:r>
                <a:r>
                  <a:rPr lang="el-GR" altLang="el-GR" sz="2000" dirty="0" smtClean="0">
                    <a:latin typeface="Trebuchet MS" panose="020B0603020202020204" pitchFamily="34" charset="0"/>
                  </a:rPr>
                  <a:t>2 περιπτώσεις</a:t>
                </a:r>
                <a:r>
                  <a:rPr lang="el-GR" altLang="el-GR" sz="2000" dirty="0">
                    <a:latin typeface="Trebuchet MS" panose="020B0603020202020204" pitchFamily="34" charset="0"/>
                  </a:rPr>
                  <a:t>:</a:t>
                </a:r>
              </a:p>
            </p:txBody>
          </p:sp>
          <p:grpSp>
            <p:nvGrpSpPr>
              <p:cNvPr id="19" name="Group 17"/>
              <p:cNvGrpSpPr>
                <a:grpSpLocks/>
              </p:cNvGrpSpPr>
              <p:nvPr/>
            </p:nvGrpSpPr>
            <p:grpSpPr bwMode="auto">
              <a:xfrm>
                <a:off x="6736080" y="1277463"/>
                <a:ext cx="2362200" cy="3048000"/>
                <a:chOff x="3696" y="576"/>
                <a:chExt cx="1488" cy="1920"/>
              </a:xfrm>
            </p:grpSpPr>
            <p:cxnSp>
              <p:nvCxnSpPr>
                <p:cNvPr id="20" name="AutoShape 18"/>
                <p:cNvCxnSpPr>
                  <a:cxnSpLocks noChangeShapeType="1"/>
                </p:cNvCxnSpPr>
                <p:nvPr/>
              </p:nvCxnSpPr>
              <p:spPr bwMode="auto">
                <a:xfrm>
                  <a:off x="4320" y="2016"/>
                  <a:ext cx="720" cy="144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28575">
                  <a:solidFill>
                    <a:schemeClr val="hlink"/>
                  </a:solidFill>
                  <a:round/>
                  <a:headEnd type="triangle" w="med" len="med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21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4992" y="2016"/>
                  <a:ext cx="192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l-GR" sz="1800" b="1" i="1">
                      <a:solidFill>
                        <a:schemeClr val="hlink"/>
                      </a:solidFill>
                      <a:latin typeface="Comic Sans MS" panose="030F0702030302020204" pitchFamily="66" charset="0"/>
                    </a:rPr>
                    <a:t>I</a:t>
                  </a:r>
                </a:p>
              </p:txBody>
            </p:sp>
            <p:grpSp>
              <p:nvGrpSpPr>
                <p:cNvPr id="22" name="Group 20"/>
                <p:cNvGrpSpPr>
                  <a:grpSpLocks/>
                </p:cNvGrpSpPr>
                <p:nvPr/>
              </p:nvGrpSpPr>
              <p:grpSpPr bwMode="auto">
                <a:xfrm>
                  <a:off x="3696" y="720"/>
                  <a:ext cx="1296" cy="1296"/>
                  <a:chOff x="2976" y="720"/>
                  <a:chExt cx="1296" cy="1296"/>
                </a:xfrm>
              </p:grpSpPr>
              <p:sp>
                <p:nvSpPr>
                  <p:cNvPr id="26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3600" y="720"/>
                    <a:ext cx="0" cy="1296"/>
                  </a:xfrm>
                  <a:prstGeom prst="line">
                    <a:avLst/>
                  </a:prstGeom>
                  <a:noFill/>
                  <a:ln w="57150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grpSp>
                <p:nvGrpSpPr>
                  <p:cNvPr id="27" name="Group 22"/>
                  <p:cNvGrpSpPr>
                    <a:grpSpLocks/>
                  </p:cNvGrpSpPr>
                  <p:nvPr/>
                </p:nvGrpSpPr>
                <p:grpSpPr bwMode="auto">
                  <a:xfrm>
                    <a:off x="2976" y="864"/>
                    <a:ext cx="1296" cy="1152"/>
                    <a:chOff x="3456" y="864"/>
                    <a:chExt cx="1296" cy="1152"/>
                  </a:xfrm>
                </p:grpSpPr>
                <p:sp>
                  <p:nvSpPr>
                    <p:cNvPr id="28" name="Oval 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56" y="864"/>
                      <a:ext cx="192" cy="192"/>
                    </a:xfrm>
                    <a:prstGeom prst="ellipse">
                      <a:avLst/>
                    </a:pr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algn="ctr" eaLnBrk="1" hangingPunct="1"/>
                      <a:r>
                        <a:rPr lang="en-US" altLang="el-GR"/>
                        <a:t>x</a:t>
                      </a:r>
                    </a:p>
                  </p:txBody>
                </p:sp>
                <p:sp>
                  <p:nvSpPr>
                    <p:cNvPr id="29" name="Oval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40" y="864"/>
                      <a:ext cx="192" cy="192"/>
                    </a:xfrm>
                    <a:prstGeom prst="ellipse">
                      <a:avLst/>
                    </a:pr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algn="ctr" eaLnBrk="1" hangingPunct="1"/>
                      <a:r>
                        <a:rPr lang="en-US" altLang="el-GR"/>
                        <a:t>x</a:t>
                      </a:r>
                    </a:p>
                  </p:txBody>
                </p:sp>
                <p:sp>
                  <p:nvSpPr>
                    <p:cNvPr id="30" name="Oval 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56" y="1296"/>
                      <a:ext cx="192" cy="192"/>
                    </a:xfrm>
                    <a:prstGeom prst="ellipse">
                      <a:avLst/>
                    </a:pr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algn="ctr" eaLnBrk="1" hangingPunct="1"/>
                      <a:r>
                        <a:rPr lang="en-US" altLang="el-GR"/>
                        <a:t>x</a:t>
                      </a:r>
                    </a:p>
                  </p:txBody>
                </p:sp>
                <p:sp>
                  <p:nvSpPr>
                    <p:cNvPr id="31" name="Oval 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56" y="1824"/>
                      <a:ext cx="192" cy="192"/>
                    </a:xfrm>
                    <a:prstGeom prst="ellipse">
                      <a:avLst/>
                    </a:pr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algn="ctr" eaLnBrk="1" hangingPunct="1"/>
                      <a:r>
                        <a:rPr lang="en-US" altLang="el-GR"/>
                        <a:t>x</a:t>
                      </a:r>
                    </a:p>
                  </p:txBody>
                </p:sp>
                <p:sp>
                  <p:nvSpPr>
                    <p:cNvPr id="32" name="Oval 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92" y="1824"/>
                      <a:ext cx="192" cy="192"/>
                    </a:xfrm>
                    <a:prstGeom prst="ellipse">
                      <a:avLst/>
                    </a:pr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algn="ctr" eaLnBrk="1" hangingPunct="1"/>
                      <a:r>
                        <a:rPr lang="en-US" altLang="el-GR"/>
                        <a:t>x</a:t>
                      </a:r>
                    </a:p>
                  </p:txBody>
                </p:sp>
                <p:sp>
                  <p:nvSpPr>
                    <p:cNvPr id="33" name="Oval 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24" y="1824"/>
                      <a:ext cx="192" cy="192"/>
                    </a:xfrm>
                    <a:prstGeom prst="ellipse">
                      <a:avLst/>
                    </a:pr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algn="ctr" eaLnBrk="1" hangingPunct="1"/>
                      <a:r>
                        <a:rPr lang="en-US" altLang="el-GR"/>
                        <a:t>x</a:t>
                      </a:r>
                    </a:p>
                  </p:txBody>
                </p:sp>
                <p:sp>
                  <p:nvSpPr>
                    <p:cNvPr id="34" name="Oval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60" y="1824"/>
                      <a:ext cx="192" cy="192"/>
                    </a:xfrm>
                    <a:prstGeom prst="ellipse">
                      <a:avLst/>
                    </a:pr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algn="ctr" eaLnBrk="1" hangingPunct="1"/>
                      <a:r>
                        <a:rPr lang="en-US" altLang="el-GR"/>
                        <a:t>x</a:t>
                      </a:r>
                    </a:p>
                  </p:txBody>
                </p:sp>
                <p:sp>
                  <p:nvSpPr>
                    <p:cNvPr id="35" name="Oval 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60" y="864"/>
                      <a:ext cx="192" cy="192"/>
                    </a:xfrm>
                    <a:prstGeom prst="ellipse">
                      <a:avLst/>
                    </a:pr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algn="ctr" eaLnBrk="1" hangingPunct="1"/>
                      <a:r>
                        <a:rPr lang="en-US" altLang="el-GR"/>
                        <a:t>x</a:t>
                      </a:r>
                    </a:p>
                  </p:txBody>
                </p:sp>
                <p:sp>
                  <p:nvSpPr>
                    <p:cNvPr id="36" name="Oval 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24" y="864"/>
                      <a:ext cx="192" cy="192"/>
                    </a:xfrm>
                    <a:prstGeom prst="ellipse">
                      <a:avLst/>
                    </a:pr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algn="ctr" eaLnBrk="1" hangingPunct="1"/>
                      <a:r>
                        <a:rPr lang="en-US" altLang="el-GR"/>
                        <a:t>x</a:t>
                      </a:r>
                    </a:p>
                  </p:txBody>
                </p:sp>
                <p:sp>
                  <p:nvSpPr>
                    <p:cNvPr id="37" name="Oval 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60" y="1296"/>
                      <a:ext cx="192" cy="192"/>
                    </a:xfrm>
                    <a:prstGeom prst="ellipse">
                      <a:avLst/>
                    </a:pr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algn="ctr" eaLnBrk="1" hangingPunct="1"/>
                      <a:r>
                        <a:rPr lang="en-US" altLang="el-GR"/>
                        <a:t>x</a:t>
                      </a:r>
                    </a:p>
                  </p:txBody>
                </p:sp>
                <p:sp>
                  <p:nvSpPr>
                    <p:cNvPr id="38" name="Oval 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24" y="1296"/>
                      <a:ext cx="192" cy="192"/>
                    </a:xfrm>
                    <a:prstGeom prst="ellipse">
                      <a:avLst/>
                    </a:pr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algn="ctr" eaLnBrk="1" hangingPunct="1"/>
                      <a:r>
                        <a:rPr lang="en-US" altLang="el-GR"/>
                        <a:t>x</a:t>
                      </a:r>
                    </a:p>
                  </p:txBody>
                </p:sp>
                <p:sp>
                  <p:nvSpPr>
                    <p:cNvPr id="39" name="Oval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92" y="1296"/>
                      <a:ext cx="192" cy="192"/>
                    </a:xfrm>
                    <a:prstGeom prst="ellipse">
                      <a:avLst/>
                    </a:pr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algn="ctr" eaLnBrk="1" hangingPunct="1"/>
                      <a:r>
                        <a:rPr lang="en-US" altLang="el-GR"/>
                        <a:t>x</a:t>
                      </a:r>
                    </a:p>
                  </p:txBody>
                </p:sp>
              </p:grpSp>
            </p:grpSp>
            <p:sp>
              <p:nvSpPr>
                <p:cNvPr id="24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4272" y="2208"/>
                  <a:ext cx="384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l-GR" altLang="el-GR" b="1">
                      <a:latin typeface="Trebuchet MS" panose="020B0603020202020204" pitchFamily="34" charset="0"/>
                    </a:rPr>
                    <a:t>(β)</a:t>
                  </a:r>
                  <a:endParaRPr lang="en-US" altLang="el-GR" b="1">
                    <a:latin typeface="Trebuchet MS" panose="020B0603020202020204" pitchFamily="34" charset="0"/>
                  </a:endParaRPr>
                </a:p>
              </p:txBody>
            </p:sp>
            <p:cxnSp>
              <p:nvCxnSpPr>
                <p:cNvPr id="25" name="AutoShape 37"/>
                <p:cNvCxnSpPr>
                  <a:cxnSpLocks noChangeShapeType="1"/>
                </p:cNvCxnSpPr>
                <p:nvPr/>
              </p:nvCxnSpPr>
              <p:spPr bwMode="auto">
                <a:xfrm flipV="1">
                  <a:off x="4320" y="576"/>
                  <a:ext cx="576" cy="144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28575">
                  <a:solidFill>
                    <a:schemeClr val="hlink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1" name="TextBox 50"/>
                <p:cNvSpPr txBox="1"/>
                <p:nvPr/>
              </p:nvSpPr>
              <p:spPr>
                <a:xfrm>
                  <a:off x="2945287" y="3024207"/>
                  <a:ext cx="291747" cy="41408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sz="24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sz="2400" b="1" i="1" smtClean="0">
                                <a:latin typeface="Cambria Math" panose="02040503050406030204" pitchFamily="18" charset="0"/>
                              </a:rPr>
                              <m:t>𝜝</m:t>
                            </m:r>
                          </m:e>
                        </m:acc>
                      </m:oMath>
                    </m:oMathPara>
                  </a14:m>
                  <a:endParaRPr lang="el-GR" sz="2400" b="1" i="1" dirty="0"/>
                </a:p>
              </p:txBody>
            </p:sp>
          </mc:Choice>
          <mc:Fallback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45287" y="3024207"/>
                  <a:ext cx="291747" cy="41408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2" name="TextBox 51"/>
                <p:cNvSpPr txBox="1"/>
                <p:nvPr/>
              </p:nvSpPr>
              <p:spPr>
                <a:xfrm>
                  <a:off x="7078980" y="1984819"/>
                  <a:ext cx="291747" cy="41408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sz="24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sz="2400" b="1" i="1" smtClean="0">
                                <a:latin typeface="Cambria Math" panose="02040503050406030204" pitchFamily="18" charset="0"/>
                              </a:rPr>
                              <m:t>𝜝</m:t>
                            </m:r>
                          </m:e>
                        </m:acc>
                      </m:oMath>
                    </m:oMathPara>
                  </a14:m>
                  <a:endParaRPr lang="el-GR" sz="2400" b="1" i="1" dirty="0"/>
                </a:p>
              </p:txBody>
            </p:sp>
          </mc:Choice>
          <mc:Fallback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78980" y="1984819"/>
                  <a:ext cx="291747" cy="41408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7" name="Ομάδα 56"/>
          <p:cNvGrpSpPr/>
          <p:nvPr/>
        </p:nvGrpSpPr>
        <p:grpSpPr>
          <a:xfrm>
            <a:off x="3264820" y="1493687"/>
            <a:ext cx="494542" cy="812800"/>
            <a:chOff x="3264820" y="1493687"/>
            <a:chExt cx="494542" cy="812800"/>
          </a:xfrm>
        </p:grpSpPr>
        <p:grpSp>
          <p:nvGrpSpPr>
            <p:cNvPr id="41" name="Group 53"/>
            <p:cNvGrpSpPr>
              <a:grpSpLocks/>
            </p:cNvGrpSpPr>
            <p:nvPr/>
          </p:nvGrpSpPr>
          <p:grpSpPr bwMode="auto">
            <a:xfrm>
              <a:off x="3543462" y="1493687"/>
              <a:ext cx="215900" cy="812800"/>
              <a:chOff x="1020" y="935"/>
              <a:chExt cx="136" cy="512"/>
            </a:xfrm>
          </p:grpSpPr>
          <p:grpSp>
            <p:nvGrpSpPr>
              <p:cNvPr id="42" name="Group 39"/>
              <p:cNvGrpSpPr>
                <a:grpSpLocks/>
              </p:cNvGrpSpPr>
              <p:nvPr/>
            </p:nvGrpSpPr>
            <p:grpSpPr bwMode="auto">
              <a:xfrm>
                <a:off x="1020" y="935"/>
                <a:ext cx="136" cy="136"/>
                <a:chOff x="1296" y="2304"/>
                <a:chExt cx="336" cy="384"/>
              </a:xfrm>
            </p:grpSpPr>
            <p:sp>
              <p:nvSpPr>
                <p:cNvPr id="45" name="Oval 40"/>
                <p:cNvSpPr>
                  <a:spLocks noChangeArrowheads="1"/>
                </p:cNvSpPr>
                <p:nvPr/>
              </p:nvSpPr>
              <p:spPr bwMode="auto">
                <a:xfrm>
                  <a:off x="1296" y="2304"/>
                  <a:ext cx="336" cy="384"/>
                </a:xfrm>
                <a:prstGeom prst="ellipse">
                  <a:avLst/>
                </a:prstGeom>
                <a:solidFill>
                  <a:srgbClr val="FFFFCC"/>
                </a:solidFill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l-GR" altLang="el-GR"/>
                </a:p>
              </p:txBody>
            </p:sp>
            <p:sp>
              <p:nvSpPr>
                <p:cNvPr id="46" name="Line 41"/>
                <p:cNvSpPr>
                  <a:spLocks noChangeShapeType="1"/>
                </p:cNvSpPr>
                <p:nvPr/>
              </p:nvSpPr>
              <p:spPr bwMode="auto">
                <a:xfrm>
                  <a:off x="1344" y="2352"/>
                  <a:ext cx="240" cy="288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7" name="Line 42"/>
                <p:cNvSpPr>
                  <a:spLocks noChangeShapeType="1"/>
                </p:cNvSpPr>
                <p:nvPr/>
              </p:nvSpPr>
              <p:spPr bwMode="auto">
                <a:xfrm flipH="1">
                  <a:off x="1344" y="2352"/>
                  <a:ext cx="240" cy="288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44" name="Line 44"/>
              <p:cNvSpPr>
                <a:spLocks noChangeShapeType="1"/>
              </p:cNvSpPr>
              <p:nvPr/>
            </p:nvSpPr>
            <p:spPr bwMode="auto">
              <a:xfrm flipH="1" flipV="1">
                <a:off x="1020" y="1117"/>
                <a:ext cx="136" cy="33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3264820" y="1547239"/>
                  <a:ext cx="266098" cy="41408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oMath>
                    </m:oMathPara>
                  </a14:m>
                  <a:endParaRPr lang="el-GR" sz="2400" b="1" i="1" dirty="0"/>
                </a:p>
              </p:txBody>
            </p:sp>
          </mc:Choice>
          <mc:Fallback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64820" y="1547239"/>
                  <a:ext cx="266098" cy="41408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6" name="Ομάδα 55"/>
          <p:cNvGrpSpPr/>
          <p:nvPr/>
        </p:nvGrpSpPr>
        <p:grpSpPr>
          <a:xfrm>
            <a:off x="6907831" y="2578920"/>
            <a:ext cx="780749" cy="464656"/>
            <a:chOff x="6907831" y="2578920"/>
            <a:chExt cx="780749" cy="464656"/>
          </a:xfrm>
        </p:grpSpPr>
        <p:grpSp>
          <p:nvGrpSpPr>
            <p:cNvPr id="48" name="Group 54"/>
            <p:cNvGrpSpPr>
              <a:grpSpLocks/>
            </p:cNvGrpSpPr>
            <p:nvPr/>
          </p:nvGrpSpPr>
          <p:grpSpPr bwMode="auto">
            <a:xfrm>
              <a:off x="6923405" y="2578920"/>
              <a:ext cx="765175" cy="272"/>
              <a:chOff x="3833" y="1570"/>
              <a:chExt cx="482" cy="272"/>
            </a:xfrm>
          </p:grpSpPr>
          <p:sp>
            <p:nvSpPr>
              <p:cNvPr id="49" name="Line 46"/>
              <p:cNvSpPr>
                <a:spLocks noChangeShapeType="1"/>
              </p:cNvSpPr>
              <p:nvPr/>
            </p:nvSpPr>
            <p:spPr bwMode="auto">
              <a:xfrm flipH="1">
                <a:off x="3883" y="1573"/>
                <a:ext cx="432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graphicFrame>
                <p:nvGraphicFramePr>
                  <p:cNvPr id="50" name="Object 47"/>
                  <p:cNvGraphicFramePr>
                    <a:graphicFrameLocks noChangeAspect="1"/>
                  </p:cNvGraphicFramePr>
                  <p:nvPr/>
                </p:nvGraphicFramePr>
                <p:xfrm>
                  <a:off x="3833" y="1570"/>
                  <a:ext cx="212" cy="272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2562" name="Εξίσωση" r:id="rId6" imgW="171531" imgH="219051" progId="Equation.3">
                          <p:embed/>
                        </p:oleObj>
                      </mc:Choice>
                      <mc:Fallback>
                        <p:oleObj name="Εξίσωση" r:id="rId6" imgW="171531" imgH="219051" progId="Equation.3">
                          <p:embed/>
                          <p:pic>
                            <p:nvPicPr>
                              <p:cNvPr id="34826" name="Object 47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7">
                                <a:extLst>
                                  <a:ext uri="{28A0092B-C50C-407E-A947-70E740481C1C}">
                                    <a14:useLocalDpi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833" y="1570"/>
                                <a:ext cx="212" cy="272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>
              <p:graphicFrame>
                <p:nvGraphicFramePr>
                  <p:cNvPr id="50" name="Object 47"/>
                  <p:cNvGraphicFramePr>
                    <a:graphicFrameLocks noChangeAspect="1"/>
                  </p:cNvGraphicFramePr>
                  <p:nvPr/>
                </p:nvGraphicFramePr>
                <p:xfrm>
                  <a:off x="3833" y="1570"/>
                  <a:ext cx="212" cy="272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2562" name="Εξίσωση" r:id="rId6" imgW="171531" imgH="219051" progId="Equation.3">
                          <p:embed/>
                        </p:oleObj>
                      </mc:Choice>
                      <mc:Fallback>
                        <p:oleObj name="Εξίσωση" r:id="rId6" imgW="171531" imgH="219051" progId="Equation.3">
                          <p:embed/>
                          <p:pic>
                            <p:nvPicPr>
                              <p:cNvPr id="34826" name="Object 47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7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833" y="1570"/>
                                <a:ext cx="212" cy="272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4" name="TextBox 53"/>
                <p:cNvSpPr txBox="1"/>
                <p:nvPr/>
              </p:nvSpPr>
              <p:spPr>
                <a:xfrm>
                  <a:off x="6907831" y="2629488"/>
                  <a:ext cx="266098" cy="41408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oMath>
                    </m:oMathPara>
                  </a14:m>
                  <a:endParaRPr lang="el-GR" sz="2400" b="1" i="1" dirty="0"/>
                </a:p>
              </p:txBody>
            </p:sp>
          </mc:Choice>
          <mc:Fallback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07831" y="2629488"/>
                  <a:ext cx="266098" cy="41408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783981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Ομάδα 6"/>
          <p:cNvGrpSpPr/>
          <p:nvPr/>
        </p:nvGrpSpPr>
        <p:grpSpPr>
          <a:xfrm>
            <a:off x="777240" y="346055"/>
            <a:ext cx="10538460" cy="5869127"/>
            <a:chOff x="777240" y="346055"/>
            <a:chExt cx="10538460" cy="5869127"/>
          </a:xfrm>
        </p:grpSpPr>
        <p:sp>
          <p:nvSpPr>
            <p:cNvPr id="4" name="Ορθογώνιο 3"/>
            <p:cNvSpPr/>
            <p:nvPr/>
          </p:nvSpPr>
          <p:spPr>
            <a:xfrm>
              <a:off x="777240" y="346055"/>
              <a:ext cx="8275320" cy="38318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b="1" dirty="0" smtClean="0">
                  <a:latin typeface="Trebuchet MS" panose="020B0603020202020204" pitchFamily="34" charset="0"/>
                </a:rPr>
                <a:t>6.  </a:t>
              </a:r>
              <a:r>
                <a:rPr lang="el-GR" dirty="0" smtClean="0">
                  <a:latin typeface="Trebuchet MS" panose="020B0603020202020204" pitchFamily="34" charset="0"/>
                </a:rPr>
                <a:t>Χάλκινος </a:t>
              </a:r>
              <a:r>
                <a:rPr lang="el-GR" dirty="0">
                  <a:latin typeface="Trebuchet MS" panose="020B0603020202020204" pitchFamily="34" charset="0"/>
                </a:rPr>
                <a:t>ευθύγραμμος αγωγός ΚΛ με μάζα m κρέμεται οριζόντια από τα αγώγιμα νήματα ΑΚ και ΓΛ. Τα άκρα Α και Γ συνδέονται με πηγή ηλεκτρεγερτικής δύναμης </a:t>
              </a:r>
              <a:r>
                <a:rPr lang="el-GR" dirty="0" smtClean="0">
                  <a:latin typeface="Trebuchet MS" panose="020B0603020202020204" pitchFamily="34" charset="0"/>
                </a:rPr>
                <a:t>Ε.</a:t>
              </a:r>
            </a:p>
            <a:p>
              <a:pPr algn="just">
                <a:lnSpc>
                  <a:spcPct val="150000"/>
                </a:lnSpc>
              </a:pPr>
              <a:r>
                <a:rPr lang="el-GR" dirty="0">
                  <a:latin typeface="Trebuchet MS" panose="020B0603020202020204" pitchFamily="34" charset="0"/>
                </a:rPr>
                <a:t>Ο αγωγός ΚΛ τοποθετείται στο διάκενο μεταξύ των πόλων πεταλοειδή μαγνήτη κάθετα στις δυναμικές γραμμές του μαγνητικού του πεδίου, το οποίο θεωρούμε ομογενές. Θέλουμε η δύναμη </a:t>
              </a:r>
              <a:r>
                <a:rPr lang="el-GR" dirty="0" err="1">
                  <a:latin typeface="Trebuchet MS" panose="020B0603020202020204" pitchFamily="34" charset="0"/>
                </a:rPr>
                <a:t>Laplace</a:t>
              </a:r>
              <a:r>
                <a:rPr lang="el-GR" dirty="0">
                  <a:latin typeface="Trebuchet MS" panose="020B0603020202020204" pitchFamily="34" charset="0"/>
                </a:rPr>
                <a:t>, που δρα στον ρευματοφόρο αγωγό ΚΛ από το μαγνητικό πεδίο, να είναι αντίρροπη του βάρους της.</a:t>
              </a:r>
            </a:p>
            <a:p>
              <a:pPr algn="just">
                <a:lnSpc>
                  <a:spcPct val="150000"/>
                </a:lnSpc>
              </a:pPr>
              <a:r>
                <a:rPr lang="el-GR" b="1" dirty="0">
                  <a:latin typeface="Trebuchet MS" panose="020B0603020202020204" pitchFamily="34" charset="0"/>
                </a:rPr>
                <a:t>Α.   </a:t>
              </a:r>
              <a:r>
                <a:rPr lang="el-GR" dirty="0" smtClean="0">
                  <a:latin typeface="Trebuchet MS" panose="020B0603020202020204" pitchFamily="34" charset="0"/>
                </a:rPr>
                <a:t>Για </a:t>
              </a:r>
              <a:r>
                <a:rPr lang="el-GR" dirty="0">
                  <a:latin typeface="Trebuchet MS" panose="020B0603020202020204" pitchFamily="34" charset="0"/>
                </a:rPr>
                <a:t>να συμβεί αυτό, χρειάζεται για την πηγή, ο πόλος Α να είναι θετικός και ο πόλος Γ αρνητικός</a:t>
              </a:r>
              <a:r>
                <a:rPr lang="el-GR" dirty="0" smtClean="0">
                  <a:latin typeface="Trebuchet MS" panose="020B0603020202020204" pitchFamily="34" charset="0"/>
                </a:rPr>
                <a:t>.</a:t>
              </a:r>
              <a:endParaRPr lang="el-GR" dirty="0">
                <a:latin typeface="Trebuchet MS" panose="020B0603020202020204" pitchFamily="34" charset="0"/>
              </a:endParaRPr>
            </a:p>
          </p:txBody>
        </p:sp>
        <p:pic>
          <p:nvPicPr>
            <p:cNvPr id="5" name="Εικόνα 4" descr="http://www.geocities.ws/merkouris/FOTOS%20HOT%20POTATOES/418.jpg"/>
            <p:cNvPicPr/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52560" y="489267"/>
              <a:ext cx="2263140" cy="338169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Ορθογώνιο 5"/>
            <p:cNvSpPr/>
            <p:nvPr/>
          </p:nvSpPr>
          <p:spPr>
            <a:xfrm>
              <a:off x="777240" y="4045357"/>
              <a:ext cx="9235440" cy="21698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b="1" dirty="0">
                  <a:latin typeface="Trebuchet MS" panose="020B0603020202020204" pitchFamily="34" charset="0"/>
                </a:rPr>
                <a:t>Β.   </a:t>
              </a:r>
              <a:r>
                <a:rPr lang="el-GR" dirty="0" smtClean="0">
                  <a:latin typeface="Trebuchet MS" panose="020B0603020202020204" pitchFamily="34" charset="0"/>
                </a:rPr>
                <a:t>Για </a:t>
              </a:r>
              <a:r>
                <a:rPr lang="el-GR" dirty="0">
                  <a:latin typeface="Trebuchet MS" panose="020B0603020202020204" pitchFamily="34" charset="0"/>
                </a:rPr>
                <a:t>να συμβεί αυτό, χρειάζεται για την πηγή, ο πόλος Γ να είναι θετικός και ο πόλος Α αρνητικός.</a:t>
              </a:r>
            </a:p>
            <a:p>
              <a:pPr algn="just">
                <a:lnSpc>
                  <a:spcPct val="150000"/>
                </a:lnSpc>
              </a:pPr>
              <a:r>
                <a:rPr lang="el-GR" b="1" dirty="0">
                  <a:latin typeface="Trebuchet MS" panose="020B0603020202020204" pitchFamily="34" charset="0"/>
                </a:rPr>
                <a:t>Γ.  </a:t>
              </a:r>
              <a:r>
                <a:rPr lang="el-GR" dirty="0" smtClean="0">
                  <a:latin typeface="Trebuchet MS" panose="020B0603020202020204" pitchFamily="34" charset="0"/>
                </a:rPr>
                <a:t>Για </a:t>
              </a:r>
              <a:r>
                <a:rPr lang="el-GR" dirty="0">
                  <a:latin typeface="Trebuchet MS" panose="020B0603020202020204" pitchFamily="34" charset="0"/>
                </a:rPr>
                <a:t>να συμβεί αυτό, χρειάζεται ο αγωγός ΚΛ να τοποθετηθεί παράλληλα στις δυναμικές γραμμές του μαγνητικού πεδίου.</a:t>
              </a:r>
            </a:p>
            <a:p>
              <a:pPr algn="just">
                <a:lnSpc>
                  <a:spcPct val="150000"/>
                </a:lnSpc>
              </a:pPr>
              <a:r>
                <a:rPr lang="el-GR" b="1" dirty="0">
                  <a:latin typeface="Trebuchet MS" panose="020B0603020202020204" pitchFamily="34" charset="0"/>
                </a:rPr>
                <a:t>Δ.   </a:t>
              </a:r>
              <a:r>
                <a:rPr lang="el-GR" dirty="0" smtClean="0">
                  <a:latin typeface="Trebuchet MS" panose="020B0603020202020204" pitchFamily="34" charset="0"/>
                </a:rPr>
                <a:t>Αυτό </a:t>
              </a:r>
              <a:r>
                <a:rPr lang="el-GR" dirty="0">
                  <a:latin typeface="Trebuchet MS" panose="020B0603020202020204" pitchFamily="34" charset="0"/>
                </a:rPr>
                <a:t>δεν μπορεί να συμβεί.</a:t>
              </a:r>
            </a:p>
          </p:txBody>
        </p:sp>
      </p:grpSp>
      <p:sp>
        <p:nvSpPr>
          <p:cNvPr id="8" name="Οβάλ 7"/>
          <p:cNvSpPr/>
          <p:nvPr/>
        </p:nvSpPr>
        <p:spPr>
          <a:xfrm>
            <a:off x="709127" y="4134668"/>
            <a:ext cx="470449" cy="43520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820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Ομάδα 6"/>
          <p:cNvGrpSpPr/>
          <p:nvPr/>
        </p:nvGrpSpPr>
        <p:grpSpPr>
          <a:xfrm>
            <a:off x="1569720" y="253898"/>
            <a:ext cx="9052560" cy="5417637"/>
            <a:chOff x="1569720" y="253898"/>
            <a:chExt cx="9052560" cy="5417637"/>
          </a:xfrm>
        </p:grpSpPr>
        <p:sp>
          <p:nvSpPr>
            <p:cNvPr id="4" name="Ορθογώνιο 3"/>
            <p:cNvSpPr/>
            <p:nvPr/>
          </p:nvSpPr>
          <p:spPr>
            <a:xfrm>
              <a:off x="1569720" y="253898"/>
              <a:ext cx="9052560" cy="25853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  <a:tabLst>
                  <a:tab pos="2610485" algn="l"/>
                </a:tabLst>
              </a:pPr>
              <a:r>
                <a:rPr lang="el-GR" b="1" dirty="0" smtClean="0">
                  <a:latin typeface="Trebuchet MS" panose="020B0603020202020204" pitchFamily="34" charset="0"/>
                  <a:ea typeface="Times New Roman" panose="02020603050405020304" pitchFamily="18" charset="0"/>
                  <a:cs typeface="Trebuchet MS" panose="020B0603020202020204" pitchFamily="34" charset="0"/>
                </a:rPr>
                <a:t>7.  </a:t>
              </a:r>
              <a:r>
                <a:rPr lang="el-GR" dirty="0">
                  <a:latin typeface="Trebuchet MS" panose="020B0603020202020204" pitchFamily="34" charset="0"/>
                  <a:ea typeface="Times New Roman" panose="02020603050405020304" pitchFamily="18" charset="0"/>
                  <a:cs typeface="Trebuchet MS" panose="020B0603020202020204" pitchFamily="34" charset="0"/>
                </a:rPr>
                <a:t>Δύο παράλληλοι ευθύγραμμοι ρευματοφόροι αγωγοί Α και Γ απείρου μήκους απέχουν απόσταση </a:t>
              </a:r>
              <a:r>
                <a:rPr lang="el-GR" i="1" dirty="0">
                  <a:latin typeface="Trebuchet MS" panose="020B0603020202020204" pitchFamily="34" charset="0"/>
                  <a:ea typeface="Times New Roman" panose="02020603050405020304" pitchFamily="18" charset="0"/>
                  <a:cs typeface="Trebuchet MS" panose="020B0603020202020204" pitchFamily="34" charset="0"/>
                </a:rPr>
                <a:t>d</a:t>
              </a:r>
              <a:r>
                <a:rPr lang="el-GR" dirty="0">
                  <a:latin typeface="Trebuchet MS" panose="020B0603020202020204" pitchFamily="34" charset="0"/>
                  <a:ea typeface="Times New Roman" panose="02020603050405020304" pitchFamily="18" charset="0"/>
                  <a:cs typeface="Trebuchet MS" panose="020B0603020202020204" pitchFamily="34" charset="0"/>
                </a:rPr>
                <a:t> και διαρρέονται από αντίρροπα συνεχή και σταθερά ηλεκτρικά ρεύματα, εντάσεων </a:t>
              </a:r>
              <a:r>
                <a:rPr lang="el-GR" i="1" dirty="0" smtClean="0">
                  <a:latin typeface="Trebuchet MS" panose="020B0603020202020204" pitchFamily="34" charset="0"/>
                  <a:ea typeface="Times New Roman" panose="02020603050405020304" pitchFamily="18" charset="0"/>
                  <a:cs typeface="Trebuchet MS" panose="020B0603020202020204" pitchFamily="34" charset="0"/>
                </a:rPr>
                <a:t>Ι</a:t>
              </a:r>
              <a:r>
                <a:rPr lang="el-GR" baseline="-25000" dirty="0" smtClean="0">
                  <a:latin typeface="Trebuchet MS" panose="020B0603020202020204" pitchFamily="34" charset="0"/>
                  <a:ea typeface="Times New Roman" panose="02020603050405020304" pitchFamily="18" charset="0"/>
                  <a:cs typeface="Trebuchet MS" panose="020B0603020202020204" pitchFamily="34" charset="0"/>
                </a:rPr>
                <a:t>Α</a:t>
              </a:r>
              <a:r>
                <a:rPr lang="el-GR" dirty="0" smtClean="0">
                  <a:latin typeface="Trebuchet MS" panose="020B0603020202020204" pitchFamily="34" charset="0"/>
                  <a:ea typeface="Times New Roman" panose="02020603050405020304" pitchFamily="18" charset="0"/>
                  <a:cs typeface="Trebuchet MS" panose="020B0603020202020204" pitchFamily="34" charset="0"/>
                </a:rPr>
                <a:t> </a:t>
              </a:r>
              <a:r>
                <a:rPr lang="el-GR" dirty="0">
                  <a:latin typeface="Trebuchet MS" panose="020B0603020202020204" pitchFamily="34" charset="0"/>
                  <a:ea typeface="Times New Roman" panose="02020603050405020304" pitchFamily="18" charset="0"/>
                  <a:cs typeface="Trebuchet MS" panose="020B0603020202020204" pitchFamily="34" charset="0"/>
                </a:rPr>
                <a:t>και </a:t>
              </a:r>
              <a:r>
                <a:rPr lang="el-GR" i="1" dirty="0">
                  <a:latin typeface="Trebuchet MS" panose="020B0603020202020204" pitchFamily="34" charset="0"/>
                  <a:ea typeface="Times New Roman" panose="02020603050405020304" pitchFamily="18" charset="0"/>
                  <a:cs typeface="Trebuchet MS" panose="020B0603020202020204" pitchFamily="34" charset="0"/>
                </a:rPr>
                <a:t>Ι</a:t>
              </a:r>
              <a:r>
                <a:rPr lang="el-GR" baseline="-25000" dirty="0">
                  <a:latin typeface="Trebuchet MS" panose="020B0603020202020204" pitchFamily="34" charset="0"/>
                  <a:ea typeface="Times New Roman" panose="02020603050405020304" pitchFamily="18" charset="0"/>
                  <a:cs typeface="Trebuchet MS" panose="020B0603020202020204" pitchFamily="34" charset="0"/>
                </a:rPr>
                <a:t>Γ </a:t>
              </a:r>
              <a:r>
                <a:rPr lang="el-GR" dirty="0">
                  <a:latin typeface="Trebuchet MS" panose="020B0603020202020204" pitchFamily="34" charset="0"/>
                  <a:ea typeface="Times New Roman" panose="02020603050405020304" pitchFamily="18" charset="0"/>
                  <a:cs typeface="Trebuchet MS" panose="020B0603020202020204" pitchFamily="34" charset="0"/>
                </a:rPr>
                <a:t> αντίστοιχα, όπου </a:t>
              </a:r>
              <a:r>
                <a:rPr lang="el-GR" i="1" dirty="0">
                  <a:latin typeface="Trebuchet MS" panose="020B0603020202020204" pitchFamily="34" charset="0"/>
                  <a:ea typeface="Times New Roman" panose="02020603050405020304" pitchFamily="18" charset="0"/>
                  <a:cs typeface="Trebuchet MS" panose="020B0603020202020204" pitchFamily="34" charset="0"/>
                </a:rPr>
                <a:t>Ι</a:t>
              </a:r>
              <a:r>
                <a:rPr lang="el-GR" baseline="-25000" dirty="0">
                  <a:latin typeface="Trebuchet MS" panose="020B0603020202020204" pitchFamily="34" charset="0"/>
                  <a:ea typeface="Times New Roman" panose="02020603050405020304" pitchFamily="18" charset="0"/>
                  <a:cs typeface="Trebuchet MS" panose="020B0603020202020204" pitchFamily="34" charset="0"/>
                </a:rPr>
                <a:t>Γ</a:t>
              </a:r>
              <a:r>
                <a:rPr lang="el-GR" dirty="0">
                  <a:latin typeface="Trebuchet MS" panose="020B0603020202020204" pitchFamily="34" charset="0"/>
                  <a:ea typeface="Times New Roman" panose="02020603050405020304" pitchFamily="18" charset="0"/>
                  <a:cs typeface="Trebuchet MS" panose="020B0603020202020204" pitchFamily="34" charset="0"/>
                </a:rPr>
                <a:t> = 3</a:t>
              </a:r>
              <a:r>
                <a:rPr lang="el-GR" i="1" dirty="0">
                  <a:latin typeface="Trebuchet MS" panose="020B0603020202020204" pitchFamily="34" charset="0"/>
                  <a:ea typeface="Times New Roman" panose="02020603050405020304" pitchFamily="18" charset="0"/>
                  <a:cs typeface="Trebuchet MS" panose="020B0603020202020204" pitchFamily="34" charset="0"/>
                </a:rPr>
                <a:t>Ι</a:t>
              </a:r>
              <a:r>
                <a:rPr lang="el-GR" baseline="-25000" dirty="0">
                  <a:latin typeface="Trebuchet MS" panose="020B0603020202020204" pitchFamily="34" charset="0"/>
                  <a:ea typeface="Times New Roman" panose="02020603050405020304" pitchFamily="18" charset="0"/>
                  <a:cs typeface="Trebuchet MS" panose="020B0603020202020204" pitchFamily="34" charset="0"/>
                </a:rPr>
                <a:t>Α</a:t>
              </a:r>
              <a:r>
                <a:rPr lang="el-GR" dirty="0">
                  <a:latin typeface="Trebuchet MS" panose="020B0603020202020204" pitchFamily="34" charset="0"/>
                  <a:ea typeface="Times New Roman" panose="02020603050405020304" pitchFamily="18" charset="0"/>
                  <a:cs typeface="Trebuchet MS" panose="020B0603020202020204" pitchFamily="34" charset="0"/>
                </a:rPr>
                <a:t> </a:t>
              </a:r>
              <a:r>
                <a:rPr lang="el-GR" dirty="0" smtClean="0">
                  <a:latin typeface="Trebuchet MS" panose="020B0603020202020204" pitchFamily="34" charset="0"/>
                  <a:ea typeface="Times New Roman" panose="02020603050405020304" pitchFamily="18" charset="0"/>
                  <a:cs typeface="Trebuchet MS" panose="020B0603020202020204" pitchFamily="34" charset="0"/>
                </a:rPr>
                <a:t>(σχήμα). </a:t>
              </a:r>
              <a:endParaRPr lang="el-GR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  <a:tabLst>
                  <a:tab pos="2610485" algn="l"/>
                </a:tabLst>
              </a:pPr>
              <a:r>
                <a:rPr lang="el-GR" dirty="0">
                  <a:latin typeface="Trebuchet MS" panose="020B0603020202020204" pitchFamily="34" charset="0"/>
                  <a:ea typeface="Times New Roman" panose="02020603050405020304" pitchFamily="18" charset="0"/>
                  <a:cs typeface="Trebuchet MS" panose="020B0603020202020204" pitchFamily="34" charset="0"/>
                </a:rPr>
                <a:t>Ένας τρίτος ευθύγραμμος ρευματοφόρος αγωγός μήκους </a:t>
              </a:r>
              <a:r>
                <a:rPr lang="el-GR" i="1" dirty="0">
                  <a:latin typeface="Trebuchet MS" panose="020B0603020202020204" pitchFamily="34" charset="0"/>
                  <a:ea typeface="Times New Roman" panose="02020603050405020304" pitchFamily="18" charset="0"/>
                  <a:cs typeface="Trebuchet MS" panose="020B0603020202020204" pitchFamily="34" charset="0"/>
                </a:rPr>
                <a:t>ℓ</a:t>
              </a:r>
              <a:r>
                <a:rPr lang="el-GR" dirty="0">
                  <a:latin typeface="Trebuchet MS" panose="020B0603020202020204" pitchFamily="34" charset="0"/>
                  <a:ea typeface="Times New Roman" panose="02020603050405020304" pitchFamily="18" charset="0"/>
                  <a:cs typeface="Trebuchet MS" panose="020B0603020202020204" pitchFamily="34" charset="0"/>
                </a:rPr>
                <a:t>, παράλληλος με τους αγωγούς Α και Γ, που βρίσκεται στο ίδιο επίπεδο με αυτούς και ισορροπεί, απέχει αποστάσεις </a:t>
              </a:r>
              <a:r>
                <a:rPr lang="el-GR" i="1" dirty="0" err="1">
                  <a:latin typeface="Trebuchet MS" panose="020B0603020202020204" pitchFamily="34" charset="0"/>
                  <a:ea typeface="Times New Roman" panose="02020603050405020304" pitchFamily="18" charset="0"/>
                  <a:cs typeface="Trebuchet MS" panose="020B0603020202020204" pitchFamily="34" charset="0"/>
                </a:rPr>
                <a:t>r</a:t>
              </a:r>
              <a:r>
                <a:rPr lang="el-GR" baseline="-25000" dirty="0" err="1">
                  <a:latin typeface="Trebuchet MS" panose="020B0603020202020204" pitchFamily="34" charset="0"/>
                  <a:ea typeface="Times New Roman" panose="02020603050405020304" pitchFamily="18" charset="0"/>
                  <a:cs typeface="Trebuchet MS" panose="020B0603020202020204" pitchFamily="34" charset="0"/>
                </a:rPr>
                <a:t>A</a:t>
              </a:r>
              <a:r>
                <a:rPr lang="el-GR" dirty="0">
                  <a:latin typeface="Trebuchet MS" panose="020B0603020202020204" pitchFamily="34" charset="0"/>
                  <a:ea typeface="Times New Roman" panose="02020603050405020304" pitchFamily="18" charset="0"/>
                  <a:cs typeface="Trebuchet MS" panose="020B0603020202020204" pitchFamily="34" charset="0"/>
                </a:rPr>
                <a:t> και </a:t>
              </a:r>
              <a:r>
                <a:rPr lang="el-GR" i="1" dirty="0" err="1">
                  <a:latin typeface="Trebuchet MS" panose="020B0603020202020204" pitchFamily="34" charset="0"/>
                  <a:ea typeface="Times New Roman" panose="02020603050405020304" pitchFamily="18" charset="0"/>
                  <a:cs typeface="Trebuchet MS" panose="020B0603020202020204" pitchFamily="34" charset="0"/>
                </a:rPr>
                <a:t>r</a:t>
              </a:r>
              <a:r>
                <a:rPr lang="el-GR" baseline="-25000" dirty="0" err="1">
                  <a:latin typeface="Trebuchet MS" panose="020B0603020202020204" pitchFamily="34" charset="0"/>
                  <a:ea typeface="Times New Roman" panose="02020603050405020304" pitchFamily="18" charset="0"/>
                  <a:cs typeface="Trebuchet MS" panose="020B0603020202020204" pitchFamily="34" charset="0"/>
                </a:rPr>
                <a:t>Γ</a:t>
              </a:r>
              <a:r>
                <a:rPr lang="el-GR" dirty="0">
                  <a:latin typeface="Trebuchet MS" panose="020B0603020202020204" pitchFamily="34" charset="0"/>
                  <a:ea typeface="Times New Roman" panose="02020603050405020304" pitchFamily="18" charset="0"/>
                  <a:cs typeface="Trebuchet MS" panose="020B0603020202020204" pitchFamily="34" charset="0"/>
                </a:rPr>
                <a:t>  από τους αγωγούς Α και Γ αντίστοιχα.</a:t>
              </a:r>
              <a:endParaRPr lang="el-GR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" name="Εικόνα 4"/>
            <p:cNvPicPr/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555736" y="2839221"/>
              <a:ext cx="2066544" cy="260145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Ορθογώνιο 5"/>
                <p:cNvSpPr/>
                <p:nvPr/>
              </p:nvSpPr>
              <p:spPr>
                <a:xfrm>
                  <a:off x="1569721" y="2839221"/>
                  <a:ext cx="6797040" cy="283231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  <a:spcAft>
                      <a:spcPts val="0"/>
                    </a:spcAft>
                    <a:tabLst>
                      <a:tab pos="2610485" algn="l"/>
                    </a:tabLst>
                  </a:pPr>
                  <a:r>
                    <a:rPr lang="el-GR" dirty="0">
                      <a:latin typeface="Trebuchet MS" panose="020B0603020202020204" pitchFamily="34" charset="0"/>
                      <a:ea typeface="Times New Roman" panose="02020603050405020304" pitchFamily="18" charset="0"/>
                      <a:cs typeface="Trebuchet MS" panose="020B0603020202020204" pitchFamily="34" charset="0"/>
                    </a:rPr>
                    <a:t>Ο αγωγός μήκους </a:t>
                  </a:r>
                  <a:r>
                    <a:rPr lang="el-GR" i="1" dirty="0">
                      <a:latin typeface="Trebuchet MS" panose="020B0603020202020204" pitchFamily="34" charset="0"/>
                      <a:ea typeface="Times New Roman" panose="02020603050405020304" pitchFamily="18" charset="0"/>
                      <a:cs typeface="Trebuchet MS" panose="020B0603020202020204" pitchFamily="34" charset="0"/>
                    </a:rPr>
                    <a:t>ℓ</a:t>
                  </a:r>
                  <a:r>
                    <a:rPr lang="el-GR" dirty="0">
                      <a:latin typeface="Trebuchet MS" panose="020B0603020202020204" pitchFamily="34" charset="0"/>
                      <a:ea typeface="Times New Roman" panose="02020603050405020304" pitchFamily="18" charset="0"/>
                      <a:cs typeface="Trebuchet MS" panose="020B0603020202020204" pitchFamily="34" charset="0"/>
                    </a:rPr>
                    <a:t> διαρρέεται από συνεχές και σταθερό ηλεκτρικό ρεύμα έντασης </a:t>
                  </a:r>
                  <a:r>
                    <a:rPr lang="el-GR" i="1" dirty="0">
                      <a:latin typeface="Trebuchet MS" panose="020B0603020202020204" pitchFamily="34" charset="0"/>
                      <a:ea typeface="Times New Roman" panose="02020603050405020304" pitchFamily="18" charset="0"/>
                      <a:cs typeface="Trebuchet MS" panose="020B0603020202020204" pitchFamily="34" charset="0"/>
                    </a:rPr>
                    <a:t>Ι</a:t>
                  </a:r>
                  <a:r>
                    <a:rPr lang="el-GR" dirty="0">
                      <a:latin typeface="Trebuchet MS" panose="020B0603020202020204" pitchFamily="34" charset="0"/>
                      <a:ea typeface="Times New Roman" panose="02020603050405020304" pitchFamily="18" charset="0"/>
                      <a:cs typeface="Trebuchet MS" panose="020B0603020202020204" pitchFamily="34" charset="0"/>
                    </a:rPr>
                    <a:t> που είναι ομόρροπο με το ηλεκτρικό ρεύμα που διαρρέει τον αγωγό Α. Η απόσταση </a:t>
                  </a:r>
                  <a:r>
                    <a:rPr lang="el-GR" i="1" dirty="0" err="1">
                      <a:latin typeface="Trebuchet MS" panose="020B0603020202020204" pitchFamily="34" charset="0"/>
                      <a:ea typeface="Times New Roman" panose="02020603050405020304" pitchFamily="18" charset="0"/>
                      <a:cs typeface="Trebuchet MS" panose="020B0603020202020204" pitchFamily="34" charset="0"/>
                    </a:rPr>
                    <a:t>r</a:t>
                  </a:r>
                  <a:r>
                    <a:rPr lang="el-GR" baseline="-25000" dirty="0" err="1">
                      <a:latin typeface="Trebuchet MS" panose="020B0603020202020204" pitchFamily="34" charset="0"/>
                      <a:ea typeface="Times New Roman" panose="02020603050405020304" pitchFamily="18" charset="0"/>
                      <a:cs typeface="Trebuchet MS" panose="020B0603020202020204" pitchFamily="34" charset="0"/>
                    </a:rPr>
                    <a:t>Γ</a:t>
                  </a:r>
                  <a:r>
                    <a:rPr lang="el-GR" dirty="0">
                      <a:latin typeface="Trebuchet MS" panose="020B0603020202020204" pitchFamily="34" charset="0"/>
                      <a:ea typeface="Times New Roman" panose="02020603050405020304" pitchFamily="18" charset="0"/>
                      <a:cs typeface="Trebuchet MS" panose="020B0603020202020204" pitchFamily="34" charset="0"/>
                    </a:rPr>
                    <a:t> είναι ίση με:</a:t>
                  </a:r>
                  <a:endParaRPr lang="el-GR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just">
                    <a:lnSpc>
                      <a:spcPct val="150000"/>
                    </a:lnSpc>
                    <a:spcAft>
                      <a:spcPts val="0"/>
                    </a:spcAft>
                    <a:tabLst>
                      <a:tab pos="2610485" algn="l"/>
                    </a:tabLst>
                  </a:pPr>
                  <a:r>
                    <a:rPr lang="en-US" b="1" dirty="0" err="1">
                      <a:latin typeface="Trebuchet MS" panose="020B0603020202020204" pitchFamily="34" charset="0"/>
                      <a:ea typeface="Times New Roman" panose="02020603050405020304" pitchFamily="18" charset="0"/>
                      <a:cs typeface="Trebuchet MS" panose="020B0603020202020204" pitchFamily="34" charset="0"/>
                    </a:rPr>
                    <a:t>i</a:t>
                  </a:r>
                  <a:r>
                    <a:rPr lang="el-GR" b="1" dirty="0">
                      <a:latin typeface="Trebuchet MS" panose="020B0603020202020204" pitchFamily="34" charset="0"/>
                      <a:ea typeface="Times New Roman" panose="02020603050405020304" pitchFamily="18" charset="0"/>
                      <a:cs typeface="Trebuchet MS" panose="020B0603020202020204" pitchFamily="34" charset="0"/>
                    </a:rPr>
                    <a:t>.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l-GR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rebuchet MS" panose="020B0603020202020204" pitchFamily="34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rebuchet MS" panose="020B0603020202020204" pitchFamily="34" charset="0"/>
                            </a:rPr>
                            <m:t>𝑑</m:t>
                          </m:r>
                        </m:num>
                        <m:den>
                          <m:r>
                            <a:rPr lang="el-GR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rebuchet MS" panose="020B0603020202020204" pitchFamily="34" charset="0"/>
                            </a:rPr>
                            <m:t>4</m:t>
                          </m:r>
                        </m:den>
                      </m:f>
                    </m:oMath>
                  </a14:m>
                  <a:r>
                    <a:rPr lang="en-US" sz="2000" b="1" dirty="0">
                      <a:effectLst/>
                      <a:latin typeface="Trebuchet MS" panose="020B0603020202020204" pitchFamily="34" charset="0"/>
                      <a:ea typeface="Times New Roman" panose="02020603050405020304" pitchFamily="18" charset="0"/>
                      <a:cs typeface="Trebuchet MS" panose="020B0603020202020204" pitchFamily="34" charset="0"/>
                    </a:rPr>
                    <a:t> </a:t>
                  </a:r>
                  <a:r>
                    <a:rPr lang="el-GR" dirty="0">
                      <a:latin typeface="Trebuchet MS" panose="020B0603020202020204" pitchFamily="34" charset="0"/>
                      <a:ea typeface="Times New Roman" panose="02020603050405020304" pitchFamily="18" charset="0"/>
                      <a:cs typeface="Trebuchet MS" panose="020B0603020202020204" pitchFamily="34" charset="0"/>
                    </a:rPr>
                    <a:t>.                     </a:t>
                  </a:r>
                  <a:r>
                    <a:rPr lang="el-GR" dirty="0" smtClean="0">
                      <a:latin typeface="Trebuchet MS" panose="020B0603020202020204" pitchFamily="34" charset="0"/>
                      <a:ea typeface="Times New Roman" panose="02020603050405020304" pitchFamily="18" charset="0"/>
                      <a:cs typeface="Trebuchet MS" panose="020B0603020202020204" pitchFamily="34" charset="0"/>
                    </a:rPr>
                    <a:t>        </a:t>
                  </a:r>
                  <a:r>
                    <a:rPr lang="en-US" b="1" dirty="0" smtClean="0">
                      <a:latin typeface="Trebuchet MS" panose="020B0603020202020204" pitchFamily="34" charset="0"/>
                      <a:ea typeface="Times New Roman" panose="02020603050405020304" pitchFamily="18" charset="0"/>
                      <a:cs typeface="Trebuchet MS" panose="020B0603020202020204" pitchFamily="34" charset="0"/>
                    </a:rPr>
                    <a:t>ii</a:t>
                  </a:r>
                  <a:r>
                    <a:rPr lang="el-GR" b="1" dirty="0">
                      <a:latin typeface="Trebuchet MS" panose="020B0603020202020204" pitchFamily="34" charset="0"/>
                      <a:ea typeface="Times New Roman" panose="02020603050405020304" pitchFamily="18" charset="0"/>
                      <a:cs typeface="Trebuchet MS" panose="020B0603020202020204" pitchFamily="34" charset="0"/>
                    </a:rPr>
                    <a:t>.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l-GR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rebuchet MS" panose="020B0603020202020204" pitchFamily="34" charset="0"/>
                            </a:rPr>
                          </m:ctrlPr>
                        </m:fPr>
                        <m:num>
                          <m:r>
                            <a:rPr lang="el-GR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rebuchet MS" panose="020B0603020202020204" pitchFamily="34" charset="0"/>
                            </a:rPr>
                            <m:t>3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rebuchet MS" panose="020B0603020202020204" pitchFamily="34" charset="0"/>
                            </a:rPr>
                            <m:t>𝑑</m:t>
                          </m:r>
                        </m:num>
                        <m:den>
                          <m:r>
                            <a:rPr lang="el-GR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rebuchet MS" panose="020B0603020202020204" pitchFamily="34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sz="2000" b="1" dirty="0">
                      <a:effectLst/>
                      <a:latin typeface="Trebuchet MS" panose="020B0603020202020204" pitchFamily="34" charset="0"/>
                      <a:ea typeface="Times New Roman" panose="02020603050405020304" pitchFamily="18" charset="0"/>
                      <a:cs typeface="Trebuchet MS" panose="020B0603020202020204" pitchFamily="34" charset="0"/>
                    </a:rPr>
                    <a:t> </a:t>
                  </a:r>
                  <a:r>
                    <a:rPr lang="el-GR" dirty="0">
                      <a:latin typeface="Trebuchet MS" panose="020B0603020202020204" pitchFamily="34" charset="0"/>
                      <a:ea typeface="Times New Roman" panose="02020603050405020304" pitchFamily="18" charset="0"/>
                      <a:cs typeface="Trebuchet MS" panose="020B0603020202020204" pitchFamily="34" charset="0"/>
                    </a:rPr>
                    <a:t>.                              </a:t>
                  </a:r>
                  <a:r>
                    <a:rPr lang="en-US" b="1" dirty="0" smtClean="0">
                      <a:latin typeface="Trebuchet MS" panose="020B0603020202020204" pitchFamily="34" charset="0"/>
                      <a:ea typeface="Times New Roman" panose="02020603050405020304" pitchFamily="18" charset="0"/>
                      <a:cs typeface="Trebuchet MS" panose="020B0603020202020204" pitchFamily="34" charset="0"/>
                    </a:rPr>
                    <a:t>iii</a:t>
                  </a:r>
                  <a:r>
                    <a:rPr lang="el-GR" b="1" dirty="0">
                      <a:latin typeface="Trebuchet MS" panose="020B0603020202020204" pitchFamily="34" charset="0"/>
                      <a:ea typeface="Times New Roman" panose="02020603050405020304" pitchFamily="18" charset="0"/>
                      <a:cs typeface="Trebuchet MS" panose="020B0603020202020204" pitchFamily="34" charset="0"/>
                    </a:rPr>
                    <a:t>.</a:t>
                  </a:r>
                  <a:r>
                    <a:rPr lang="el-GR" dirty="0">
                      <a:latin typeface="Trebuchet MS" panose="020B0603020202020204" pitchFamily="34" charset="0"/>
                      <a:ea typeface="Times New Roman" panose="02020603050405020304" pitchFamily="18" charset="0"/>
                      <a:cs typeface="Trebuchet MS" panose="020B0603020202020204" pitchFamily="34" charset="0"/>
                    </a:rPr>
                    <a:t>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l-GR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rebuchet MS" panose="020B0603020202020204" pitchFamily="34" charset="0"/>
                            </a:rPr>
                          </m:ctrlPr>
                        </m:fPr>
                        <m:num>
                          <m:r>
                            <a:rPr lang="el-GR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rebuchet MS" panose="020B0603020202020204" pitchFamily="34" charset="0"/>
                            </a:rPr>
                            <m:t>5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rebuchet MS" panose="020B0603020202020204" pitchFamily="34" charset="0"/>
                            </a:rPr>
                            <m:t>𝑑</m:t>
                          </m:r>
                        </m:num>
                        <m:den>
                          <m:r>
                            <a:rPr lang="el-GR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rebuchet MS" panose="020B0603020202020204" pitchFamily="34" charset="0"/>
                            </a:rPr>
                            <m:t>4</m:t>
                          </m:r>
                        </m:den>
                      </m:f>
                    </m:oMath>
                  </a14:m>
                  <a:r>
                    <a:rPr lang="en-US" sz="2000" b="1" dirty="0">
                      <a:effectLst/>
                      <a:latin typeface="Trebuchet MS" panose="020B0603020202020204" pitchFamily="34" charset="0"/>
                      <a:ea typeface="Times New Roman" panose="02020603050405020304" pitchFamily="18" charset="0"/>
                      <a:cs typeface="Trebuchet MS" panose="020B0603020202020204" pitchFamily="34" charset="0"/>
                    </a:rPr>
                    <a:t> </a:t>
                  </a:r>
                  <a:r>
                    <a:rPr lang="el-GR" dirty="0">
                      <a:latin typeface="Trebuchet MS" panose="020B0603020202020204" pitchFamily="34" charset="0"/>
                      <a:ea typeface="Times New Roman" panose="02020603050405020304" pitchFamily="18" charset="0"/>
                      <a:cs typeface="Trebuchet MS" panose="020B0603020202020204" pitchFamily="34" charset="0"/>
                    </a:rPr>
                    <a:t>.</a:t>
                  </a:r>
                  <a:endParaRPr lang="el-GR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just">
                    <a:lnSpc>
                      <a:spcPct val="150000"/>
                    </a:lnSpc>
                    <a:spcAft>
                      <a:spcPts val="0"/>
                    </a:spcAft>
                  </a:pPr>
                  <a:r>
                    <a:rPr lang="el-GR" dirty="0">
                      <a:solidFill>
                        <a:srgbClr val="000000"/>
                      </a:solidFill>
                      <a:latin typeface="Trebuchet MS" panose="020B0603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Να επιλέξετε τη σωστή απάντηση. </a:t>
                  </a:r>
                  <a:endParaRPr lang="el-GR" dirty="0" smtClean="0">
                    <a:solidFill>
                      <a:srgbClr val="000000"/>
                    </a:solidFill>
                    <a:latin typeface="Trebuchet MS" panose="020B0603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just">
                    <a:lnSpc>
                      <a:spcPct val="150000"/>
                    </a:lnSpc>
                    <a:spcAft>
                      <a:spcPts val="0"/>
                    </a:spcAft>
                  </a:pPr>
                  <a:r>
                    <a:rPr lang="el-GR" dirty="0" smtClean="0">
                      <a:solidFill>
                        <a:srgbClr val="000000"/>
                      </a:solidFill>
                      <a:latin typeface="Trebuchet MS" panose="020B0603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Να </a:t>
                  </a:r>
                  <a:r>
                    <a:rPr lang="el-GR" dirty="0">
                      <a:solidFill>
                        <a:srgbClr val="000000"/>
                      </a:solidFill>
                      <a:latin typeface="Trebuchet MS" panose="020B0603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δικαιολογήσετε την επιλογή σας. </a:t>
                  </a:r>
                  <a:endParaRPr lang="el-GR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" name="Ορθογώνιο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9721" y="2839221"/>
                  <a:ext cx="6797040" cy="2832314"/>
                </a:xfrm>
                <a:prstGeom prst="rect">
                  <a:avLst/>
                </a:prstGeom>
                <a:blipFill>
                  <a:blip r:embed="rId4"/>
                  <a:stretch>
                    <a:fillRect l="-807" r="-717" b="-64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Οβάλ 7"/>
          <p:cNvSpPr/>
          <p:nvPr/>
        </p:nvSpPr>
        <p:spPr>
          <a:xfrm>
            <a:off x="4041412" y="4336891"/>
            <a:ext cx="470449" cy="43520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02308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173181" y="292214"/>
            <a:ext cx="7433955" cy="9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alt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Πειραματική μελέτη της δύναμης </a:t>
            </a:r>
            <a:r>
              <a:rPr lang="en-US" alt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Laplace</a:t>
            </a:r>
            <a:endParaRPr lang="el-GR" altLang="el-GR" sz="2800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l-GR" altLang="el-GR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(από τον Πάνο Μουρούζη – </a:t>
            </a:r>
            <a:r>
              <a:rPr lang="el-GR" altLang="el-GR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hlinkClick r:id="rId2"/>
              </a:rPr>
              <a:t>Ε.Κ.Φ.Ε. Κέρκυρας</a:t>
            </a:r>
            <a:r>
              <a:rPr lang="el-GR" altLang="el-GR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)</a:t>
            </a:r>
            <a:endParaRPr lang="el-GR" altLang="el-GR" b="1" dirty="0">
              <a:latin typeface="Comic Sans MS" pitchFamily="66" charset="0"/>
            </a:endParaRPr>
          </a:p>
        </p:txBody>
      </p:sp>
      <p:pic>
        <p:nvPicPr>
          <p:cNvPr id="6" name="Εικόνα 5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421" y="1451405"/>
            <a:ext cx="2891451" cy="4034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659784" y="5485445"/>
            <a:ext cx="24607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latin typeface="Comic Sans MS" panose="030F0702030302020204" pitchFamily="66" charset="0"/>
              </a:rPr>
              <a:t>Αριστερό κλικ στην εικόνα</a:t>
            </a:r>
            <a:endParaRPr lang="el-GR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72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153590" y="1889400"/>
            <a:ext cx="570194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Ασκήσεις και Προβλήματα εκτός του βιβλίου</a:t>
            </a:r>
          </a:p>
        </p:txBody>
      </p:sp>
    </p:spTree>
    <p:extLst>
      <p:ext uri="{BB962C8B-B14F-4D97-AF65-F5344CB8AC3E}">
        <p14:creationId xmlns:p14="http://schemas.microsoft.com/office/powerpoint/2010/main" val="405388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l-GR" altLang="el-GR" sz="1200" dirty="0" err="1">
                <a:solidFill>
                  <a:srgbClr val="969696"/>
                </a:solidFill>
                <a:latin typeface="+mn-lt"/>
              </a:rPr>
              <a:t>Μερκ</a:t>
            </a:r>
            <a:r>
              <a:rPr lang="el-GR" altLang="el-GR" sz="1200" dirty="0">
                <a:solidFill>
                  <a:srgbClr val="969696"/>
                </a:solidFill>
                <a:latin typeface="+mn-lt"/>
              </a:rPr>
              <a:t>. Παναγιωτόπουλος - Φυσικός                 www.merkopanas.blogspot.gr</a:t>
            </a:r>
          </a:p>
        </p:txBody>
      </p:sp>
      <p:sp>
        <p:nvSpPr>
          <p:cNvPr id="38915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96613E8-FF8C-4643-AB54-34AC6833F357}" type="slidenum">
              <a:rPr lang="el-GR" altLang="el-GR" sz="1400"/>
              <a:pPr/>
              <a:t>51</a:t>
            </a:fld>
            <a:endParaRPr lang="el-GR" altLang="el-GR" sz="1400"/>
          </a:p>
        </p:txBody>
      </p:sp>
      <p:grpSp>
        <p:nvGrpSpPr>
          <p:cNvPr id="51236" name="Group 36"/>
          <p:cNvGrpSpPr>
            <a:grpSpLocks/>
          </p:cNvGrpSpPr>
          <p:nvPr/>
        </p:nvGrpSpPr>
        <p:grpSpPr bwMode="auto">
          <a:xfrm>
            <a:off x="1268413" y="333375"/>
            <a:ext cx="9653588" cy="5561014"/>
            <a:chOff x="-161" y="210"/>
            <a:chExt cx="6081" cy="3503"/>
          </a:xfrm>
        </p:grpSpPr>
        <p:grpSp>
          <p:nvGrpSpPr>
            <p:cNvPr id="38920" name="Group 33"/>
            <p:cNvGrpSpPr>
              <a:grpSpLocks/>
            </p:cNvGrpSpPr>
            <p:nvPr/>
          </p:nvGrpSpPr>
          <p:grpSpPr bwMode="auto">
            <a:xfrm>
              <a:off x="1202" y="210"/>
              <a:ext cx="2633" cy="1542"/>
              <a:chOff x="1111" y="119"/>
              <a:chExt cx="2633" cy="1542"/>
            </a:xfrm>
          </p:grpSpPr>
          <p:grpSp>
            <p:nvGrpSpPr>
              <p:cNvPr id="38922" name="Group 4"/>
              <p:cNvGrpSpPr>
                <a:grpSpLocks/>
              </p:cNvGrpSpPr>
              <p:nvPr/>
            </p:nvGrpSpPr>
            <p:grpSpPr bwMode="auto">
              <a:xfrm>
                <a:off x="1655" y="331"/>
                <a:ext cx="1805" cy="1330"/>
                <a:chOff x="1655" y="195"/>
                <a:chExt cx="1805" cy="1330"/>
              </a:xfrm>
            </p:grpSpPr>
            <p:grpSp>
              <p:nvGrpSpPr>
                <p:cNvPr id="38932" name="Group 5"/>
                <p:cNvGrpSpPr>
                  <a:grpSpLocks/>
                </p:cNvGrpSpPr>
                <p:nvPr/>
              </p:nvGrpSpPr>
              <p:grpSpPr bwMode="auto">
                <a:xfrm>
                  <a:off x="1655" y="210"/>
                  <a:ext cx="1805" cy="1315"/>
                  <a:chOff x="1655" y="210"/>
                  <a:chExt cx="1805" cy="1315"/>
                </a:xfrm>
              </p:grpSpPr>
              <p:grpSp>
                <p:nvGrpSpPr>
                  <p:cNvPr id="38943" name="Group 6"/>
                  <p:cNvGrpSpPr>
                    <a:grpSpLocks/>
                  </p:cNvGrpSpPr>
                  <p:nvPr/>
                </p:nvGrpSpPr>
                <p:grpSpPr bwMode="auto">
                  <a:xfrm>
                    <a:off x="1655" y="210"/>
                    <a:ext cx="1805" cy="1315"/>
                    <a:chOff x="1590" y="694"/>
                    <a:chExt cx="1623" cy="1275"/>
                  </a:xfrm>
                </p:grpSpPr>
                <p:sp>
                  <p:nvSpPr>
                    <p:cNvPr id="38947" name="Rectangle 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97" y="694"/>
                      <a:ext cx="116" cy="1274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 w="9525">
                      <a:miter lim="800000"/>
                      <a:headEnd/>
                      <a:tailEnd/>
                    </a:ln>
                    <a:effectLst/>
                    <a:scene3d>
                      <a:camera prst="legacyObliqueTopRight"/>
                      <a:lightRig rig="legacyFlat3" dir="b"/>
                    </a:scene3d>
                    <a:sp3d extrusionH="430200" prstMaterial="legacyMatte">
                      <a:bevelT w="13500" h="13500" prst="angle"/>
                      <a:bevelB w="13500" h="13500" prst="angle"/>
                      <a:extrusionClr>
                        <a:schemeClr val="folHlink"/>
                      </a:extrusionClr>
                      <a:contourClr>
                        <a:schemeClr val="folHlink"/>
                      </a:contourClr>
                    </a:sp3d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flatTx/>
                    </a:bodyPr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eaLnBrk="1" hangingPunct="1"/>
                      <a:endParaRPr lang="el-GR" altLang="el-GR"/>
                    </a:p>
                  </p:txBody>
                </p:sp>
                <p:sp>
                  <p:nvSpPr>
                    <p:cNvPr id="38948" name="Rectangle 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90" y="694"/>
                      <a:ext cx="116" cy="1275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 w="9525">
                      <a:solidFill>
                        <a:schemeClr val="bg2"/>
                      </a:solidFill>
                      <a:miter lim="800000"/>
                      <a:headEnd/>
                      <a:tailEnd/>
                    </a:ln>
                    <a:effectLst/>
                    <a:scene3d>
                      <a:camera prst="legacyObliqueTopRight"/>
                      <a:lightRig rig="legacyFlat3" dir="b"/>
                    </a:scene3d>
                    <a:sp3d extrusionH="430200" prstMaterial="legacyMatte">
                      <a:bevelT w="13500" h="13500" prst="angle"/>
                      <a:bevelB w="13500" h="13500" prst="angle"/>
                      <a:extrusionClr>
                        <a:schemeClr val="folHlink"/>
                      </a:extrusionClr>
                      <a:contourClr>
                        <a:schemeClr val="folHlink"/>
                      </a:contourClr>
                    </a:sp3d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flatTx/>
                    </a:bodyPr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eaLnBrk="1" hangingPunct="1"/>
                      <a:endParaRPr lang="el-GR" altLang="el-GR"/>
                    </a:p>
                  </p:txBody>
                </p:sp>
                <p:sp>
                  <p:nvSpPr>
                    <p:cNvPr id="38949" name="Rectangle 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46" y="1158"/>
                      <a:ext cx="1351" cy="140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  <a:effectLst>
                      <a:outerShdw dist="107763" dir="18900000" algn="ctr" rotWithShape="0">
                        <a:srgbClr val="808080">
                          <a:alpha val="50000"/>
                        </a:srgbClr>
                      </a:outer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eaLnBrk="1" hangingPunct="1"/>
                      <a:endParaRPr lang="el-GR" altLang="el-GR"/>
                    </a:p>
                  </p:txBody>
                </p:sp>
              </p:grpSp>
              <p:sp>
                <p:nvSpPr>
                  <p:cNvPr id="38945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1927" y="754"/>
                    <a:ext cx="347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38941" name="Line 14"/>
                <p:cNvSpPr>
                  <a:spLocks noChangeShapeType="1"/>
                </p:cNvSpPr>
                <p:nvPr/>
              </p:nvSpPr>
              <p:spPr bwMode="auto">
                <a:xfrm>
                  <a:off x="2562" y="754"/>
                  <a:ext cx="0" cy="31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grpSp>
              <p:nvGrpSpPr>
                <p:cNvPr id="38936" name="Group 18"/>
                <p:cNvGrpSpPr>
                  <a:grpSpLocks/>
                </p:cNvGrpSpPr>
                <p:nvPr/>
              </p:nvGrpSpPr>
              <p:grpSpPr bwMode="auto">
                <a:xfrm>
                  <a:off x="2788" y="195"/>
                  <a:ext cx="188" cy="189"/>
                  <a:chOff x="1701" y="3339"/>
                  <a:chExt cx="227" cy="227"/>
                </a:xfrm>
              </p:grpSpPr>
              <p:grpSp>
                <p:nvGrpSpPr>
                  <p:cNvPr id="38937" name="Group 19"/>
                  <p:cNvGrpSpPr>
                    <a:grpSpLocks/>
                  </p:cNvGrpSpPr>
                  <p:nvPr/>
                </p:nvGrpSpPr>
                <p:grpSpPr bwMode="auto">
                  <a:xfrm>
                    <a:off x="1701" y="3339"/>
                    <a:ext cx="227" cy="227"/>
                    <a:chOff x="1701" y="3339"/>
                    <a:chExt cx="227" cy="227"/>
                  </a:xfrm>
                </p:grpSpPr>
                <p:sp>
                  <p:nvSpPr>
                    <p:cNvPr id="38939" name="Oval 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01" y="3339"/>
                      <a:ext cx="227" cy="227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eaLnBrk="1" hangingPunct="1"/>
                      <a:endParaRPr lang="el-GR" altLang="el-GR"/>
                    </a:p>
                  </p:txBody>
                </p:sp>
                <p:sp>
                  <p:nvSpPr>
                    <p:cNvPr id="38940" name="Line 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46" y="3385"/>
                      <a:ext cx="136" cy="13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</p:grpSp>
              <p:sp>
                <p:nvSpPr>
                  <p:cNvPr id="38938" name="Line 2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746" y="3385"/>
                    <a:ext cx="136" cy="136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</p:grpSp>
          <p:sp>
            <p:nvSpPr>
              <p:cNvPr id="38923" name="Text Box 23"/>
              <p:cNvSpPr txBox="1">
                <a:spLocks noChangeArrowheads="1"/>
              </p:cNvSpPr>
              <p:nvPr/>
            </p:nvSpPr>
            <p:spPr bwMode="auto">
              <a:xfrm>
                <a:off x="1610" y="845"/>
                <a:ext cx="227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altLang="el-GR" sz="1600">
                    <a:latin typeface="Comic Sans MS" panose="030F0702030302020204" pitchFamily="66" charset="0"/>
                  </a:rPr>
                  <a:t>Κ</a:t>
                </a:r>
              </a:p>
            </p:txBody>
          </p:sp>
          <p:sp>
            <p:nvSpPr>
              <p:cNvPr id="38924" name="Text Box 24"/>
              <p:cNvSpPr txBox="1">
                <a:spLocks noChangeArrowheads="1"/>
              </p:cNvSpPr>
              <p:nvPr/>
            </p:nvSpPr>
            <p:spPr bwMode="auto">
              <a:xfrm>
                <a:off x="3288" y="845"/>
                <a:ext cx="227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altLang="el-GR" sz="1600">
                    <a:latin typeface="Comic Sans MS" panose="030F0702030302020204" pitchFamily="66" charset="0"/>
                  </a:rPr>
                  <a:t>Λ</a:t>
                </a:r>
              </a:p>
            </p:txBody>
          </p:sp>
          <p:sp>
            <p:nvSpPr>
              <p:cNvPr id="38925" name="Freeform 26"/>
              <p:cNvSpPr>
                <a:spLocks/>
              </p:cNvSpPr>
              <p:nvPr/>
            </p:nvSpPr>
            <p:spPr bwMode="auto">
              <a:xfrm>
                <a:off x="1111" y="210"/>
                <a:ext cx="1165" cy="661"/>
              </a:xfrm>
              <a:custGeom>
                <a:avLst/>
                <a:gdLst>
                  <a:gd name="T0" fmla="*/ 556 w 1165"/>
                  <a:gd name="T1" fmla="*/ 661 h 703"/>
                  <a:gd name="T2" fmla="*/ 466 w 1165"/>
                  <a:gd name="T3" fmla="*/ 600 h 703"/>
                  <a:gd name="T4" fmla="*/ 336 w 1165"/>
                  <a:gd name="T5" fmla="*/ 563 h 703"/>
                  <a:gd name="T6" fmla="*/ 278 w 1165"/>
                  <a:gd name="T7" fmla="*/ 552 h 703"/>
                  <a:gd name="T8" fmla="*/ 181 w 1165"/>
                  <a:gd name="T9" fmla="*/ 540 h 703"/>
                  <a:gd name="T10" fmla="*/ 77 w 1165"/>
                  <a:gd name="T11" fmla="*/ 472 h 703"/>
                  <a:gd name="T12" fmla="*/ 45 w 1165"/>
                  <a:gd name="T13" fmla="*/ 430 h 703"/>
                  <a:gd name="T14" fmla="*/ 0 w 1165"/>
                  <a:gd name="T15" fmla="*/ 351 h 703"/>
                  <a:gd name="T16" fmla="*/ 6 w 1165"/>
                  <a:gd name="T17" fmla="*/ 198 h 703"/>
                  <a:gd name="T18" fmla="*/ 162 w 1165"/>
                  <a:gd name="T19" fmla="*/ 95 h 703"/>
                  <a:gd name="T20" fmla="*/ 414 w 1165"/>
                  <a:gd name="T21" fmla="*/ 34 h 703"/>
                  <a:gd name="T22" fmla="*/ 511 w 1165"/>
                  <a:gd name="T23" fmla="*/ 4 h 703"/>
                  <a:gd name="T24" fmla="*/ 977 w 1165"/>
                  <a:gd name="T25" fmla="*/ 22 h 703"/>
                  <a:gd name="T26" fmla="*/ 1165 w 1165"/>
                  <a:gd name="T27" fmla="*/ 58 h 70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165" h="703">
                    <a:moveTo>
                      <a:pt x="556" y="703"/>
                    </a:moveTo>
                    <a:cubicBezTo>
                      <a:pt x="530" y="684"/>
                      <a:pt x="495" y="655"/>
                      <a:pt x="466" y="638"/>
                    </a:cubicBezTo>
                    <a:cubicBezTo>
                      <a:pt x="432" y="619"/>
                      <a:pt x="373" y="607"/>
                      <a:pt x="336" y="599"/>
                    </a:cubicBezTo>
                    <a:cubicBezTo>
                      <a:pt x="317" y="595"/>
                      <a:pt x="297" y="590"/>
                      <a:pt x="278" y="587"/>
                    </a:cubicBezTo>
                    <a:cubicBezTo>
                      <a:pt x="246" y="582"/>
                      <a:pt x="181" y="574"/>
                      <a:pt x="181" y="574"/>
                    </a:cubicBezTo>
                    <a:cubicBezTo>
                      <a:pt x="136" y="556"/>
                      <a:pt x="112" y="537"/>
                      <a:pt x="77" y="502"/>
                    </a:cubicBezTo>
                    <a:cubicBezTo>
                      <a:pt x="64" y="489"/>
                      <a:pt x="45" y="457"/>
                      <a:pt x="45" y="457"/>
                    </a:cubicBezTo>
                    <a:cubicBezTo>
                      <a:pt x="37" y="433"/>
                      <a:pt x="15" y="395"/>
                      <a:pt x="0" y="373"/>
                    </a:cubicBezTo>
                    <a:cubicBezTo>
                      <a:pt x="2" y="319"/>
                      <a:pt x="2" y="265"/>
                      <a:pt x="6" y="211"/>
                    </a:cubicBezTo>
                    <a:cubicBezTo>
                      <a:pt x="11" y="144"/>
                      <a:pt x="110" y="115"/>
                      <a:pt x="162" y="101"/>
                    </a:cubicBezTo>
                    <a:cubicBezTo>
                      <a:pt x="234" y="46"/>
                      <a:pt x="328" y="50"/>
                      <a:pt x="414" y="36"/>
                    </a:cubicBezTo>
                    <a:cubicBezTo>
                      <a:pt x="448" y="19"/>
                      <a:pt x="473" y="13"/>
                      <a:pt x="511" y="4"/>
                    </a:cubicBezTo>
                    <a:cubicBezTo>
                      <a:pt x="658" y="8"/>
                      <a:pt x="829" y="0"/>
                      <a:pt x="977" y="23"/>
                    </a:cubicBezTo>
                    <a:cubicBezTo>
                      <a:pt x="1035" y="63"/>
                      <a:pt x="1117" y="14"/>
                      <a:pt x="1165" y="6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8926" name="Freeform 27"/>
              <p:cNvSpPr>
                <a:spLocks/>
              </p:cNvSpPr>
              <p:nvPr/>
            </p:nvSpPr>
            <p:spPr bwMode="auto">
              <a:xfrm>
                <a:off x="2381" y="164"/>
                <a:ext cx="1363" cy="714"/>
              </a:xfrm>
              <a:custGeom>
                <a:avLst/>
                <a:gdLst>
                  <a:gd name="T0" fmla="*/ 997 w 1363"/>
                  <a:gd name="T1" fmla="*/ 696 h 714"/>
                  <a:gd name="T2" fmla="*/ 1301 w 1363"/>
                  <a:gd name="T3" fmla="*/ 663 h 714"/>
                  <a:gd name="T4" fmla="*/ 1333 w 1363"/>
                  <a:gd name="T5" fmla="*/ 508 h 714"/>
                  <a:gd name="T6" fmla="*/ 1359 w 1363"/>
                  <a:gd name="T7" fmla="*/ 256 h 714"/>
                  <a:gd name="T8" fmla="*/ 1333 w 1363"/>
                  <a:gd name="T9" fmla="*/ 126 h 714"/>
                  <a:gd name="T10" fmla="*/ 1243 w 1363"/>
                  <a:gd name="T11" fmla="*/ 42 h 714"/>
                  <a:gd name="T12" fmla="*/ 1178 w 1363"/>
                  <a:gd name="T13" fmla="*/ 10 h 714"/>
                  <a:gd name="T14" fmla="*/ 582 w 1363"/>
                  <a:gd name="T15" fmla="*/ 23 h 714"/>
                  <a:gd name="T16" fmla="*/ 298 w 1363"/>
                  <a:gd name="T17" fmla="*/ 62 h 714"/>
                  <a:gd name="T18" fmla="*/ 6 w 1363"/>
                  <a:gd name="T19" fmla="*/ 120 h 714"/>
                  <a:gd name="T20" fmla="*/ 0 w 1363"/>
                  <a:gd name="T21" fmla="*/ 139 h 71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63" h="714">
                    <a:moveTo>
                      <a:pt x="997" y="696"/>
                    </a:moveTo>
                    <a:cubicBezTo>
                      <a:pt x="1066" y="694"/>
                      <a:pt x="1222" y="714"/>
                      <a:pt x="1301" y="663"/>
                    </a:cubicBezTo>
                    <a:cubicBezTo>
                      <a:pt x="1351" y="591"/>
                      <a:pt x="1322" y="646"/>
                      <a:pt x="1333" y="508"/>
                    </a:cubicBezTo>
                    <a:cubicBezTo>
                      <a:pt x="1339" y="424"/>
                      <a:pt x="1351" y="340"/>
                      <a:pt x="1359" y="256"/>
                    </a:cubicBezTo>
                    <a:cubicBezTo>
                      <a:pt x="1355" y="188"/>
                      <a:pt x="1363" y="172"/>
                      <a:pt x="1333" y="126"/>
                    </a:cubicBezTo>
                    <a:cubicBezTo>
                      <a:pt x="1320" y="85"/>
                      <a:pt x="1283" y="53"/>
                      <a:pt x="1243" y="42"/>
                    </a:cubicBezTo>
                    <a:cubicBezTo>
                      <a:pt x="1197" y="11"/>
                      <a:pt x="1219" y="20"/>
                      <a:pt x="1178" y="10"/>
                    </a:cubicBezTo>
                    <a:cubicBezTo>
                      <a:pt x="925" y="36"/>
                      <a:pt x="1296" y="0"/>
                      <a:pt x="582" y="23"/>
                    </a:cubicBezTo>
                    <a:cubicBezTo>
                      <a:pt x="490" y="26"/>
                      <a:pt x="390" y="55"/>
                      <a:pt x="298" y="62"/>
                    </a:cubicBezTo>
                    <a:cubicBezTo>
                      <a:pt x="200" y="85"/>
                      <a:pt x="95" y="62"/>
                      <a:pt x="6" y="120"/>
                    </a:cubicBezTo>
                    <a:cubicBezTo>
                      <a:pt x="4" y="126"/>
                      <a:pt x="0" y="139"/>
                      <a:pt x="0" y="139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38927" name="Group 32"/>
              <p:cNvGrpSpPr>
                <a:grpSpLocks/>
              </p:cNvGrpSpPr>
              <p:nvPr/>
            </p:nvGrpSpPr>
            <p:grpSpPr bwMode="auto">
              <a:xfrm>
                <a:off x="2245" y="119"/>
                <a:ext cx="227" cy="393"/>
                <a:chOff x="2245" y="119"/>
                <a:chExt cx="227" cy="393"/>
              </a:xfrm>
            </p:grpSpPr>
            <p:grpSp>
              <p:nvGrpSpPr>
                <p:cNvPr id="38928" name="Group 30"/>
                <p:cNvGrpSpPr>
                  <a:grpSpLocks/>
                </p:cNvGrpSpPr>
                <p:nvPr/>
              </p:nvGrpSpPr>
              <p:grpSpPr bwMode="auto">
                <a:xfrm>
                  <a:off x="2290" y="119"/>
                  <a:ext cx="91" cy="300"/>
                  <a:chOff x="2290" y="119"/>
                  <a:chExt cx="91" cy="300"/>
                </a:xfrm>
              </p:grpSpPr>
              <p:sp>
                <p:nvSpPr>
                  <p:cNvPr id="38930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2290" y="119"/>
                    <a:ext cx="0" cy="30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38931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2381" y="164"/>
                    <a:ext cx="0" cy="181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38929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2245" y="300"/>
                  <a:ext cx="227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l-GR" altLang="el-GR" sz="1600" i="1">
                      <a:latin typeface="Comic Sans MS" panose="030F0702030302020204" pitchFamily="66" charset="0"/>
                    </a:rPr>
                    <a:t>Ε</a:t>
                  </a:r>
                </a:p>
              </p:txBody>
            </p:sp>
          </p:grpSp>
        </p:grpSp>
        <p:sp>
          <p:nvSpPr>
            <p:cNvPr id="38921" name="Rectangle 35"/>
            <p:cNvSpPr>
              <a:spLocks noChangeArrowheads="1"/>
            </p:cNvSpPr>
            <p:nvPr/>
          </p:nvSpPr>
          <p:spPr bwMode="auto">
            <a:xfrm>
              <a:off x="-161" y="1910"/>
              <a:ext cx="6081" cy="18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lnSpc>
                  <a:spcPct val="150000"/>
                </a:lnSpc>
              </a:pPr>
              <a:r>
                <a:rPr lang="el-GR" altLang="el-GR" sz="2000" b="1" dirty="0" smtClean="0">
                  <a:latin typeface="Trebuchet MS" panose="020B0603020202020204" pitchFamily="34" charset="0"/>
                </a:rPr>
                <a:t>1.  </a:t>
              </a:r>
              <a:r>
                <a:rPr lang="el-GR" altLang="el-GR" sz="2000" dirty="0" smtClean="0">
                  <a:latin typeface="Trebuchet MS" panose="020B0603020202020204" pitchFamily="34" charset="0"/>
                </a:rPr>
                <a:t>Στο </a:t>
              </a:r>
              <a:r>
                <a:rPr lang="el-GR" altLang="el-GR" sz="2000" dirty="0">
                  <a:latin typeface="Trebuchet MS" panose="020B0603020202020204" pitchFamily="34" charset="0"/>
                </a:rPr>
                <a:t>κύκλωμα του σχήματος υπάρχει μεταλλικό σύρμα ΚΛ μάζας </a:t>
              </a:r>
              <a:r>
                <a:rPr lang="en-US" altLang="el-GR" sz="2000" i="1" dirty="0" smtClean="0">
                  <a:latin typeface="Trebuchet MS" panose="020B0603020202020204" pitchFamily="34" charset="0"/>
                </a:rPr>
                <a:t>m</a:t>
              </a:r>
              <a:r>
                <a:rPr lang="el-GR" altLang="el-GR" sz="2000" i="1" dirty="0" smtClean="0">
                  <a:latin typeface="Trebuchet MS" panose="020B0603020202020204" pitchFamily="34" charset="0"/>
                </a:rPr>
                <a:t> </a:t>
              </a:r>
              <a:r>
                <a:rPr lang="en-US" altLang="el-GR" sz="2000" dirty="0" smtClean="0">
                  <a:latin typeface="Trebuchet MS" panose="020B0603020202020204" pitchFamily="34" charset="0"/>
                </a:rPr>
                <a:t>=</a:t>
              </a:r>
              <a:r>
                <a:rPr lang="el-GR" altLang="el-GR" sz="2000" dirty="0" smtClean="0">
                  <a:latin typeface="Trebuchet MS" panose="020B0603020202020204" pitchFamily="34" charset="0"/>
                </a:rPr>
                <a:t> </a:t>
              </a:r>
              <a:r>
                <a:rPr lang="en-US" altLang="el-GR" sz="2000" dirty="0" smtClean="0">
                  <a:latin typeface="Trebuchet MS" panose="020B0603020202020204" pitchFamily="34" charset="0"/>
                </a:rPr>
                <a:t>2g</a:t>
              </a:r>
              <a:r>
                <a:rPr lang="el-GR" altLang="el-GR" sz="2000" dirty="0">
                  <a:latin typeface="Trebuchet MS" panose="020B0603020202020204" pitchFamily="34" charset="0"/>
                </a:rPr>
                <a:t>, μήκους </a:t>
              </a:r>
              <a:r>
                <a:rPr lang="el-GR" altLang="el-GR" sz="2000" i="1" dirty="0" smtClean="0">
                  <a:latin typeface="Trebuchet MS" panose="020B0603020202020204" pitchFamily="34" charset="0"/>
                </a:rPr>
                <a:t>ℓ </a:t>
              </a:r>
              <a:r>
                <a:rPr lang="en-US" altLang="el-GR" sz="2000" dirty="0" smtClean="0">
                  <a:latin typeface="Trebuchet MS" panose="020B0603020202020204" pitchFamily="34" charset="0"/>
                </a:rPr>
                <a:t>=</a:t>
              </a:r>
              <a:r>
                <a:rPr lang="el-GR" altLang="el-GR" sz="2000" dirty="0" smtClean="0">
                  <a:latin typeface="Trebuchet MS" panose="020B0603020202020204" pitchFamily="34" charset="0"/>
                </a:rPr>
                <a:t> </a:t>
              </a:r>
              <a:r>
                <a:rPr lang="en-US" altLang="el-GR" sz="2000" dirty="0" smtClean="0">
                  <a:latin typeface="Trebuchet MS" panose="020B0603020202020204" pitchFamily="34" charset="0"/>
                </a:rPr>
                <a:t>10cm </a:t>
              </a:r>
              <a:r>
                <a:rPr lang="el-GR" altLang="el-GR" sz="2000" dirty="0">
                  <a:latin typeface="Trebuchet MS" panose="020B0603020202020204" pitchFamily="34" charset="0"/>
                </a:rPr>
                <a:t>και αντίστασης </a:t>
              </a:r>
              <a:r>
                <a:rPr lang="en-US" altLang="el-GR" sz="2000" i="1" dirty="0" smtClean="0">
                  <a:latin typeface="Trebuchet MS" panose="020B0603020202020204" pitchFamily="34" charset="0"/>
                </a:rPr>
                <a:t>R</a:t>
              </a:r>
              <a:r>
                <a:rPr lang="el-GR" altLang="el-GR" sz="2000" dirty="0" smtClean="0">
                  <a:latin typeface="Trebuchet MS" panose="020B0603020202020204" pitchFamily="34" charset="0"/>
                </a:rPr>
                <a:t> </a:t>
              </a:r>
              <a:r>
                <a:rPr lang="en-US" altLang="el-GR" sz="2000" dirty="0" smtClean="0">
                  <a:latin typeface="Trebuchet MS" panose="020B0603020202020204" pitchFamily="34" charset="0"/>
                </a:rPr>
                <a:t>=</a:t>
              </a:r>
              <a:r>
                <a:rPr lang="el-GR" altLang="el-GR" sz="2000" dirty="0" smtClean="0">
                  <a:latin typeface="Trebuchet MS" panose="020B0603020202020204" pitchFamily="34" charset="0"/>
                </a:rPr>
                <a:t> 10Ω</a:t>
              </a:r>
              <a:r>
                <a:rPr lang="el-GR" altLang="el-GR" sz="2000" dirty="0">
                  <a:latin typeface="Trebuchet MS" panose="020B0603020202020204" pitchFamily="34" charset="0"/>
                </a:rPr>
                <a:t>, το οποίο μπορεί να ολισθαίνει χωρίς τριβές στους κατακόρυφους οδηγούς. Το όλο σύστημα βρίσκεται μέσα σε οριζόντιο ομογενές μαγνητικό πεδίο έντασης μέτρου </a:t>
              </a:r>
              <a:r>
                <a:rPr lang="el-GR" altLang="el-GR" sz="2000" i="1" dirty="0" smtClean="0">
                  <a:latin typeface="Trebuchet MS" panose="020B0603020202020204" pitchFamily="34" charset="0"/>
                </a:rPr>
                <a:t>Β </a:t>
              </a:r>
              <a:r>
                <a:rPr lang="el-GR" altLang="el-GR" sz="2000" dirty="0" smtClean="0">
                  <a:latin typeface="Trebuchet MS" panose="020B0603020202020204" pitchFamily="34" charset="0"/>
                </a:rPr>
                <a:t>= 2.10</a:t>
              </a:r>
              <a:r>
                <a:rPr lang="el-GR" altLang="el-GR" sz="2000" baseline="30000" dirty="0" smtClean="0">
                  <a:latin typeface="Trebuchet MS" panose="020B0603020202020204" pitchFamily="34" charset="0"/>
                </a:rPr>
                <a:t>-</a:t>
              </a:r>
              <a:r>
                <a:rPr lang="en-US" altLang="el-GR" sz="2000" baseline="30000" dirty="0" smtClean="0">
                  <a:latin typeface="Trebuchet MS" panose="020B0603020202020204" pitchFamily="34" charset="0"/>
                </a:rPr>
                <a:t>2</a:t>
              </a:r>
              <a:r>
                <a:rPr lang="el-GR" altLang="el-GR" sz="2000" dirty="0" smtClean="0">
                  <a:latin typeface="Trebuchet MS" panose="020B0603020202020204" pitchFamily="34" charset="0"/>
                </a:rPr>
                <a:t>Τ</a:t>
              </a:r>
              <a:r>
                <a:rPr lang="el-GR" altLang="el-GR" sz="2000" dirty="0">
                  <a:latin typeface="Trebuchet MS" panose="020B0603020202020204" pitchFamily="34" charset="0"/>
                </a:rPr>
                <a:t>, κάθετο στο επίπεδο των οδηγών. Να υπολογιστεί η ΗΕΔ της πηγής, ώστε το σύρμα να ισορροπεί.</a:t>
              </a:r>
            </a:p>
            <a:p>
              <a:pPr algn="just" eaLnBrk="1" hangingPunct="1">
                <a:lnSpc>
                  <a:spcPct val="150000"/>
                </a:lnSpc>
              </a:pPr>
              <a:r>
                <a:rPr lang="el-GR" altLang="el-GR" sz="2000" dirty="0" smtClean="0">
                  <a:latin typeface="Trebuchet MS" panose="020B0603020202020204" pitchFamily="34" charset="0"/>
                </a:rPr>
                <a:t>Δίνονται</a:t>
              </a:r>
              <a:r>
                <a:rPr lang="en-US" altLang="el-GR" sz="2000" dirty="0" smtClean="0">
                  <a:latin typeface="Trebuchet MS" panose="020B0603020202020204" pitchFamily="34" charset="0"/>
                </a:rPr>
                <a:t>:</a:t>
              </a:r>
              <a:r>
                <a:rPr lang="el-GR" altLang="el-GR" sz="2000" dirty="0" smtClean="0">
                  <a:latin typeface="Trebuchet MS" panose="020B0603020202020204" pitchFamily="34" charset="0"/>
                </a:rPr>
                <a:t>   </a:t>
              </a:r>
              <a:r>
                <a:rPr lang="en-US" altLang="el-GR" sz="2000" i="1" dirty="0" smtClean="0">
                  <a:latin typeface="Trebuchet MS" panose="020B0603020202020204" pitchFamily="34" charset="0"/>
                </a:rPr>
                <a:t>g</a:t>
              </a:r>
              <a:r>
                <a:rPr lang="el-GR" altLang="el-GR" sz="2000" i="1" dirty="0" smtClean="0">
                  <a:latin typeface="Trebuchet MS" panose="020B0603020202020204" pitchFamily="34" charset="0"/>
                </a:rPr>
                <a:t> </a:t>
              </a:r>
              <a:r>
                <a:rPr lang="en-US" altLang="el-GR" sz="2000" dirty="0" smtClean="0">
                  <a:latin typeface="Trebuchet MS" panose="020B0603020202020204" pitchFamily="34" charset="0"/>
                </a:rPr>
                <a:t>=</a:t>
              </a:r>
              <a:r>
                <a:rPr lang="el-GR" altLang="el-GR" sz="2000" dirty="0" smtClean="0">
                  <a:latin typeface="Trebuchet MS" panose="020B0603020202020204" pitchFamily="34" charset="0"/>
                </a:rPr>
                <a:t> </a:t>
              </a:r>
              <a:r>
                <a:rPr lang="en-US" altLang="el-GR" sz="2000" dirty="0" smtClean="0">
                  <a:latin typeface="Trebuchet MS" panose="020B0603020202020204" pitchFamily="34" charset="0"/>
                </a:rPr>
                <a:t>10m/s</a:t>
              </a:r>
              <a:r>
                <a:rPr lang="en-US" altLang="el-GR" sz="2000" baseline="30000" dirty="0" smtClean="0">
                  <a:latin typeface="Trebuchet MS" panose="020B0603020202020204" pitchFamily="34" charset="0"/>
                </a:rPr>
                <a:t>2</a:t>
              </a:r>
              <a:r>
                <a:rPr lang="el-GR" altLang="el-GR" sz="2000" dirty="0">
                  <a:latin typeface="Trebuchet MS" panose="020B0603020202020204" pitchFamily="34" charset="0"/>
                </a:rPr>
                <a:t>, η πηγή δεν έχει εσωτερική αντίσταση</a:t>
              </a:r>
              <a:r>
                <a:rPr lang="en-US" altLang="el-GR" sz="2000" dirty="0">
                  <a:latin typeface="Trebuchet MS" panose="020B0603020202020204" pitchFamily="34" charset="0"/>
                </a:rPr>
                <a:t>.</a:t>
              </a:r>
              <a:endParaRPr lang="el-GR" altLang="el-GR" sz="2000" i="1" dirty="0">
                <a:latin typeface="Trebuchet MS" panose="020B0603020202020204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9084623" y="5404904"/>
            <a:ext cx="1413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Ε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=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10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0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V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530912" y="2034472"/>
                <a:ext cx="4231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𝒎</m:t>
                      </m:r>
                      <m:acc>
                        <m:accPr>
                          <m:chr m:val="⃗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</m:acc>
                    </m:oMath>
                  </m:oMathPara>
                </a14:m>
                <a:endParaRPr lang="el-GR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0912" y="2034472"/>
                <a:ext cx="423193" cy="276999"/>
              </a:xfrm>
              <a:prstGeom prst="rect">
                <a:avLst/>
              </a:prstGeom>
              <a:blipFill>
                <a:blip r:embed="rId2"/>
                <a:stretch>
                  <a:fillRect l="-7143" r="-14286" b="-26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Ομάδα 4"/>
          <p:cNvGrpSpPr/>
          <p:nvPr/>
        </p:nvGrpSpPr>
        <p:grpSpPr>
          <a:xfrm>
            <a:off x="5735639" y="878782"/>
            <a:ext cx="326237" cy="678556"/>
            <a:chOff x="5735639" y="878782"/>
            <a:chExt cx="326237" cy="678556"/>
          </a:xfrm>
        </p:grpSpPr>
        <p:sp>
          <p:nvSpPr>
            <p:cNvPr id="38918" name="Line 38"/>
            <p:cNvSpPr>
              <a:spLocks noChangeShapeType="1"/>
            </p:cNvSpPr>
            <p:nvPr/>
          </p:nvSpPr>
          <p:spPr bwMode="auto">
            <a:xfrm flipV="1">
              <a:off x="5735639" y="1052513"/>
              <a:ext cx="0" cy="504825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5757370" y="878782"/>
                  <a:ext cx="304506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l-GR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</m:acc>
                          </m:e>
                          <m:sub>
                            <m:r>
                              <a:rPr lang="en-US" b="1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𝐋</m:t>
                            </m:r>
                          </m:sub>
                        </m:sSub>
                      </m:oMath>
                    </m:oMathPara>
                  </a14:m>
                  <a:endParaRPr lang="el-GR" b="1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7370" y="878782"/>
                  <a:ext cx="304506" cy="310598"/>
                </a:xfrm>
                <a:prstGeom prst="rect">
                  <a:avLst/>
                </a:prstGeom>
                <a:blipFill>
                  <a:blip r:embed="rId3"/>
                  <a:stretch>
                    <a:fillRect l="-18000" r="-8000" b="-15686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402675" y="598718"/>
                <a:ext cx="341025" cy="3105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acc>
                    </m:oMath>
                  </m:oMathPara>
                </a14:m>
                <a:endParaRPr lang="el-G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2675" y="598718"/>
                <a:ext cx="341025" cy="310598"/>
              </a:xfrm>
              <a:prstGeom prst="rect">
                <a:avLst/>
              </a:prstGeom>
              <a:blipFill>
                <a:blip r:embed="rId4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091907" y="1518411"/>
            <a:ext cx="298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</a:t>
            </a:r>
            <a:endParaRPr lang="el-GR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83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prstClr val="black">
                    <a:tint val="75000"/>
                  </a:prstClr>
                </a:solidFill>
              </a:rPr>
              <a:t>Μερκ</a:t>
            </a:r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. Παναγιωτόπουλος - Φυσικός        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Ομάδα 6"/>
          <p:cNvGrpSpPr/>
          <p:nvPr/>
        </p:nvGrpSpPr>
        <p:grpSpPr>
          <a:xfrm>
            <a:off x="1228344" y="301074"/>
            <a:ext cx="9726168" cy="5303419"/>
            <a:chOff x="1228344" y="301074"/>
            <a:chExt cx="9726168" cy="5303419"/>
          </a:xfrm>
        </p:grpSpPr>
        <p:sp>
          <p:nvSpPr>
            <p:cNvPr id="4" name="Ορθογώνιο 3"/>
            <p:cNvSpPr/>
            <p:nvPr/>
          </p:nvSpPr>
          <p:spPr>
            <a:xfrm>
              <a:off x="1228344" y="301074"/>
              <a:ext cx="9726168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000" b="1" dirty="0" smtClean="0">
                  <a:latin typeface="Trebuchet MS" panose="020B0603020202020204" pitchFamily="34" charset="0"/>
                </a:rPr>
                <a:t>2.  </a:t>
              </a:r>
              <a:r>
                <a:rPr lang="el-GR" sz="2000" dirty="0" smtClean="0">
                  <a:latin typeface="Trebuchet MS" panose="020B0603020202020204" pitchFamily="34" charset="0"/>
                </a:rPr>
                <a:t>Δύο </a:t>
              </a:r>
              <a:r>
                <a:rPr lang="el-GR" sz="2000" dirty="0">
                  <a:latin typeface="Trebuchet MS" panose="020B0603020202020204" pitchFamily="34" charset="0"/>
                </a:rPr>
                <a:t>παράλληλοι ευθύγραμμοι αγωγοί A και Γ, μεγάλου μήκους, απέχουν μεταξύ τους </a:t>
              </a:r>
              <a:r>
                <a:rPr lang="el-GR" sz="2000" i="1" dirty="0">
                  <a:latin typeface="Trebuchet MS" panose="020B0603020202020204" pitchFamily="34" charset="0"/>
                </a:rPr>
                <a:t>r</a:t>
              </a:r>
              <a:r>
                <a:rPr lang="el-GR" sz="2000" dirty="0">
                  <a:latin typeface="Trebuchet MS" panose="020B0603020202020204" pitchFamily="34" charset="0"/>
                </a:rPr>
                <a:t> = </a:t>
              </a:r>
              <a:r>
                <a:rPr lang="el-GR" sz="2000" dirty="0" smtClean="0">
                  <a:latin typeface="Trebuchet MS" panose="020B0603020202020204" pitchFamily="34" charset="0"/>
                </a:rPr>
                <a:t>5cm </a:t>
              </a:r>
              <a:r>
                <a:rPr lang="el-GR" sz="2000" dirty="0">
                  <a:latin typeface="Trebuchet MS" panose="020B0603020202020204" pitchFamily="34" charset="0"/>
                </a:rPr>
                <a:t>και διαρρέονται από </a:t>
              </a:r>
              <a:r>
                <a:rPr lang="el-GR" sz="2000" dirty="0" smtClean="0">
                  <a:latin typeface="Trebuchet MS" panose="020B0603020202020204" pitchFamily="34" charset="0"/>
                </a:rPr>
                <a:t>ρεύματα </a:t>
              </a:r>
              <a:r>
                <a:rPr lang="el-GR" sz="2000" dirty="0">
                  <a:latin typeface="Trebuchet MS" panose="020B0603020202020204" pitchFamily="34" charset="0"/>
                </a:rPr>
                <a:t>με εντάσεις </a:t>
              </a:r>
              <a:r>
                <a:rPr lang="el-GR" sz="2000" i="1" dirty="0" smtClean="0">
                  <a:latin typeface="Trebuchet MS" panose="020B0603020202020204" pitchFamily="34" charset="0"/>
                </a:rPr>
                <a:t>Ι</a:t>
              </a:r>
              <a:r>
                <a:rPr lang="el-GR" sz="2000" baseline="-25000" dirty="0" smtClean="0">
                  <a:latin typeface="Trebuchet MS" panose="020B0603020202020204" pitchFamily="34" charset="0"/>
                </a:rPr>
                <a:t>1</a:t>
              </a:r>
              <a:r>
                <a:rPr lang="el-GR" sz="2000" dirty="0" smtClean="0">
                  <a:latin typeface="Trebuchet MS" panose="020B0603020202020204" pitchFamily="34" charset="0"/>
                </a:rPr>
                <a:t> </a:t>
              </a:r>
              <a:r>
                <a:rPr lang="el-GR" sz="2000" dirty="0">
                  <a:latin typeface="Trebuchet MS" panose="020B0603020202020204" pitchFamily="34" charset="0"/>
                </a:rPr>
                <a:t>= </a:t>
              </a:r>
              <a:r>
                <a:rPr lang="el-GR" sz="2000" dirty="0" smtClean="0">
                  <a:latin typeface="Trebuchet MS" panose="020B0603020202020204" pitchFamily="34" charset="0"/>
                </a:rPr>
                <a:t>2Α </a:t>
              </a:r>
              <a:r>
                <a:rPr lang="el-GR" sz="2000" dirty="0">
                  <a:latin typeface="Trebuchet MS" panose="020B0603020202020204" pitchFamily="34" charset="0"/>
                </a:rPr>
                <a:t>και </a:t>
              </a:r>
              <a:r>
                <a:rPr lang="el-GR" sz="2000" i="1" dirty="0">
                  <a:latin typeface="Trebuchet MS" panose="020B0603020202020204" pitchFamily="34" charset="0"/>
                </a:rPr>
                <a:t>Ι</a:t>
              </a:r>
              <a:r>
                <a:rPr lang="el-GR" sz="2000" baseline="-25000" dirty="0">
                  <a:latin typeface="Trebuchet MS" panose="020B0603020202020204" pitchFamily="34" charset="0"/>
                </a:rPr>
                <a:t>2</a:t>
              </a:r>
              <a:r>
                <a:rPr lang="el-GR" sz="2000" dirty="0">
                  <a:latin typeface="Trebuchet MS" panose="020B0603020202020204" pitchFamily="34" charset="0"/>
                </a:rPr>
                <a:t> = </a:t>
              </a:r>
              <a:r>
                <a:rPr lang="el-GR" sz="2000" dirty="0" smtClean="0">
                  <a:latin typeface="Trebuchet MS" panose="020B0603020202020204" pitchFamily="34" charset="0"/>
                </a:rPr>
                <a:t>1,5Α</a:t>
              </a:r>
              <a:r>
                <a:rPr lang="el-GR" sz="2000" dirty="0">
                  <a:latin typeface="Trebuchet MS" panose="020B0603020202020204" pitchFamily="34" charset="0"/>
                </a:rPr>
                <a:t>, </a:t>
              </a:r>
              <a:r>
                <a:rPr lang="el-GR" sz="2000" dirty="0" smtClean="0">
                  <a:latin typeface="Trebuchet MS" panose="020B0603020202020204" pitchFamily="34" charset="0"/>
                </a:rPr>
                <a:t>αντίστοιχα</a:t>
              </a:r>
              <a:r>
                <a:rPr lang="el-GR" sz="2000" dirty="0">
                  <a:latin typeface="Trebuchet MS" panose="020B0603020202020204" pitchFamily="34" charset="0"/>
                </a:rPr>
                <a:t>. Να βρείτε την ένταση του </a:t>
              </a:r>
              <a:r>
                <a:rPr lang="el-GR" sz="2000" dirty="0" smtClean="0">
                  <a:latin typeface="Trebuchet MS" panose="020B0603020202020204" pitchFamily="34" charset="0"/>
                </a:rPr>
                <a:t>μαγνητικού </a:t>
              </a:r>
              <a:r>
                <a:rPr lang="el-GR" sz="2000" dirty="0">
                  <a:latin typeface="Trebuchet MS" panose="020B0603020202020204" pitchFamily="34" charset="0"/>
                </a:rPr>
                <a:t>πεδίου σε σημείο Λ που βρίσκεται πάνω στην ευθεία που ενώνει τους </a:t>
              </a:r>
              <a:r>
                <a:rPr lang="el-GR" sz="2000" dirty="0" smtClean="0">
                  <a:latin typeface="Trebuchet MS" panose="020B0603020202020204" pitchFamily="34" charset="0"/>
                </a:rPr>
                <a:t>αγωγούς </a:t>
              </a:r>
              <a:r>
                <a:rPr lang="el-GR" sz="2000" dirty="0">
                  <a:latin typeface="Trebuchet MS" panose="020B0603020202020204" pitchFamily="34" charset="0"/>
                </a:rPr>
                <a:t>και σε απόσταση </a:t>
              </a:r>
              <a:r>
                <a:rPr lang="en-US" sz="2000" i="1" dirty="0" smtClean="0">
                  <a:latin typeface="Trebuchet MS" panose="020B0603020202020204" pitchFamily="34" charset="0"/>
                </a:rPr>
                <a:t>r</a:t>
              </a:r>
              <a:r>
                <a:rPr lang="en-US" sz="2000" baseline="-25000" dirty="0" smtClean="0">
                  <a:latin typeface="Trebuchet MS" panose="020B0603020202020204" pitchFamily="34" charset="0"/>
                </a:rPr>
                <a:t>1</a:t>
              </a:r>
              <a:r>
                <a:rPr lang="el-GR" sz="2000" dirty="0" smtClean="0">
                  <a:latin typeface="Trebuchet MS" panose="020B0603020202020204" pitchFamily="34" charset="0"/>
                </a:rPr>
                <a:t> </a:t>
              </a:r>
              <a:r>
                <a:rPr lang="el-GR" sz="2000" dirty="0">
                  <a:latin typeface="Trebuchet MS" panose="020B0603020202020204" pitchFamily="34" charset="0"/>
                </a:rPr>
                <a:t>= </a:t>
              </a:r>
              <a:r>
                <a:rPr lang="el-GR" sz="2000" dirty="0" smtClean="0">
                  <a:latin typeface="Trebuchet MS" panose="020B0603020202020204" pitchFamily="34" charset="0"/>
                </a:rPr>
                <a:t>2cm </a:t>
              </a:r>
              <a:r>
                <a:rPr lang="el-GR" sz="2000" dirty="0">
                  <a:latin typeface="Trebuchet MS" panose="020B0603020202020204" pitchFamily="34" charset="0"/>
                </a:rPr>
                <a:t>από τον αγωγό Α, όταν τα ρεύματα που διαρρέουν τους αγωγούς είναι </a:t>
              </a:r>
              <a:endParaRPr lang="en-US" sz="2000" dirty="0" smtClean="0">
                <a:latin typeface="Trebuchet MS" panose="020B0603020202020204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l-GR" sz="2000" b="1" dirty="0" smtClean="0">
                  <a:latin typeface="Trebuchet MS" panose="020B0603020202020204" pitchFamily="34" charset="0"/>
                </a:rPr>
                <a:t>α</a:t>
              </a:r>
              <a:r>
                <a:rPr lang="el-GR" sz="2000" b="1" dirty="0">
                  <a:latin typeface="Trebuchet MS" panose="020B0603020202020204" pitchFamily="34" charset="0"/>
                </a:rPr>
                <a:t>. </a:t>
              </a:r>
              <a:r>
                <a:rPr lang="en-US" sz="2000" b="1" dirty="0" smtClean="0">
                  <a:latin typeface="Trebuchet MS" panose="020B0603020202020204" pitchFamily="34" charset="0"/>
                </a:rPr>
                <a:t> </a:t>
              </a:r>
              <a:r>
                <a:rPr lang="el-GR" sz="2000" dirty="0" smtClean="0">
                  <a:latin typeface="Trebuchet MS" panose="020B0603020202020204" pitchFamily="34" charset="0"/>
                </a:rPr>
                <a:t>ομόρροπα</a:t>
              </a:r>
              <a:r>
                <a:rPr lang="el-GR" sz="2000" dirty="0">
                  <a:latin typeface="Trebuchet MS" panose="020B0603020202020204" pitchFamily="34" charset="0"/>
                </a:rPr>
                <a:t>. </a:t>
              </a:r>
              <a:r>
                <a:rPr lang="en-US" sz="2000" dirty="0" smtClean="0">
                  <a:latin typeface="Trebuchet MS" panose="020B0603020202020204" pitchFamily="34" charset="0"/>
                </a:rPr>
                <a:t>                </a:t>
              </a:r>
              <a:r>
                <a:rPr lang="el-GR" sz="2000" b="1" dirty="0" smtClean="0">
                  <a:latin typeface="Trebuchet MS" panose="020B0603020202020204" pitchFamily="34" charset="0"/>
                </a:rPr>
                <a:t>β</a:t>
              </a:r>
              <a:r>
                <a:rPr lang="el-GR" sz="2000" b="1" dirty="0">
                  <a:latin typeface="Trebuchet MS" panose="020B0603020202020204" pitchFamily="34" charset="0"/>
                </a:rPr>
                <a:t>. </a:t>
              </a:r>
              <a:r>
                <a:rPr lang="en-US" sz="2000" b="1" dirty="0" smtClean="0">
                  <a:latin typeface="Trebuchet MS" panose="020B0603020202020204" pitchFamily="34" charset="0"/>
                </a:rPr>
                <a:t> </a:t>
              </a:r>
              <a:r>
                <a:rPr lang="el-GR" sz="2000" dirty="0" smtClean="0">
                  <a:latin typeface="Trebuchet MS" panose="020B0603020202020204" pitchFamily="34" charset="0"/>
                </a:rPr>
                <a:t>αντίρροπα</a:t>
              </a:r>
              <a:r>
                <a:rPr lang="el-GR" sz="2000" dirty="0">
                  <a:latin typeface="Trebuchet MS" panose="020B0603020202020204" pitchFamily="34" charset="0"/>
                </a:rPr>
                <a:t>.</a:t>
              </a:r>
            </a:p>
          </p:txBody>
        </p:sp>
        <p:pic>
          <p:nvPicPr>
            <p:cNvPr id="6" name="Εικόνα 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03523" y="2971372"/>
              <a:ext cx="4575810" cy="2633121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1228344" y="5796517"/>
                <a:ext cx="9948672" cy="437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000" b="1" dirty="0" smtClean="0">
                    <a:solidFill>
                      <a:srgbClr val="FF0000"/>
                    </a:solidFill>
                    <a:latin typeface="Trebuchet MS" panose="020B0603020202020204" pitchFamily="34" charset="0"/>
                  </a:rPr>
                  <a:t>α.  10</a:t>
                </a:r>
                <a:r>
                  <a:rPr lang="el-GR" sz="2000" b="1" baseline="30000" dirty="0" smtClean="0">
                    <a:solidFill>
                      <a:srgbClr val="FF0000"/>
                    </a:solidFill>
                    <a:latin typeface="Trebuchet MS" panose="020B0603020202020204" pitchFamily="34" charset="0"/>
                  </a:rPr>
                  <a:t>-5</a:t>
                </a:r>
                <a:r>
                  <a:rPr lang="el-GR" sz="2000" b="1" dirty="0" smtClean="0">
                    <a:solidFill>
                      <a:srgbClr val="FF0000"/>
                    </a:solidFill>
                    <a:latin typeface="Trebuchet MS" panose="020B0603020202020204" pitchFamily="34" charset="0"/>
                  </a:rPr>
                  <a:t> Τ,  κατεύθυνση του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𝜝</m:t>
                            </m:r>
                          </m:e>
                        </m:acc>
                      </m:e>
                      <m:sub>
                        <m:r>
                          <a:rPr lang="el-GR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l-GR" sz="2000" b="1" dirty="0" smtClean="0">
                    <a:solidFill>
                      <a:srgbClr val="FF0000"/>
                    </a:solidFill>
                    <a:latin typeface="Trebuchet MS" panose="020B0603020202020204" pitchFamily="34" charset="0"/>
                  </a:rPr>
                  <a:t>         β. </a:t>
                </a:r>
                <a:r>
                  <a:rPr lang="el-GR" sz="2000" b="1" dirty="0" smtClean="0">
                    <a:solidFill>
                      <a:srgbClr val="FF0000"/>
                    </a:solidFill>
                    <a:latin typeface="Trebuchet MS" panose="020B0603020202020204" pitchFamily="34" charset="0"/>
                  </a:rPr>
                  <a:t>3</a:t>
                </a:r>
                <a:r>
                  <a:rPr lang="en-US" sz="1200" b="1" dirty="0" smtClean="0">
                    <a:solidFill>
                      <a:srgbClr val="FF0000"/>
                    </a:solidFill>
                    <a:latin typeface="Trebuchet MS" panose="020B0603020202020204" pitchFamily="34" charset="0"/>
                  </a:rPr>
                  <a:t>x</a:t>
                </a:r>
                <a:r>
                  <a:rPr lang="el-GR" sz="2000" b="1" dirty="0" smtClean="0">
                    <a:solidFill>
                      <a:srgbClr val="FF0000"/>
                    </a:solidFill>
                    <a:latin typeface="Trebuchet MS" panose="020B0603020202020204" pitchFamily="34" charset="0"/>
                  </a:rPr>
                  <a:t>10</a:t>
                </a:r>
                <a:r>
                  <a:rPr lang="el-GR" sz="2000" b="1" baseline="30000" dirty="0" smtClean="0">
                    <a:solidFill>
                      <a:srgbClr val="FF0000"/>
                    </a:solidFill>
                    <a:latin typeface="Trebuchet MS" panose="020B0603020202020204" pitchFamily="34" charset="0"/>
                  </a:rPr>
                  <a:t>-5</a:t>
                </a:r>
                <a:r>
                  <a:rPr lang="el-GR" sz="2000" b="1" dirty="0" smtClean="0">
                    <a:solidFill>
                      <a:srgbClr val="FF0000"/>
                    </a:solidFill>
                    <a:latin typeface="Trebuchet MS" panose="020B0603020202020204" pitchFamily="34" charset="0"/>
                  </a:rPr>
                  <a:t> </a:t>
                </a:r>
                <a:r>
                  <a:rPr lang="el-GR" sz="2000" b="1" dirty="0">
                    <a:solidFill>
                      <a:srgbClr val="FF0000"/>
                    </a:solidFill>
                    <a:latin typeface="Trebuchet MS" panose="020B0603020202020204" pitchFamily="34" charset="0"/>
                  </a:rPr>
                  <a:t>Τ, </a:t>
                </a:r>
                <a:r>
                  <a:rPr lang="el-GR" sz="2000" b="1" dirty="0" smtClean="0">
                    <a:solidFill>
                      <a:srgbClr val="FF0000"/>
                    </a:solidFill>
                    <a:latin typeface="Trebuchet MS" panose="020B0603020202020204" pitchFamily="34" charset="0"/>
                  </a:rPr>
                  <a:t> κατεύθυνση ίδια με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𝜝</m:t>
                            </m:r>
                          </m:e>
                        </m:acc>
                      </m:e>
                      <m:sub>
                        <m:r>
                          <a:rPr lang="el-G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l-GR" sz="2000" b="1" dirty="0" smtClean="0">
                    <a:solidFill>
                      <a:srgbClr val="FF0000"/>
                    </a:solidFill>
                    <a:latin typeface="Trebuchet MS" panose="020B0603020202020204" pitchFamily="34" charset="0"/>
                  </a:rPr>
                  <a:t> 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𝜝</m:t>
                            </m:r>
                          </m:e>
                        </m:acc>
                      </m:e>
                      <m:sub>
                        <m:r>
                          <a:rPr lang="el-GR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l-GR" sz="2000" b="1" dirty="0" smtClean="0">
                    <a:solidFill>
                      <a:srgbClr val="FF0000"/>
                    </a:solidFill>
                    <a:latin typeface="Trebuchet MS" panose="020B0603020202020204" pitchFamily="34" charset="0"/>
                  </a:rPr>
                  <a:t>    </a:t>
                </a:r>
                <a:endParaRPr lang="el-GR" sz="2000" b="1" dirty="0">
                  <a:solidFill>
                    <a:srgbClr val="FF0000"/>
                  </a:solidFill>
                  <a:latin typeface="Trebuchet MS" panose="020B0603020202020204" pitchFamily="34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344" y="5796517"/>
                <a:ext cx="9948672" cy="437492"/>
              </a:xfrm>
              <a:prstGeom prst="rect">
                <a:avLst/>
              </a:prstGeom>
              <a:blipFill>
                <a:blip r:embed="rId3"/>
                <a:stretch>
                  <a:fillRect l="-674" b="-2361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7099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23" y="918865"/>
            <a:ext cx="1148694" cy="1094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25040" y="4572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000" b="1" dirty="0" smtClean="0">
                <a:latin typeface="Comic Sans MS" panose="030F0702030302020204" pitchFamily="66" charset="0"/>
              </a:rPr>
              <a:t>Από την πειραματική μελέτη προκύπτει ο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νόμος </a:t>
            </a:r>
            <a:r>
              <a:rPr lang="el-GR" sz="2000" b="1" dirty="0" smtClean="0">
                <a:latin typeface="Comic Sans MS" panose="030F0702030302020204" pitchFamily="66" charset="0"/>
              </a:rPr>
              <a:t>του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Laplace</a:t>
            </a:r>
            <a:r>
              <a:rPr lang="en-US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  <a:endParaRPr lang="el-GR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Ορθογώνιο 6"/>
              <p:cNvSpPr/>
              <p:nvPr/>
            </p:nvSpPr>
            <p:spPr>
              <a:xfrm>
                <a:off x="2225040" y="1086118"/>
                <a:ext cx="8793480" cy="40374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l-GR" sz="2400" b="1" dirty="0" smtClean="0">
                    <a:latin typeface="Comic Sans MS" panose="030F0702030302020204" pitchFamily="66" charset="0"/>
                  </a:rPr>
                  <a:t>Το μέτρο </a:t>
                </a:r>
                <a:r>
                  <a:rPr lang="el-GR" sz="2400" b="1" i="1" dirty="0" smtClean="0">
                    <a:latin typeface="Comic Sans MS" panose="030F0702030302020204" pitchFamily="66" charset="0"/>
                  </a:rPr>
                  <a:t>F</a:t>
                </a:r>
                <a:r>
                  <a:rPr lang="en-US" sz="2400" b="1" baseline="-25000" dirty="0">
                    <a:latin typeface="Comic Sans MS" panose="030F0702030302020204" pitchFamily="66" charset="0"/>
                  </a:rPr>
                  <a:t>L</a:t>
                </a:r>
                <a:r>
                  <a:rPr lang="el-GR" sz="2400" b="1" dirty="0" smtClean="0">
                    <a:latin typeface="Comic Sans MS" panose="030F0702030302020204" pitchFamily="66" charset="0"/>
                  </a:rPr>
                  <a:t> της </a:t>
                </a:r>
                <a:r>
                  <a:rPr lang="el-GR" sz="2400" b="1" dirty="0">
                    <a:latin typeface="Comic Sans MS" panose="030F0702030302020204" pitchFamily="66" charset="0"/>
                  </a:rPr>
                  <a:t>δύναμης </a:t>
                </a:r>
                <a:r>
                  <a:rPr lang="en-US" sz="2400" b="1" dirty="0" smtClean="0">
                    <a:latin typeface="Comic Sans MS" panose="030F0702030302020204" pitchFamily="66" charset="0"/>
                  </a:rPr>
                  <a:t>Laplace </a:t>
                </a:r>
                <a:r>
                  <a:rPr lang="el-GR" sz="2400" b="1" dirty="0" smtClean="0">
                    <a:latin typeface="Comic Sans MS" panose="030F0702030302020204" pitchFamily="66" charset="0"/>
                  </a:rPr>
                  <a:t>είναι </a:t>
                </a:r>
                <a:r>
                  <a:rPr lang="el-GR" sz="2400" b="1" dirty="0">
                    <a:latin typeface="Comic Sans MS" panose="030F0702030302020204" pitchFamily="66" charset="0"/>
                  </a:rPr>
                  <a:t>ανάλογο: </a:t>
                </a:r>
                <a:endParaRPr lang="en-US" sz="2400" b="1" dirty="0" smtClean="0">
                  <a:latin typeface="Comic Sans MS" panose="030F0702030302020204" pitchFamily="66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l-GR" sz="2400" b="1" dirty="0" smtClean="0">
                    <a:latin typeface="Comic Sans MS" panose="030F0702030302020204" pitchFamily="66" charset="0"/>
                  </a:rPr>
                  <a:t>με </a:t>
                </a:r>
                <a:r>
                  <a:rPr lang="el-GR" sz="2400" b="1" dirty="0">
                    <a:latin typeface="Comic Sans MS" panose="030F0702030302020204" pitchFamily="66" charset="0"/>
                  </a:rPr>
                  <a:t>το μήκος </a:t>
                </a:r>
                <a:r>
                  <a:rPr lang="el-GR" sz="2400" b="1" i="1" dirty="0" smtClean="0">
                    <a:latin typeface="Comic Sans MS" panose="030F0702030302020204" pitchFamily="66" charset="0"/>
                  </a:rPr>
                  <a:t>ℓ</a:t>
                </a:r>
                <a:r>
                  <a:rPr lang="en-US" sz="2400" b="1" dirty="0" smtClean="0">
                    <a:latin typeface="Comic Sans MS" panose="030F0702030302020204" pitchFamily="66" charset="0"/>
                  </a:rPr>
                  <a:t> </a:t>
                </a:r>
                <a:r>
                  <a:rPr lang="el-GR" sz="2400" b="1" dirty="0" smtClean="0">
                    <a:latin typeface="Comic Sans MS" panose="030F0702030302020204" pitchFamily="66" charset="0"/>
                  </a:rPr>
                  <a:t>του ρευματοφόρου </a:t>
                </a:r>
                <a:r>
                  <a:rPr lang="el-GR" sz="2400" b="1" dirty="0">
                    <a:latin typeface="Comic Sans MS" panose="030F0702030302020204" pitchFamily="66" charset="0"/>
                  </a:rPr>
                  <a:t>αγωγού που βρίσκεται μέσα στο μαγνητικό πεδίο, </a:t>
                </a:r>
                <a:endParaRPr lang="en-US" sz="2400" b="1" dirty="0" smtClean="0">
                  <a:latin typeface="Comic Sans MS" panose="030F0702030302020204" pitchFamily="66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l-GR" sz="2400" b="1" dirty="0" smtClean="0">
                    <a:latin typeface="Comic Sans MS" panose="030F0702030302020204" pitchFamily="66" charset="0"/>
                  </a:rPr>
                  <a:t>με την</a:t>
                </a:r>
                <a:r>
                  <a:rPr lang="en-US" sz="2400" b="1" dirty="0" smtClean="0">
                    <a:latin typeface="Comic Sans MS" panose="030F0702030302020204" pitchFamily="66" charset="0"/>
                  </a:rPr>
                  <a:t> </a:t>
                </a:r>
                <a:r>
                  <a:rPr lang="el-GR" sz="2400" b="1" dirty="0" smtClean="0">
                    <a:latin typeface="Comic Sans MS" panose="030F0702030302020204" pitchFamily="66" charset="0"/>
                  </a:rPr>
                  <a:t>ένταση </a:t>
                </a:r>
                <a:r>
                  <a:rPr lang="el-GR" sz="2400" b="1" i="1" dirty="0">
                    <a:latin typeface="Comic Sans MS" panose="030F0702030302020204" pitchFamily="66" charset="0"/>
                  </a:rPr>
                  <a:t>I</a:t>
                </a:r>
                <a:r>
                  <a:rPr lang="el-GR" sz="2400" b="1" dirty="0">
                    <a:latin typeface="Comic Sans MS" panose="030F0702030302020204" pitchFamily="66" charset="0"/>
                  </a:rPr>
                  <a:t> του ρεύματος που διαρρέει τον αγωγό, </a:t>
                </a:r>
                <a:endParaRPr lang="en-US" sz="2400" b="1" dirty="0" smtClean="0">
                  <a:latin typeface="Comic Sans MS" panose="030F0702030302020204" pitchFamily="66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l-GR" sz="2400" b="1" dirty="0" smtClean="0">
                    <a:latin typeface="Comic Sans MS" panose="030F0702030302020204" pitchFamily="66" charset="0"/>
                  </a:rPr>
                  <a:t>με </a:t>
                </a:r>
                <a:r>
                  <a:rPr lang="el-GR" sz="2400" b="1" dirty="0">
                    <a:latin typeface="Comic Sans MS" panose="030F0702030302020204" pitchFamily="66" charset="0"/>
                  </a:rPr>
                  <a:t>την ένταση </a:t>
                </a:r>
                <a:r>
                  <a:rPr lang="el-GR" sz="2400" b="1" i="1" dirty="0" smtClean="0">
                    <a:latin typeface="Comic Sans MS" panose="030F0702030302020204" pitchFamily="66" charset="0"/>
                  </a:rPr>
                  <a:t>Β</a:t>
                </a:r>
                <a:r>
                  <a:rPr lang="en-US" sz="2400" b="1" dirty="0" smtClean="0">
                    <a:latin typeface="Comic Sans MS" panose="030F0702030302020204" pitchFamily="66" charset="0"/>
                  </a:rPr>
                  <a:t> </a:t>
                </a:r>
                <a:r>
                  <a:rPr lang="el-GR" sz="2400" b="1" dirty="0" smtClean="0">
                    <a:latin typeface="Comic Sans MS" panose="030F0702030302020204" pitchFamily="66" charset="0"/>
                  </a:rPr>
                  <a:t>του </a:t>
                </a:r>
                <a:r>
                  <a:rPr lang="el-GR" sz="2400" b="1" dirty="0">
                    <a:latin typeface="Comic Sans MS" panose="030F0702030302020204" pitchFamily="66" charset="0"/>
                  </a:rPr>
                  <a:t>μαγνητικού </a:t>
                </a:r>
                <a:r>
                  <a:rPr lang="el-GR" sz="2400" b="1" dirty="0" smtClean="0">
                    <a:latin typeface="Comic Sans MS" panose="030F0702030302020204" pitchFamily="66" charset="0"/>
                  </a:rPr>
                  <a:t>πεδίου και </a:t>
                </a:r>
                <a:endParaRPr lang="en-US" sz="2400" b="1" dirty="0" smtClean="0">
                  <a:latin typeface="Comic Sans MS" panose="030F0702030302020204" pitchFamily="66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l-GR" sz="2400" b="1" dirty="0" smtClean="0">
                    <a:latin typeface="Comic Sans MS" panose="030F0702030302020204" pitchFamily="66" charset="0"/>
                  </a:rPr>
                  <a:t>εξαρτάται </a:t>
                </a:r>
                <a:r>
                  <a:rPr lang="el-GR" sz="2400" b="1" dirty="0">
                    <a:latin typeface="Comic Sans MS" panose="030F0702030302020204" pitchFamily="66" charset="0"/>
                  </a:rPr>
                  <a:t>από τη γωνία </a:t>
                </a:r>
                <a:r>
                  <a:rPr lang="el-GR" sz="2400" b="1" dirty="0" smtClean="0">
                    <a:latin typeface="Comic Sans MS" panose="030F0702030302020204" pitchFamily="66" charset="0"/>
                  </a:rPr>
                  <a:t>που σχηματίζει </a:t>
                </a:r>
                <a:r>
                  <a:rPr lang="el-GR" sz="2400" b="1" dirty="0">
                    <a:latin typeface="Comic Sans MS" panose="030F0702030302020204" pitchFamily="66" charset="0"/>
                  </a:rPr>
                  <a:t>ο αγωγός με τη διεύθυνση των δυναμικών </a:t>
                </a:r>
                <a:r>
                  <a:rPr lang="el-GR" sz="2400" b="1" dirty="0" smtClean="0">
                    <a:latin typeface="Comic Sans MS" panose="030F0702030302020204" pitchFamily="66" charset="0"/>
                  </a:rPr>
                  <a:t>γραμμών ( ή της έντασης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4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400" b="1" i="1" smtClean="0">
                            <a:latin typeface="Cambria Math" panose="02040503050406030204" pitchFamily="18" charset="0"/>
                          </a:rPr>
                          <m:t>𝜝</m:t>
                        </m:r>
                      </m:e>
                    </m:acc>
                  </m:oMath>
                </a14:m>
                <a:r>
                  <a:rPr lang="el-GR" sz="2400" b="1" dirty="0" smtClean="0">
                    <a:latin typeface="Comic Sans MS" panose="030F0702030302020204" pitchFamily="66" charset="0"/>
                  </a:rPr>
                  <a:t> ).</a:t>
                </a:r>
                <a:endParaRPr lang="el-GR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Ορθογώνιο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5040" y="1086118"/>
                <a:ext cx="8793480" cy="4037452"/>
              </a:xfrm>
              <a:prstGeom prst="rect">
                <a:avLst/>
              </a:prstGeom>
              <a:blipFill>
                <a:blip r:embed="rId3"/>
                <a:stretch>
                  <a:fillRect l="-1040" b="-75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406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709752" y="293819"/>
            <a:ext cx="677249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alt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Χαρακτηριστικά της δύναμης </a:t>
            </a:r>
            <a:r>
              <a:rPr lang="en-US" alt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Laplace</a:t>
            </a:r>
            <a:endParaRPr lang="el-GR" altLang="el-GR" b="1" dirty="0">
              <a:latin typeface="Comic Sans MS" pitchFamily="66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546281" y="893287"/>
            <a:ext cx="766451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l-GR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Σημείο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εφαρμογής</a:t>
            </a:r>
            <a:r>
              <a:rPr lang="en-US" altLang="el-G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: </a:t>
            </a:r>
            <a:r>
              <a:rPr lang="el-GR" altLang="el-GR" sz="2400" b="1" dirty="0" smtClean="0">
                <a:latin typeface="Comic Sans MS" panose="030F0702030302020204" pitchFamily="66" charset="0"/>
              </a:rPr>
              <a:t>Το </a:t>
            </a:r>
            <a:r>
              <a:rPr lang="el-GR" altLang="el-GR" sz="2400" b="1" dirty="0">
                <a:latin typeface="Comic Sans MS" panose="030F0702030302020204" pitchFamily="66" charset="0"/>
              </a:rPr>
              <a:t>μέσο του τμήματος του </a:t>
            </a:r>
            <a:r>
              <a:rPr lang="el-GR" altLang="el-GR" sz="2400" b="1" dirty="0" smtClean="0">
                <a:latin typeface="Comic Sans MS" panose="030F0702030302020204" pitchFamily="66" charset="0"/>
              </a:rPr>
              <a:t>αγωγού</a:t>
            </a:r>
            <a:r>
              <a:rPr lang="en-US" altLang="el-GR" sz="2400" b="1" dirty="0" smtClean="0">
                <a:latin typeface="Comic Sans MS" panose="030F0702030302020204" pitchFamily="66" charset="0"/>
              </a:rPr>
              <a:t> </a:t>
            </a:r>
            <a:r>
              <a:rPr lang="el-GR" altLang="el-GR" sz="2400" b="1" dirty="0" smtClean="0">
                <a:latin typeface="Comic Sans MS" panose="030F0702030302020204" pitchFamily="66" charset="0"/>
              </a:rPr>
              <a:t>που </a:t>
            </a:r>
            <a:r>
              <a:rPr lang="el-GR" altLang="el-GR" sz="2400" b="1" dirty="0">
                <a:latin typeface="Comic Sans MS" panose="030F0702030302020204" pitchFamily="66" charset="0"/>
              </a:rPr>
              <a:t>βρίσκεται μέσα στο μαγνητικό πεδίο.</a:t>
            </a:r>
            <a:endParaRPr lang="en-US" altLang="el-GR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058" y="817039"/>
            <a:ext cx="1148694" cy="1094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EDCD"/>
              </a:clrFrom>
              <a:clrTo>
                <a:srgbClr val="FFEDC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369" y="2093616"/>
            <a:ext cx="3349261" cy="408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50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140325" y="451958"/>
            <a:ext cx="9329287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l-GR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Διεύθυνση</a:t>
            </a:r>
            <a:r>
              <a:rPr lang="en-US" altLang="el-G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:</a:t>
            </a:r>
            <a:r>
              <a:rPr lang="en-US" altLang="el-GR" sz="2400" b="1" dirty="0">
                <a:latin typeface="Comic Sans MS" panose="030F0702030302020204" pitchFamily="66" charset="0"/>
              </a:rPr>
              <a:t> </a:t>
            </a:r>
            <a:r>
              <a:rPr lang="el-GR" altLang="el-GR" sz="2400" b="1" dirty="0" smtClean="0">
                <a:latin typeface="Comic Sans MS" panose="030F0702030302020204" pitchFamily="66" charset="0"/>
              </a:rPr>
              <a:t>Κάθετη </a:t>
            </a:r>
            <a:r>
              <a:rPr lang="el-GR" altLang="el-GR" sz="2400" b="1" dirty="0">
                <a:latin typeface="Comic Sans MS" panose="030F0702030302020204" pitchFamily="66" charset="0"/>
              </a:rPr>
              <a:t>στο επίπεδο που ορίζεται από τον αγωγό </a:t>
            </a:r>
            <a:r>
              <a:rPr lang="el-GR" altLang="el-GR" sz="2400" b="1" dirty="0" smtClean="0">
                <a:latin typeface="Comic Sans MS" panose="030F0702030302020204" pitchFamily="66" charset="0"/>
              </a:rPr>
              <a:t>(ή τη συμβατική φορά του ρεύματος) και </a:t>
            </a:r>
            <a:r>
              <a:rPr lang="el-GR" altLang="el-GR" sz="2400" b="1" dirty="0">
                <a:latin typeface="Comic Sans MS" panose="030F0702030302020204" pitchFamily="66" charset="0"/>
              </a:rPr>
              <a:t>τη διεύθυνση των δυναμικών </a:t>
            </a:r>
            <a:r>
              <a:rPr lang="el-GR" altLang="el-GR" sz="2400" b="1" dirty="0" smtClean="0">
                <a:latin typeface="Comic Sans MS" panose="030F0702030302020204" pitchFamily="66" charset="0"/>
              </a:rPr>
              <a:t>γραμμών </a:t>
            </a:r>
            <a:r>
              <a:rPr lang="el-GR" altLang="el-GR" sz="2400" b="1" dirty="0">
                <a:latin typeface="Comic Sans MS" panose="030F0702030302020204" pitchFamily="66" charset="0"/>
              </a:rPr>
              <a:t>(ή την ένταση του μαγνητικού πεδίου).</a:t>
            </a:r>
            <a:endParaRPr lang="en-US" altLang="el-GR" sz="2400" b="1" dirty="0">
              <a:latin typeface="Comic Sans MS" panose="030F0702030302020204" pitchFamily="66" charset="0"/>
            </a:endParaRPr>
          </a:p>
        </p:txBody>
      </p:sp>
      <p:grpSp>
        <p:nvGrpSpPr>
          <p:cNvPr id="7" name="Ομάδα 6"/>
          <p:cNvGrpSpPr/>
          <p:nvPr/>
        </p:nvGrpSpPr>
        <p:grpSpPr>
          <a:xfrm>
            <a:off x="3615737" y="2413842"/>
            <a:ext cx="4760167" cy="3456606"/>
            <a:chOff x="3737925" y="2788445"/>
            <a:chExt cx="4378461" cy="3255258"/>
          </a:xfrm>
        </p:grpSpPr>
        <p:sp>
          <p:nvSpPr>
            <p:cNvPr id="18" name="TextBox 17"/>
            <p:cNvSpPr txBox="1"/>
            <p:nvPr/>
          </p:nvSpPr>
          <p:spPr>
            <a:xfrm>
              <a:off x="4657785" y="4835514"/>
              <a:ext cx="4598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i="1" dirty="0" smtClean="0">
                  <a:latin typeface="Comic Sans MS" panose="030F0702030302020204" pitchFamily="66" charset="0"/>
                </a:rPr>
                <a:t>Ι</a:t>
              </a:r>
              <a:endParaRPr lang="el-GR" b="1" i="1" dirty="0">
                <a:latin typeface="Comic Sans MS" panose="030F0702030302020204" pitchFamily="66" charset="0"/>
              </a:endParaRPr>
            </a:p>
          </p:txBody>
        </p:sp>
        <p:grpSp>
          <p:nvGrpSpPr>
            <p:cNvPr id="6" name="Ομάδα 5"/>
            <p:cNvGrpSpPr/>
            <p:nvPr/>
          </p:nvGrpSpPr>
          <p:grpSpPr>
            <a:xfrm>
              <a:off x="3737925" y="2788445"/>
              <a:ext cx="4378461" cy="3255258"/>
              <a:chOff x="2008569" y="2724437"/>
              <a:chExt cx="4378461" cy="325525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5927156" y="4956172"/>
                    <a:ext cx="459874" cy="5064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sz="2400" b="1" i="1" smtClean="0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2400" b="1" i="1" smtClean="0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</a:rPr>
                                <m:t>𝜝</m:t>
                              </m:r>
                            </m:e>
                          </m:acc>
                        </m:oMath>
                      </m:oMathPara>
                    </a14:m>
                    <a:endParaRPr lang="el-GR" sz="2400" b="1" i="1" dirty="0">
                      <a:latin typeface="Comic Sans MS" panose="030F0702030302020204" pitchFamily="66" charset="0"/>
                    </a:endParaRPr>
                  </a:p>
                </p:txBody>
              </p:sp>
            </mc:Choice>
            <mc:Fallback xmlns="">
              <p:sp>
                <p:nvSpPr>
                  <p:cNvPr id="19" name="TextBox 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27156" y="4956172"/>
                    <a:ext cx="459874" cy="506421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4076099" y="2724437"/>
                    <a:ext cx="459874" cy="43749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sz="20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</m:acc>
                          <m:r>
                            <a:rPr lang="en-US" sz="2000" b="1" i="0" baseline="-2500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𝐋</m:t>
                          </m:r>
                        </m:oMath>
                      </m:oMathPara>
                    </a14:m>
                    <a:endParaRPr lang="el-GR" sz="2000" b="1" baseline="-25000" dirty="0">
                      <a:latin typeface="Comic Sans MS" panose="030F0702030302020204" pitchFamily="66" charset="0"/>
                    </a:endParaRPr>
                  </a:p>
                </p:txBody>
              </p:sp>
            </mc:Choice>
            <mc:Fallback xmlns="">
              <p:sp>
                <p:nvSpPr>
                  <p:cNvPr id="20" name="TextBox 1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76099" y="2724437"/>
                    <a:ext cx="459874" cy="43749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b="-3947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5" name="Εικόνα 4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08569" y="2830661"/>
                <a:ext cx="4314061" cy="314903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921474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687567" y="206531"/>
            <a:ext cx="884327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l-GR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Φορά</a:t>
            </a:r>
            <a:r>
              <a:rPr lang="en-US" altLang="el-GR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:</a:t>
            </a:r>
            <a:r>
              <a:rPr lang="en-US" altLang="el-GR" sz="2400" b="1" dirty="0" smtClean="0">
                <a:latin typeface="Comic Sans MS" panose="030F0702030302020204" pitchFamily="66" charset="0"/>
              </a:rPr>
              <a:t> </a:t>
            </a:r>
            <a:r>
              <a:rPr lang="el-GR" altLang="el-GR" sz="2400" b="1" dirty="0" smtClean="0">
                <a:latin typeface="Comic Sans MS" panose="030F0702030302020204" pitchFamily="66" charset="0"/>
              </a:rPr>
              <a:t>καθορίζεται </a:t>
            </a:r>
            <a:r>
              <a:rPr lang="el-GR" altLang="el-GR" sz="2400" b="1" dirty="0">
                <a:latin typeface="Comic Sans MS" panose="030F0702030302020204" pitchFamily="66" charset="0"/>
              </a:rPr>
              <a:t>με τον κανόνα των τριών δακτύλων</a:t>
            </a:r>
            <a:r>
              <a:rPr lang="en-US" altLang="el-GR" sz="2400" b="1" dirty="0">
                <a:latin typeface="Comic Sans MS" panose="030F0702030302020204" pitchFamily="66" charset="0"/>
              </a:rPr>
              <a:t> </a:t>
            </a:r>
            <a:r>
              <a:rPr lang="el-GR" altLang="el-GR" sz="2400" b="1" dirty="0">
                <a:latin typeface="Comic Sans MS" panose="030F0702030302020204" pitchFamily="66" charset="0"/>
              </a:rPr>
              <a:t>του δεξιού </a:t>
            </a:r>
            <a:r>
              <a:rPr lang="el-GR" altLang="el-GR" sz="2400" b="1" dirty="0" smtClean="0">
                <a:latin typeface="Comic Sans MS" panose="030F0702030302020204" pitchFamily="66" charset="0"/>
              </a:rPr>
              <a:t>χεριού </a:t>
            </a:r>
            <a:r>
              <a:rPr lang="el-GR" altLang="el-GR" sz="2400" b="1" dirty="0">
                <a:latin typeface="Comic Sans MS" panose="030F0702030302020204" pitchFamily="66" charset="0"/>
              </a:rPr>
              <a:t>ή της δεξιάς παλάμης. </a:t>
            </a:r>
            <a:endParaRPr lang="en-US" altLang="el-GR" sz="2400" b="1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8052" y="1547188"/>
            <a:ext cx="685150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dirty="0" smtClean="0">
                <a:latin typeface="Comic Sans MS" panose="030F0702030302020204" pitchFamily="66" charset="0"/>
              </a:rPr>
              <a:t>Τοποθέτηση των δακτύλων</a:t>
            </a:r>
            <a:r>
              <a:rPr lang="en-US" dirty="0" smtClean="0">
                <a:latin typeface="Comic Sans MS" panose="030F0702030302020204" pitchFamily="66" charset="0"/>
              </a:rPr>
              <a:t>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dirty="0" smtClean="0">
                <a:latin typeface="Comic Sans MS" panose="030F0702030302020204" pitchFamily="66" charset="0"/>
              </a:rPr>
              <a:t>Ο αντίχειρας σύμφωνα με τη (συμβατική) φορά του ρεύματος.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dirty="0" smtClean="0">
                <a:latin typeface="Comic Sans MS" panose="030F0702030302020204" pitchFamily="66" charset="0"/>
              </a:rPr>
              <a:t>Ο δείκτης δείχνει την φορά της έντασης του μαγνητικού πεδίου (ή των δυναμικών γραμμών).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dirty="0" smtClean="0">
                <a:latin typeface="Comic Sans MS" panose="030F0702030302020204" pitchFamily="66" charset="0"/>
              </a:rPr>
              <a:t>Ο μέσος δείχνει την φορά της δύναμης </a:t>
            </a:r>
            <a:r>
              <a:rPr lang="en-US" dirty="0" smtClean="0">
                <a:latin typeface="Comic Sans MS" panose="030F0702030302020204" pitchFamily="66" charset="0"/>
              </a:rPr>
              <a:t>Laplace.</a:t>
            </a:r>
            <a:endParaRPr lang="el-GR" dirty="0">
              <a:latin typeface="Comic Sans MS" panose="030F0702030302020204" pitchFamily="66" charset="0"/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7333621" y="2139367"/>
            <a:ext cx="2065875" cy="10968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879051" y="2190024"/>
            <a:ext cx="2060149" cy="989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633530" y="2188546"/>
            <a:ext cx="2062145" cy="9907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9" name="Ομάδα 8"/>
          <p:cNvGrpSpPr/>
          <p:nvPr/>
        </p:nvGrpSpPr>
        <p:grpSpPr>
          <a:xfrm>
            <a:off x="915406" y="3715016"/>
            <a:ext cx="3774965" cy="2758935"/>
            <a:chOff x="2296300" y="1929025"/>
            <a:chExt cx="4202081" cy="3439005"/>
          </a:xfrm>
        </p:grpSpPr>
        <p:grpSp>
          <p:nvGrpSpPr>
            <p:cNvPr id="10" name="Ομάδα 9"/>
            <p:cNvGrpSpPr/>
            <p:nvPr/>
          </p:nvGrpSpPr>
          <p:grpSpPr>
            <a:xfrm>
              <a:off x="2296300" y="1929025"/>
              <a:ext cx="4029637" cy="3439005"/>
              <a:chOff x="2296300" y="1929025"/>
              <a:chExt cx="4029637" cy="343900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5866063" y="4643308"/>
                    <a:ext cx="459874" cy="5064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sz="2400" b="1" i="1" smtClean="0">
                                  <a:solidFill>
                                    <a:srgbClr val="0066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 smtClean="0">
                                  <a:solidFill>
                                    <a:srgbClr val="0066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</m:acc>
                        </m:oMath>
                      </m:oMathPara>
                    </a14:m>
                    <a:endParaRPr lang="el-GR" sz="2400" b="1" i="1" dirty="0">
                      <a:solidFill>
                        <a:srgbClr val="006600"/>
                      </a:solidFill>
                      <a:latin typeface="Comic Sans MS" panose="030F0702030302020204" pitchFamily="66" charset="0"/>
                    </a:endParaRPr>
                  </a:p>
                </p:txBody>
              </p:sp>
            </mc:Choice>
            <mc:Fallback xmlns="">
              <p:sp>
                <p:nvSpPr>
                  <p:cNvPr id="6" name="TextBox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66063" y="4643308"/>
                    <a:ext cx="459874" cy="506421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" name="TextBox 12"/>
              <p:cNvSpPr txBox="1"/>
              <p:nvPr/>
            </p:nvSpPr>
            <p:spPr>
              <a:xfrm>
                <a:off x="4081181" y="1929025"/>
                <a:ext cx="4598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b="1" i="1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Ι</a:t>
                </a:r>
                <a:endParaRPr lang="el-GR" b="1" i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pic>
            <p:nvPicPr>
              <p:cNvPr id="14" name="Εικόνα 13"/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96300" y="1929025"/>
                <a:ext cx="4029637" cy="3439005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6038507" y="2527780"/>
                  <a:ext cx="459874" cy="5064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sz="24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sz="24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𝜝</m:t>
                            </m:r>
                          </m:e>
                        </m:acc>
                      </m:oMath>
                    </m:oMathPara>
                  </a14:m>
                  <a:endParaRPr lang="el-GR" sz="2400" b="1" i="1" dirty="0"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38507" y="2527780"/>
                  <a:ext cx="459874" cy="50642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Ομάδα 14"/>
          <p:cNvGrpSpPr/>
          <p:nvPr/>
        </p:nvGrpSpPr>
        <p:grpSpPr>
          <a:xfrm>
            <a:off x="5842207" y="4042467"/>
            <a:ext cx="3758993" cy="2256352"/>
            <a:chOff x="6451600" y="1360825"/>
            <a:chExt cx="4572000" cy="2541588"/>
          </a:xfrm>
        </p:grpSpPr>
        <p:graphicFrame>
          <p:nvGraphicFramePr>
            <p:cNvPr id="16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5746693"/>
                </p:ext>
              </p:extLst>
            </p:nvPr>
          </p:nvGraphicFramePr>
          <p:xfrm>
            <a:off x="6451600" y="1360825"/>
            <a:ext cx="4572000" cy="2541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48" name="Φωτογραφία του Photo Editor" r:id="rId9" imgW="2381582" imgH="1324160" progId="MSPhotoEd.3">
                    <p:embed/>
                  </p:oleObj>
                </mc:Choice>
                <mc:Fallback>
                  <p:oleObj name="Φωτογραφία του Photo Editor" r:id="rId9" imgW="2381582" imgH="1324160" progId="MSPhotoEd.3">
                    <p:embed/>
                    <p:pic>
                      <p:nvPicPr>
                        <p:cNvPr id="12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51600" y="1360825"/>
                          <a:ext cx="4572000" cy="25415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TextBox 16"/>
            <p:cNvSpPr txBox="1"/>
            <p:nvPr/>
          </p:nvSpPr>
          <p:spPr>
            <a:xfrm>
              <a:off x="7736266" y="1441314"/>
              <a:ext cx="519796" cy="400112"/>
            </a:xfrm>
            <a:prstGeom prst="rect">
              <a:avLst/>
            </a:prstGeom>
            <a:solidFill>
              <a:srgbClr val="FFFFCC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i="1" dirty="0" smtClean="0">
                  <a:solidFill>
                    <a:srgbClr val="006600"/>
                  </a:solidFill>
                  <a:latin typeface="Comic Sans MS" panose="030F0702030302020204" pitchFamily="66" charset="0"/>
                </a:rPr>
                <a:t>I</a:t>
              </a:r>
              <a:endParaRPr lang="el-GR" sz="2000" b="1" i="1" dirty="0">
                <a:solidFill>
                  <a:srgbClr val="006600"/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1435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2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1930</TotalTime>
  <Words>4146</Words>
  <Application>Microsoft Office PowerPoint</Application>
  <PresentationFormat>Ευρεία οθόνη</PresentationFormat>
  <Paragraphs>438</Paragraphs>
  <Slides>52</Slides>
  <Notes>0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2</vt:i4>
      </vt:variant>
      <vt:variant>
        <vt:lpstr>Τίτλοι διαφανειών</vt:lpstr>
      </vt:variant>
      <vt:variant>
        <vt:i4>52</vt:i4>
      </vt:variant>
    </vt:vector>
  </HeadingPairs>
  <TitlesOfParts>
    <vt:vector size="61" baseType="lpstr">
      <vt:lpstr>Arial</vt:lpstr>
      <vt:lpstr>Calibri</vt:lpstr>
      <vt:lpstr>Cambria Math</vt:lpstr>
      <vt:lpstr>Comic Sans MS</vt:lpstr>
      <vt:lpstr>Times New Roman</vt:lpstr>
      <vt:lpstr>Trebuchet MS</vt:lpstr>
      <vt:lpstr>2_Θέμα του Office</vt:lpstr>
      <vt:lpstr>Φωτογραφία του Photo Editor</vt:lpstr>
      <vt:lpstr>Εξίσωση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Μερκούριος Παναγιωτόπουλος</dc:creator>
  <cp:lastModifiedBy>Χρήστης των Windows</cp:lastModifiedBy>
  <cp:revision>332</cp:revision>
  <dcterms:created xsi:type="dcterms:W3CDTF">2019-09-30T10:11:25Z</dcterms:created>
  <dcterms:modified xsi:type="dcterms:W3CDTF">2021-10-01T08:41:17Z</dcterms:modified>
</cp:coreProperties>
</file>