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Funnel Display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Funnel Sans" charset="0"/>
      <p:regular r:id="rId21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-56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27373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Κακώσεις: Ορισμός &amp; Εισαγωγή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040742"/>
            <a:ext cx="7468553" cy="2856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Κακώσεις ονομάζουμε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το αποτέλεσμα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κάθε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βίαιης εξωτερικής επίδρασης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σε ζωντανό οργανισμό, που προκαλεί </a:t>
            </a: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λύση της συνέχειας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ή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b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φθορά</a:t>
            </a: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l-GR" sz="1850" b="1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της σύστασης </a:t>
            </a:r>
            <a:r>
              <a:rPr lang="en-US" sz="1850" b="1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των</a:t>
            </a:r>
            <a:r>
              <a:rPr lang="en-US" sz="1850" b="1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b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ιστών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endParaRPr lang="el-GR" sz="185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endParaRPr lang="el-GR" sz="185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endParaRPr lang="el-GR" sz="185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Είναι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συχνές, αποτελώντας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κύρια αιτία θανάτου σε νεαρά άτομα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και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τρίτη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αιτία στο γενικό πληθυσμό.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008709"/>
            <a:ext cx="586347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Σύγκλειση Τραυμάτων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071699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Η φροντίδα χειρουργικών τραυμάτων περιλαμβάνει τρεις κρίσιμες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φάσεις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που καθορίζουν την επιτυχή επούλωση και αποφυγή επιπλοκών.</a:t>
            </a:r>
            <a:endParaRPr lang="en-US" sz="1850" dirty="0"/>
          </a:p>
        </p:txBody>
      </p:sp>
      <p:sp>
        <p:nvSpPr>
          <p:cNvPr id="5" name="Text 1"/>
          <p:cNvSpPr/>
          <p:nvPr/>
        </p:nvSpPr>
        <p:spPr>
          <a:xfrm>
            <a:off x="6324124" y="5373171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l-GR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Προεγχειρητική</a:t>
            </a:r>
            <a:r>
              <a:rPr lang="el-G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– </a:t>
            </a:r>
            <a:r>
              <a:rPr lang="el-GR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Διεγχειρητική</a:t>
            </a:r>
            <a:r>
              <a:rPr lang="el-G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– Μετεγχειρητική περίοδος  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1875" y="559832"/>
            <a:ext cx="7720251" cy="1196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Κατηγορίες </a:t>
            </a:r>
            <a:r>
              <a:rPr lang="en-US" sz="3750" u="sng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Χειρουργικών Επεμβάσεων</a:t>
            </a:r>
            <a:endParaRPr lang="en-US" sz="3750" u="sng" dirty="0"/>
          </a:p>
        </p:txBody>
      </p:sp>
      <p:sp>
        <p:nvSpPr>
          <p:cNvPr id="4" name="Shape 1"/>
          <p:cNvSpPr/>
          <p:nvPr/>
        </p:nvSpPr>
        <p:spPr>
          <a:xfrm>
            <a:off x="711875" y="2061448"/>
            <a:ext cx="7720251" cy="1493520"/>
          </a:xfrm>
          <a:prstGeom prst="roundRect">
            <a:avLst>
              <a:gd name="adj" fmla="val 572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22853" y="2272427"/>
            <a:ext cx="2392799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200" u="sng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Καθαρές</a:t>
            </a:r>
            <a:endParaRPr lang="en-US" sz="2200" u="sng" dirty="0"/>
          </a:p>
        </p:txBody>
      </p:sp>
      <p:sp>
        <p:nvSpPr>
          <p:cNvPr id="6" name="Text 3"/>
          <p:cNvSpPr/>
          <p:nvPr/>
        </p:nvSpPr>
        <p:spPr>
          <a:xfrm>
            <a:off x="922853" y="2693432"/>
            <a:ext cx="7298293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Τομές σε περιοχές χωρίς φλεγμονή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εκτός αναπνευστικού και γαστρεντερικού συστήματος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711875" y="3758327"/>
            <a:ext cx="7720251" cy="1168241"/>
          </a:xfrm>
          <a:prstGeom prst="roundRect">
            <a:avLst>
              <a:gd name="adj" fmla="val 7312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22853" y="3969306"/>
            <a:ext cx="2482572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200" u="sng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Δυνητικά Μολυσμένες</a:t>
            </a:r>
            <a:endParaRPr lang="en-US" sz="2200" u="sng" dirty="0"/>
          </a:p>
        </p:txBody>
      </p:sp>
      <p:sp>
        <p:nvSpPr>
          <p:cNvPr id="9" name="Text 6"/>
          <p:cNvSpPr/>
          <p:nvPr/>
        </p:nvSpPr>
        <p:spPr>
          <a:xfrm>
            <a:off x="922853" y="4390311"/>
            <a:ext cx="7298293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Επεμβάσεις στο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αναπνευστικό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ή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γαστρεντερικό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σύστημα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711875" y="5129927"/>
            <a:ext cx="7720251" cy="1168241"/>
          </a:xfrm>
          <a:prstGeom prst="roundRect">
            <a:avLst>
              <a:gd name="adj" fmla="val 7312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22853" y="5340906"/>
            <a:ext cx="2392799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200" u="sng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Μολυσμένες</a:t>
            </a:r>
            <a:endParaRPr lang="en-US" sz="2200" u="sng" dirty="0"/>
          </a:p>
        </p:txBody>
      </p:sp>
      <p:sp>
        <p:nvSpPr>
          <p:cNvPr id="12" name="Text 9"/>
          <p:cNvSpPr/>
          <p:nvPr/>
        </p:nvSpPr>
        <p:spPr>
          <a:xfrm>
            <a:off x="922853" y="5761911"/>
            <a:ext cx="7298293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Επεμβάσεις σε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μολυσμένα τραύματα 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με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παραβίαση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κανόνων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αντισηψίας</a:t>
            </a:r>
            <a:endParaRPr lang="en-US" sz="2000" u="sng" dirty="0"/>
          </a:p>
        </p:txBody>
      </p:sp>
      <p:sp>
        <p:nvSpPr>
          <p:cNvPr id="13" name="Shape 10"/>
          <p:cNvSpPr/>
          <p:nvPr/>
        </p:nvSpPr>
        <p:spPr>
          <a:xfrm>
            <a:off x="711875" y="6501527"/>
            <a:ext cx="7720251" cy="1168241"/>
          </a:xfrm>
          <a:prstGeom prst="roundRect">
            <a:avLst>
              <a:gd name="adj" fmla="val 7312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22853" y="6712506"/>
            <a:ext cx="2392799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200" u="sng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Ρυπαρές</a:t>
            </a:r>
            <a:endParaRPr lang="en-US" sz="2200" u="sng" dirty="0"/>
          </a:p>
        </p:txBody>
      </p:sp>
      <p:sp>
        <p:nvSpPr>
          <p:cNvPr id="15" name="Text 12"/>
          <p:cNvSpPr/>
          <p:nvPr/>
        </p:nvSpPr>
        <p:spPr>
          <a:xfrm>
            <a:off x="922853" y="7133511"/>
            <a:ext cx="7298293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Εγχειρήσεις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με πύον ή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ανοιχτά όργανα όπως το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έντερο</a:t>
            </a:r>
            <a:endParaRPr lang="en-US" sz="2000" u="sng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4139"/>
            <a:ext cx="788574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Φάσεις Φροντίδας Τραύματος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1916906"/>
            <a:ext cx="4118848" cy="2545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7017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Προεγχειρητική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197316"/>
            <a:ext cx="4118848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Περιλαμβάνει </a:t>
            </a: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καθαρισμό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της μικροβιολογικής χλωρίδας του δέρματος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αντισηψία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χρήση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καθαρών χειρουργικών ενδυμάτων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και χορήγηση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αντιβιοτικών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για την πρόληψη λοιμώξεων.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1916906"/>
            <a:ext cx="4118848" cy="25455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47017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Διεγχειρητική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197316"/>
            <a:ext cx="4118848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Αυτή η φάση επικεντρώνεται στην τήρηση των </a:t>
            </a: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κανόνων ορθής εγχειρητικής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την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u="sng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αιμόσταση</a:t>
            </a:r>
            <a:r>
              <a:rPr lang="el-G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χρήση </a:t>
            </a:r>
            <a:r>
              <a:rPr lang="el-GR" sz="1850" b="1" i="1" u="sng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αντιβιοτικών</a:t>
            </a:r>
            <a:r>
              <a:rPr lang="el-G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και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τον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τοπικό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καθαρισμό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και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πλύση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του τραύματος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πριν από τη συρραφή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για βέλτιστο αποτέλεσμα.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1916906"/>
            <a:ext cx="4118848" cy="25455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47017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Μετεγχειρητική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197316"/>
            <a:ext cx="4118848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Μετά την επέμβαση, χρησιμοποιούνται </a:t>
            </a:r>
            <a:r>
              <a:rPr lang="en-US" sz="1850" b="1" u="sng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επιδεσμικά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b="1" u="sng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υλικά</a:t>
            </a:r>
            <a:r>
              <a:rPr lang="el-GR" sz="1850" b="1" u="sng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l-GR" sz="1850" u="sng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(υδρόφοβα)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χημικά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αντισηπτικά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ράμματα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και συγκολλητικές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ταινίες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για τη διασφάλιση της βέλτιστης επούλωσης του τραύματος.</a:t>
            </a:r>
            <a:endParaRPr lang="en-US" sz="1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461" y="500777"/>
            <a:ext cx="7058858" cy="535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Τεχνικές Σύγκλεισης και Φροντίδας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37461" y="1491496"/>
            <a:ext cx="4988424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 err="1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Ράμματα</a:t>
            </a:r>
            <a:r>
              <a:rPr lang="el-GR" sz="2200" dirty="0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      </a:t>
            </a:r>
            <a:r>
              <a:rPr lang="el-GR" dirty="0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(όχι από βαμβάκι ή μετάξι)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37461" y="1941433"/>
            <a:ext cx="7835503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Τοποθέτηση 5mm από τα χείλη της τομής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637461" y="2296597"/>
            <a:ext cx="7835503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Απόσταση 5mm μεταξύ τους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37461" y="2651760"/>
            <a:ext cx="7835503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Αποφυγή </a:t>
            </a:r>
            <a:r>
              <a:rPr lang="en-US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σφιχτού</a:t>
            </a: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δεσίματος</a:t>
            </a:r>
            <a:r>
              <a:rPr lang="el-GR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l-GR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  <a:sym typeface="Wingdings" pitchFamily="2" charset="2"/>
              </a:rPr>
              <a:t> τοπική φλεγμονή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37461" y="3006923"/>
            <a:ext cx="7835503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l-GR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Χρόνος α</a:t>
            </a:r>
            <a:r>
              <a:rPr lang="en-US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φαίρεση</a:t>
            </a:r>
            <a:r>
              <a:rPr lang="el-GR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ς</a:t>
            </a:r>
            <a:r>
              <a:rPr lang="en-US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ανάλογα με ανατομική θέση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37461" y="3805893"/>
            <a:ext cx="2142649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Επιδεσμικό Υλικό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637461" y="4255830"/>
            <a:ext cx="7835503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Προτίμηση υδρόφοβων υλικών </a:t>
            </a: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έναντι υδρόφιλων για καλύτερη προστασία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637461" y="5225278"/>
            <a:ext cx="2560677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Συνδυαστική Προσέγγιση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637461" y="5675215"/>
            <a:ext cx="7835503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Χρήση </a:t>
            </a:r>
            <a:r>
              <a:rPr lang="en-US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ραμμάτων αρχικά</a:t>
            </a: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στη συνέχεια </a:t>
            </a:r>
            <a:r>
              <a:rPr lang="en-US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αντικατάσταση με συγκολλητικές ταινίες</a:t>
            </a:r>
            <a:endParaRPr lang="en-US" u="sng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25" y="1514237"/>
            <a:ext cx="5075515" cy="5075515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8924925" y="6794540"/>
            <a:ext cx="5075515" cy="1356717"/>
          </a:xfrm>
          <a:prstGeom prst="roundRect">
            <a:avLst>
              <a:gd name="adj" fmla="val 5638"/>
            </a:avLst>
          </a:prstGeom>
          <a:solidFill>
            <a:srgbClr val="B6D6FC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980" y="7076122"/>
            <a:ext cx="227647" cy="182047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9334619" y="7022068"/>
            <a:ext cx="4483775" cy="874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3371A5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Σημαντικό:</a:t>
            </a:r>
            <a:r>
              <a:rPr lang="en-US" sz="20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Τα </a:t>
            </a:r>
            <a:r>
              <a:rPr lang="en-US" sz="2000" u="sng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χημικά αντισηπτικά </a:t>
            </a:r>
            <a:r>
              <a:rPr lang="en-US" sz="20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πρέπει να επιλέγονται προσεκτικά για </a:t>
            </a:r>
            <a:r>
              <a:rPr lang="en-US" sz="2000" u="sng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να μην παρεμποδίζουν την επανεπιθηλιοποίηση</a:t>
            </a:r>
            <a:endParaRPr lang="en-US" sz="2000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72195"/>
            <a:ext cx="604444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Ταξινόμηση Κακώσεων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55496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Μηχανικές (πτώσεις, τροχαία)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02168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Θερμικές (εγκαύματα, κρυοπαγήματα)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4884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Ακτινικές/Μετακτινικές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395513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Ραδιενεργές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42186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Χημικές (οξέα, βάσεις)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488858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Πυροβόλα όπλα/Εκρήξεις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53553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Ηλεκτρικό ρεύμα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37724" y="582203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Φυσικά αίτια (κεραυνός, ηλίαση)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647426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Οι κακώσεις μπορεί να είναι μικτής προέλευσης και διακρίνονται σε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εξωτερικές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εσωτερικές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ή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μικτές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2454" y="457676"/>
            <a:ext cx="5647849" cy="48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Όργανα Πρόκλησης Κακώσεων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54" y="1279922"/>
            <a:ext cx="3210282" cy="19840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2454" y="3430310"/>
            <a:ext cx="195798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Τέμνοντα Όργανα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582454" y="3774877"/>
            <a:ext cx="3210282" cy="798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Όπως μαχαίρια και θραύσματα γυαλιού, προκαλούν κοψίματα ή τομές.</a:t>
            </a:r>
            <a:endParaRPr lang="en-US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738" y="1279922"/>
            <a:ext cx="3210401" cy="19841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00738" y="3430429"/>
            <a:ext cx="195798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Θλώντα Όργανα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4000738" y="3774996"/>
            <a:ext cx="3210401" cy="798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Πέτρες, ξύλα ή ακόμα και οχήματα, προκαλούν εκτεταμένες κακώσεις με θλάση.</a:t>
            </a:r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142" y="1279922"/>
            <a:ext cx="3210401" cy="198417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19142" y="3430429"/>
            <a:ext cx="195798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Νύσσοντα Όργανα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7419142" y="3774995"/>
            <a:ext cx="3210401" cy="1131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Βελόνες και καρφιά, προκαλούν διατρήσεις και </a:t>
            </a:r>
            <a:r>
              <a:rPr lang="en-US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μικρά</a:t>
            </a: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βαθιά</a:t>
            </a: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τραύματα.</a:t>
            </a:r>
            <a:endParaRPr lang="en-US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7545" y="1279922"/>
            <a:ext cx="3210401" cy="198417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7545" y="3430429"/>
            <a:ext cx="195798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Πυροβόλα Όπλα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10837545" y="3774996"/>
            <a:ext cx="3210401" cy="1131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Προκαλούν κακώσεις ποικίλης σοβαρότητας ανάλογα με το διαμέτρημα και την απόσταση βολής.</a:t>
            </a:r>
            <a:endParaRPr lang="en-US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54" y="4906447"/>
            <a:ext cx="3210282" cy="198405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82454" y="7056834"/>
            <a:ext cx="1965246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Συνδυαστικά Όργανα</a:t>
            </a:r>
            <a:endParaRPr lang="en-US" sz="2000" dirty="0"/>
          </a:p>
        </p:txBody>
      </p:sp>
      <p:sp>
        <p:nvSpPr>
          <p:cNvPr id="17" name="Text 10"/>
          <p:cNvSpPr/>
          <p:nvPr/>
        </p:nvSpPr>
        <p:spPr>
          <a:xfrm>
            <a:off x="582454" y="7401401"/>
            <a:ext cx="3210282" cy="798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Όπως ψαλίδια και ξιφολόγχες, συνδυάζουν τη δυνατότητα κοπής και διάτρησης.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04" y="2305407"/>
            <a:ext cx="4887873" cy="361878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324124" y="2625685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Θλάσεις</a:t>
            </a:r>
            <a:endParaRPr lang="en-US" sz="4400" dirty="0"/>
          </a:p>
        </p:txBody>
      </p:sp>
      <p:sp>
        <p:nvSpPr>
          <p:cNvPr id="5" name="Text 1"/>
          <p:cNvSpPr/>
          <p:nvPr/>
        </p:nvSpPr>
        <p:spPr>
          <a:xfrm>
            <a:off x="6324124" y="3688675"/>
            <a:ext cx="7468553" cy="3347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Θλάση είναι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τοπική κάκωση 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ιστών </a:t>
            </a:r>
            <a:r>
              <a:rPr lang="en-US" sz="2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χωρίς λύση της συνέχειας </a:t>
            </a:r>
            <a:r>
              <a:rPr lang="en-US" sz="2000" b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του</a:t>
            </a:r>
            <a:r>
              <a:rPr lang="en-US" sz="2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b="1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δέρματος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l-GR" sz="20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Η 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περιοχή γίνεται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οιδηματώδης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με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αιμορραγίες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i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κάτω </a:t>
            </a:r>
            <a:r>
              <a:rPr lang="en-US" sz="2000" i="1" u="sng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από</a:t>
            </a:r>
            <a:r>
              <a:rPr lang="en-US" sz="2000" i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i="1" u="sng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το</a:t>
            </a:r>
            <a:r>
              <a:rPr lang="en-US" sz="2000" i="1" u="sng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i="1" u="sng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δέρμα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l-GR" sz="20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l-GR" sz="20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00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Μπορεί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να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αφορά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δέρμα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μύες, τένοντες, αγγεία ή εσωτερικά όργανα και να συνοδεύεται από αιμορραγία ή ρήξη οργάνου.</a:t>
            </a:r>
            <a:endParaRPr lang="en-US" sz="2000" dirty="0"/>
          </a:p>
        </p:txBody>
      </p:sp>
      <p:sp>
        <p:nvSpPr>
          <p:cNvPr id="6" name="Text 0"/>
          <p:cNvSpPr/>
          <p:nvPr/>
        </p:nvSpPr>
        <p:spPr>
          <a:xfrm>
            <a:off x="3859947" y="387458"/>
            <a:ext cx="604444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l-GR" sz="4400" dirty="0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Μορφές </a:t>
            </a:r>
            <a:r>
              <a:rPr lang="en-US" sz="4400" dirty="0" err="1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Κακώσεων</a:t>
            </a:r>
            <a:endParaRPr lang="en-US" sz="4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9398"/>
            <a:ext cx="93615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Τραύματα: Τύποι &amp; Χαρακτηριστικά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082165"/>
            <a:ext cx="3014305" cy="18629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18445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Εκδορές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679990"/>
            <a:ext cx="30143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Επιφανειακή κάκωση του δέρματος που προκαλείται από τριβή ή ξύσιμο.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233" y="2082165"/>
            <a:ext cx="3014305" cy="186297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51233" y="4184452"/>
            <a:ext cx="301430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Τραύματα από νύσσοντα όργανα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51233" y="5031938"/>
            <a:ext cx="3014305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Χαρακτηρίζονται από μικρό σημείο εισόδου, αλλά είναι βαθιά και συνήθως δεν συνοδεύονται από εκτεταμένο αιμάτωμα.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743" y="2082165"/>
            <a:ext cx="3014305" cy="186297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64743" y="418445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Τέμνοντα τραύματα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64743" y="4679990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Έχουν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ομαλά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χείλη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και μπορούν να προκαλέσουν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διατομή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τενόντων</a:t>
            </a:r>
            <a:r>
              <a:rPr lang="el-G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αγγείων</a:t>
            </a:r>
            <a:r>
              <a:rPr lang="el-G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ή νεύρων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8252" y="2082165"/>
            <a:ext cx="3014424" cy="186297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78252" y="418445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Θλαστικά τραύματα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78252" y="4679990"/>
            <a:ext cx="3014424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Προκύπτουν από </a:t>
            </a: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σύνθλιψη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ιστών, με αποτέλεσμα </a:t>
            </a: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ανώμαλα χείλη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και είναι συχνά σε ατυχήματα.</a:t>
            </a:r>
            <a:endParaRPr lang="en-US" sz="1850" dirty="0"/>
          </a:p>
        </p:txBody>
      </p:sp>
      <p:sp>
        <p:nvSpPr>
          <p:cNvPr id="15" name="Text 0"/>
          <p:cNvSpPr/>
          <p:nvPr/>
        </p:nvSpPr>
        <p:spPr>
          <a:xfrm>
            <a:off x="3859947" y="108494"/>
            <a:ext cx="604444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l-GR" sz="4400" dirty="0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Μορφές </a:t>
            </a:r>
            <a:r>
              <a:rPr lang="en-US" sz="4400" dirty="0" err="1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Κακώσεων</a:t>
            </a:r>
            <a:endParaRPr lang="en-US" sz="4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556323"/>
            <a:ext cx="595479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Επούλωση Τραυμάτων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619312"/>
            <a:ext cx="7468553" cy="344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Επούλωση είναι η </a:t>
            </a:r>
            <a:r>
              <a:rPr lang="en-US" sz="200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διαδικασία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αποκατάστασης της συνέχειας του δέρματος και των ιστών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με ανάπτυξη </a:t>
            </a:r>
            <a:r>
              <a:rPr lang="en-US" sz="2000" b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ουλώδους</a:t>
            </a:r>
            <a:r>
              <a:rPr lang="en-US" sz="2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b="1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ιστού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l-GR" sz="20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endParaRPr lang="el-GR" sz="20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endParaRPr lang="el-GR" sz="20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r>
              <a:rPr lang="en-US" sz="200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Είναι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ζωτικής σημασίας για τη ζωή και </a:t>
            </a:r>
            <a:r>
              <a:rPr lang="en-US" sz="20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τη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χειρουργική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l-GR" sz="20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endParaRPr lang="el-GR" sz="20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r>
              <a:rPr lang="en-US" sz="200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Ακόμη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και σε εκτεταμένη απώλεια ιστών, ο οργανισμός προσπαθεί να αποκαταστήσει τη βλάβη.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92" y="404013"/>
            <a:ext cx="5238427" cy="729212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152924" y="103320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Μορφές Επούλωσης</a:t>
            </a:r>
            <a:endParaRPr lang="en-US" sz="4400" dirty="0"/>
          </a:p>
        </p:txBody>
      </p:sp>
      <p:sp>
        <p:nvSpPr>
          <p:cNvPr id="5" name="Text 1"/>
          <p:cNvSpPr/>
          <p:nvPr/>
        </p:nvSpPr>
        <p:spPr>
          <a:xfrm>
            <a:off x="8152924" y="2809100"/>
            <a:ext cx="56397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κατά Α' σκοπό: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Μικρή απώλεια ιστών,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ομαλά χείλη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ελάχιστη ουλή</a:t>
            </a:r>
            <a:endParaRPr lang="en-US" sz="1850" u="sng" dirty="0"/>
          </a:p>
        </p:txBody>
      </p:sp>
      <p:sp>
        <p:nvSpPr>
          <p:cNvPr id="6" name="Text 2"/>
          <p:cNvSpPr/>
          <p:nvPr/>
        </p:nvSpPr>
        <p:spPr>
          <a:xfrm>
            <a:off x="8152924" y="4263270"/>
            <a:ext cx="6074520" cy="1688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κατά Β' σκοπό: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Μεγάλη απώλεια ιστών, </a:t>
            </a:r>
            <a:r>
              <a:rPr lang="el-GR" sz="1850" u="sng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παρουσία ξένων σωμάτων, </a:t>
            </a:r>
            <a:r>
              <a:rPr lang="en-US" sz="1850" b="1" u="sng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ανώμαλα</a:t>
            </a:r>
            <a:r>
              <a:rPr lang="en-US" sz="1850" b="1" u="sng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χείλη, μεγάλη ουλή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u="sng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επιπλοκές</a:t>
            </a:r>
            <a:r>
              <a:rPr lang="el-GR" sz="1850" u="sng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endParaRPr lang="el-GR" sz="1850" u="sng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342900" indent="-342900" algn="l">
              <a:lnSpc>
                <a:spcPts val="3000"/>
              </a:lnSpc>
              <a:buSzPct val="100000"/>
            </a:pPr>
            <a:r>
              <a:rPr lang="el-G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     επούλωση από τον πυθμένα – ανάπτυξη κοκκιώδους ιστού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8152924" y="6368358"/>
            <a:ext cx="56397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κατά Γ' σκοπό: </a:t>
            </a:r>
            <a:r>
              <a:rPr lang="en-US" sz="1850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Καθυστερημένη σύγκλειση, μετά από φλεγμονή</a:t>
            </a:r>
            <a:endParaRPr lang="en-US" sz="1850" u="sng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416683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865" y="277773"/>
            <a:ext cx="6462819" cy="602890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77716" y="4201794"/>
            <a:ext cx="5228987" cy="653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Φάσεις Επούλωσης</a:t>
            </a:r>
            <a:endParaRPr lang="en-US" sz="4100" dirty="0"/>
          </a:p>
        </p:txBody>
      </p:sp>
      <p:sp>
        <p:nvSpPr>
          <p:cNvPr id="5" name="Text 1"/>
          <p:cNvSpPr/>
          <p:nvPr/>
        </p:nvSpPr>
        <p:spPr>
          <a:xfrm>
            <a:off x="777716" y="5188703"/>
            <a:ext cx="13074968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Φάση φλεγμονής (διάρκεια ~1 εβδομάδα)</a:t>
            </a:r>
            <a:endParaRPr lang="en-US" dirty="0"/>
          </a:p>
        </p:txBody>
      </p:sp>
      <p:sp>
        <p:nvSpPr>
          <p:cNvPr id="6" name="Text 2"/>
          <p:cNvSpPr/>
          <p:nvPr/>
        </p:nvSpPr>
        <p:spPr>
          <a:xfrm>
            <a:off x="777716" y="5622090"/>
            <a:ext cx="13074968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Παραγωγή κολλαγόνου (6η-15η ημέρα)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777716" y="6055478"/>
            <a:ext cx="13074968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Ωρίμανση ουλής (3-6 μήνες)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777716" y="6831507"/>
            <a:ext cx="13074968" cy="716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Η ταχύτητα επούλωσης εξαρτάται από το είδος του τραύματος, </a:t>
            </a:r>
            <a:r>
              <a:rPr lang="en-US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την</a:t>
            </a: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περιοχή</a:t>
            </a:r>
            <a:r>
              <a:rPr lang="el-GR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(καλή/</a:t>
            </a:r>
            <a:r>
              <a:rPr lang="el-GR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κακ</a:t>
            </a:r>
            <a:r>
              <a:rPr lang="el-GR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ή αιμάτωση)</a:t>
            </a:r>
            <a:r>
              <a:rPr lang="en-US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την ηλικία, </a:t>
            </a:r>
            <a:r>
              <a:rPr lang="el-GR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την ιδιοσυγκρασία,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l-GR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την ακινησία, την επίδραση φαρμάκων/ακτινοβολίας/νόσων, την καθαριότητα, τ</a:t>
            </a:r>
            <a:r>
              <a:rPr lang="en-US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η </a:t>
            </a:r>
            <a:r>
              <a:rPr lang="en-US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φροντίδα</a:t>
            </a:r>
            <a:r>
              <a:rPr lang="en-US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8078" y="642818"/>
            <a:ext cx="5740479" cy="687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Επιπλοκές Τραυμάτων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78" y="1797606"/>
            <a:ext cx="3029426" cy="18722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18078" y="3903583"/>
            <a:ext cx="2749987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Αιμορραγίες</a:t>
            </a:r>
            <a:endParaRPr lang="en-US" sz="2150" b="1" dirty="0"/>
          </a:p>
        </p:txBody>
      </p:sp>
      <p:sp>
        <p:nvSpPr>
          <p:cNvPr id="5" name="Text 2"/>
          <p:cNvSpPr/>
          <p:nvPr/>
        </p:nvSpPr>
        <p:spPr>
          <a:xfrm>
            <a:off x="818078" y="4387453"/>
            <a:ext cx="3029426" cy="1495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Αιματώματα και μώλωπες που εμφανίζονται κάτω από το δέρμα, συχνές μετά από τραυματισμό.</a:t>
            </a:r>
            <a:endParaRPr lang="en-US" sz="18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684" y="1797606"/>
            <a:ext cx="3029426" cy="18722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684" y="3903583"/>
            <a:ext cx="2749987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Φλεγμονές</a:t>
            </a:r>
            <a:endParaRPr lang="en-US" sz="2150" b="1" dirty="0"/>
          </a:p>
        </p:txBody>
      </p:sp>
      <p:sp>
        <p:nvSpPr>
          <p:cNvPr id="8" name="Text 4"/>
          <p:cNvSpPr/>
          <p:nvPr/>
        </p:nvSpPr>
        <p:spPr>
          <a:xfrm>
            <a:off x="4139684" y="4387453"/>
            <a:ext cx="3029426" cy="1869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Διαπύηση</a:t>
            </a: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και </a:t>
            </a:r>
            <a:r>
              <a:rPr lang="en-US" sz="22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διάσπαση</a:t>
            </a: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του τραύματος, ενδείξεις σοβαρής επιπλοκής που απαιτούν άμεση αντιμετώπιση.</a:t>
            </a:r>
            <a:endParaRPr lang="en-US" sz="1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290" y="1797606"/>
            <a:ext cx="3029426" cy="187225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61290" y="3903583"/>
            <a:ext cx="3029426" cy="687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Βλάβες σε </a:t>
            </a:r>
            <a:r>
              <a:rPr lang="en-US" sz="2150" b="1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Αρθρώσεις</a:t>
            </a: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&amp; </a:t>
            </a:r>
            <a:r>
              <a:rPr lang="en-US" sz="2150" b="1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Νεύρα</a:t>
            </a:r>
            <a:endParaRPr lang="en-US" sz="2150" b="1" dirty="0"/>
          </a:p>
        </p:txBody>
      </p:sp>
      <p:sp>
        <p:nvSpPr>
          <p:cNvPr id="11" name="Text 6"/>
          <p:cNvSpPr/>
          <p:nvPr/>
        </p:nvSpPr>
        <p:spPr>
          <a:xfrm>
            <a:off x="7461290" y="4731187"/>
            <a:ext cx="3029426" cy="1869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Κακώσεις που μπορεί να οδηγήσουν σε μακροχρόνια λειτουργικά προβλήματα ή μόνιμη αναπηρία.</a:t>
            </a:r>
            <a:endParaRPr lang="en-US" sz="18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895" y="1797606"/>
            <a:ext cx="3029426" cy="187225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2895" y="3903583"/>
            <a:ext cx="2749987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Μολύνσεις</a:t>
            </a:r>
            <a:endParaRPr lang="en-US" sz="2150" b="1" dirty="0"/>
          </a:p>
        </p:txBody>
      </p:sp>
      <p:sp>
        <p:nvSpPr>
          <p:cNvPr id="14" name="Text 8"/>
          <p:cNvSpPr/>
          <p:nvPr/>
        </p:nvSpPr>
        <p:spPr>
          <a:xfrm>
            <a:off x="10782895" y="4387453"/>
            <a:ext cx="3029426" cy="1869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Προκαλούνται από βακτήρια, ξένα αντικείμενα ή ακόμη και ακατάλληλα ρούχα, επιβραδύνοντας την επούλωση.</a:t>
            </a:r>
            <a:endParaRPr lang="en-US" sz="1800" dirty="0"/>
          </a:p>
        </p:txBody>
      </p:sp>
      <p:sp>
        <p:nvSpPr>
          <p:cNvPr id="15" name="Text 9"/>
          <p:cNvSpPr/>
          <p:nvPr/>
        </p:nvSpPr>
        <p:spPr>
          <a:xfrm>
            <a:off x="818078" y="6863358"/>
            <a:ext cx="12994243" cy="747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Η σωστή </a:t>
            </a:r>
            <a:r>
              <a:rPr lang="en-US" sz="180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καθαριότητα</a:t>
            </a: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00" b="1" u="sng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αντισηψία</a:t>
            </a: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και </a:t>
            </a:r>
            <a:r>
              <a:rPr lang="en-US" sz="18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προληπτικά </a:t>
            </a:r>
            <a:r>
              <a:rPr lang="en-US" sz="1800" b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μέτρα</a:t>
            </a:r>
            <a:r>
              <a:rPr lang="en-US" sz="18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l-GR" sz="1800" b="1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(εμβόλια, οροί) </a:t>
            </a:r>
            <a:r>
              <a:rPr lang="en-US" sz="180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μειώνουν</a:t>
            </a:r>
            <a:r>
              <a:rPr lang="en-US" sz="18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σημαντικά τον κίνδυνο λοίμωξης και άλλων επιπλοκών.</a:t>
            </a:r>
            <a:endParaRPr lang="en-US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782</Words>
  <Application>Microsoft Office PowerPoint</Application>
  <PresentationFormat>Προσαρμογή</PresentationFormat>
  <Paragraphs>114</Paragraphs>
  <Slides>13</Slides>
  <Notes>13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Arial</vt:lpstr>
      <vt:lpstr>Funnel Display</vt:lpstr>
      <vt:lpstr>Calibri</vt:lpstr>
      <vt:lpstr>Funnel Sans</vt:lpstr>
      <vt:lpstr>Wingdings</vt:lpstr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18</cp:revision>
  <dcterms:created xsi:type="dcterms:W3CDTF">2025-09-12T16:52:18Z</dcterms:created>
  <dcterms:modified xsi:type="dcterms:W3CDTF">2025-10-18T15:01:44Z</dcterms:modified>
</cp:coreProperties>
</file>