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14630400" cy="8229600"/>
  <p:notesSz cx="8229600" cy="14630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1"/>
    <p:restoredTop sz="94610"/>
  </p:normalViewPr>
  <p:slideViewPr>
    <p:cSldViewPr snapToGrid="0" snapToObjects="1">
      <p:cViewPr varScale="1">
        <p:scale>
          <a:sx n="61" d="100"/>
          <a:sy n="61" d="100"/>
        </p:scale>
        <p:origin x="-564" y="-84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324124" y="2504242"/>
            <a:ext cx="7468553" cy="1408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Η Ανεργία και η Απασχόληση στη Σύγχρονη Εποχή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6324124" y="4271248"/>
            <a:ext cx="7468553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Μια παρουσίαση για τις επιπτώσεις της ανεργίας στην εργασία και την οικονομία, καθώς και στρατηγικές αντιμετώπισης των προκλήσεων.</a:t>
            </a:r>
            <a:endParaRPr lang="en-US" sz="1850" dirty="0"/>
          </a:p>
        </p:txBody>
      </p:sp>
      <p:sp>
        <p:nvSpPr>
          <p:cNvPr id="5" name="Shape 2"/>
          <p:cNvSpPr/>
          <p:nvPr/>
        </p:nvSpPr>
        <p:spPr>
          <a:xfrm>
            <a:off x="6324124" y="5324356"/>
            <a:ext cx="382905" cy="382905"/>
          </a:xfrm>
          <a:prstGeom prst="roundRect">
            <a:avLst>
              <a:gd name="adj" fmla="val 23878209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1744" y="5331976"/>
            <a:ext cx="367665" cy="36766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826687" y="5306497"/>
            <a:ext cx="2921198" cy="4188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en-US" sz="2350" b="1" kern="0" spc="-38" dirty="0">
                <a:solidFill>
                  <a:srgbClr val="272525"/>
                </a:solidFill>
                <a:latin typeface="Source Sans Pro Bold" pitchFamily="34" charset="0"/>
                <a:ea typeface="Source Sans Pro Bold" pitchFamily="34" charset="-122"/>
                <a:cs typeface="Source Sans Pro Bold" pitchFamily="34" charset="-120"/>
              </a:rPr>
              <a:t>by Stathis Spyropoulos</a:t>
            </a:r>
            <a:endParaRPr lang="en-US" sz="2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37724" y="2172176"/>
            <a:ext cx="6765846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Η Σημασία της Εκπαίδευσης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837724" y="3354824"/>
            <a:ext cx="3554730" cy="7898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200"/>
              </a:lnSpc>
              <a:buNone/>
            </a:pPr>
            <a:r>
              <a:rPr lang="en-US" sz="6200" kern="0" spc="-12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66%</a:t>
            </a:r>
            <a:endParaRPr lang="en-US" sz="6200" dirty="0"/>
          </a:p>
        </p:txBody>
      </p:sp>
      <p:sp>
        <p:nvSpPr>
          <p:cNvPr id="5" name="Text 2"/>
          <p:cNvSpPr/>
          <p:nvPr/>
        </p:nvSpPr>
        <p:spPr>
          <a:xfrm>
            <a:off x="837724" y="4443770"/>
            <a:ext cx="3554730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Απαιτούν Τριτοβάθμια Εκπαίδευση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837724" y="5291257"/>
            <a:ext cx="3554730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Των θέσεων εργασίας στην Ευρώπη</a:t>
            </a:r>
            <a:endParaRPr lang="en-US" sz="1850" dirty="0"/>
          </a:p>
        </p:txBody>
      </p:sp>
      <p:sp>
        <p:nvSpPr>
          <p:cNvPr id="7" name="Text 4"/>
          <p:cNvSpPr/>
          <p:nvPr/>
        </p:nvSpPr>
        <p:spPr>
          <a:xfrm>
            <a:off x="4751427" y="3354824"/>
            <a:ext cx="3554849" cy="7898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200"/>
              </a:lnSpc>
              <a:buNone/>
            </a:pPr>
            <a:r>
              <a:rPr lang="en-US" sz="6200" kern="0" spc="-12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0.8x</a:t>
            </a:r>
            <a:endParaRPr lang="en-US" sz="6200" dirty="0"/>
          </a:p>
        </p:txBody>
      </p:sp>
      <p:sp>
        <p:nvSpPr>
          <p:cNvPr id="8" name="Text 5"/>
          <p:cNvSpPr/>
          <p:nvPr/>
        </p:nvSpPr>
        <p:spPr>
          <a:xfrm>
            <a:off x="4751427" y="4443770"/>
            <a:ext cx="3554849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Ανεργία Χαμηλής Εκπαίδευσης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751427" y="5291257"/>
            <a:ext cx="3554849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Σε σχέση με την ανεργία υψηλής εκπαίδευσης στην Ελλάδα</a:t>
            </a:r>
            <a:endParaRPr lang="en-US" sz="1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2467928"/>
            <a:ext cx="6006227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Επιπτώσεις της Ανεργίας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837724" y="3770233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Κοινωνικό Επίπεδο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37724" y="4361498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u="sng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Απώλεια εισοδήματος και παραγωγής</a:t>
            </a:r>
            <a:endParaRPr lang="en-US" sz="1850" u="sng" dirty="0"/>
          </a:p>
        </p:txBody>
      </p:sp>
      <p:sp>
        <p:nvSpPr>
          <p:cNvPr id="5" name="Text 3"/>
          <p:cNvSpPr/>
          <p:nvPr/>
        </p:nvSpPr>
        <p:spPr>
          <a:xfrm>
            <a:off x="837724" y="4828223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Κοινωνικός αποκλεισμός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837724" y="5294948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Αύξηση </a:t>
            </a:r>
            <a:r>
              <a:rPr lang="en-US" sz="1850" kern="0" spc="-38" dirty="0" err="1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κοινωνικής</a:t>
            </a: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r>
              <a:rPr lang="en-US" sz="1850" kern="0" spc="-38" dirty="0" err="1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παθογένειας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7614761" y="3770233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Ατομικό Επίπεδο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614761" y="4361498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Ψυχολογικές επιπτώσεις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7614761" y="4828223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Χαμηλή αυτοεκτίμηση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7614761" y="5294948"/>
            <a:ext cx="618553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u="sng" kern="0" spc="-38" dirty="0" err="1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Κοινωνική</a:t>
            </a:r>
            <a:r>
              <a:rPr lang="en-US" sz="1850" u="sng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r>
              <a:rPr lang="en-US" sz="1850" u="sng" kern="0" spc="-38" dirty="0" err="1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απόσυρση</a:t>
            </a:r>
            <a:endParaRPr lang="el-GR" sz="1850" u="sng" kern="0" spc="-38" dirty="0" smtClean="0">
              <a:solidFill>
                <a:srgbClr val="272525"/>
              </a:solidFill>
              <a:latin typeface="Source Sans Pro" pitchFamily="34" charset="0"/>
              <a:ea typeface="Source Sans Pro" pitchFamily="34" charset="-122"/>
              <a:cs typeface="Source Sans Pro" pitchFamily="34" charset="-120"/>
            </a:endParaRPr>
          </a:p>
          <a:p>
            <a:pPr marL="342900" indent="-342900">
              <a:lnSpc>
                <a:spcPts val="3000"/>
              </a:lnSpc>
              <a:buSzPct val="100000"/>
              <a:buChar char="•"/>
            </a:pPr>
            <a:r>
              <a:rPr lang="el-GR" sz="1850" kern="0" spc="-38" dirty="0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Ενδοοικογενειακή βία</a:t>
            </a:r>
            <a:endParaRPr lang="en-US" sz="1850" kern="0" spc="-38" dirty="0">
              <a:solidFill>
                <a:srgbClr val="272525"/>
              </a:solidFill>
              <a:latin typeface="Source Sans Pro" pitchFamily="34" charset="0"/>
              <a:ea typeface="Source Sans Pro" pitchFamily="34" charset="-122"/>
              <a:cs typeface="Source Sans Pro" pitchFamily="34" charset="-120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760234" y="5739964"/>
            <a:ext cx="3735190" cy="4416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ts val="3000"/>
              </a:lnSpc>
              <a:buSzPct val="100000"/>
              <a:buChar char="•"/>
            </a:pPr>
            <a:r>
              <a:rPr lang="el-GR" sz="1850" kern="0" spc="-38" dirty="0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Αύξηση δαπανών σε επιδόματα</a:t>
            </a:r>
            <a:endParaRPr lang="en-US" sz="1850" kern="0" spc="-38" dirty="0">
              <a:solidFill>
                <a:srgbClr val="272525"/>
              </a:solidFill>
              <a:latin typeface="Source Sans Pro" pitchFamily="34" charset="0"/>
              <a:ea typeface="Source Sans Pro" pitchFamily="34" charset="-122"/>
              <a:cs typeface="Source Sans Pro" pitchFamily="34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86753" y="539591"/>
            <a:ext cx="7355205" cy="5770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4500"/>
              </a:lnSpc>
              <a:buNone/>
            </a:pPr>
            <a:r>
              <a:rPr lang="en-US" sz="3600" kern="0" spc="-73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Στρατηγικές Αντιμετώπισης Ανεργίας</a:t>
            </a:r>
            <a:endParaRPr lang="en-US" sz="360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53" y="1411010"/>
            <a:ext cx="981075" cy="156972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2150" y="1607225"/>
            <a:ext cx="2308384" cy="288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000" kern="0" spc="-36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Ενημέρωση</a:t>
            </a:r>
            <a:endParaRPr lang="en-US" sz="2000" dirty="0"/>
          </a:p>
        </p:txBody>
      </p:sp>
      <p:sp>
        <p:nvSpPr>
          <p:cNvPr id="6" name="Text 2"/>
          <p:cNvSpPr/>
          <p:nvPr/>
        </p:nvSpPr>
        <p:spPr>
          <a:xfrm>
            <a:off x="1962150" y="2013347"/>
            <a:ext cx="6495098" cy="31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u="sng" kern="0" spc="-31" dirty="0" err="1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Ευρεία</a:t>
            </a:r>
            <a:r>
              <a:rPr lang="en-US" u="sng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r>
              <a:rPr lang="el-GR" u="sng" kern="0" spc="-31" dirty="0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και όχι παθητική </a:t>
            </a:r>
            <a:r>
              <a:rPr lang="en-US" u="sng" kern="0" spc="-31" dirty="0" err="1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πληροφόρηση</a:t>
            </a:r>
            <a:r>
              <a:rPr lang="en-US" u="sng" kern="0" spc="-31" dirty="0" smtClean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r>
              <a:rPr lang="en-US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για κοινωνικά δρώμενα</a:t>
            </a:r>
            <a:endParaRPr lang="en-US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753" y="2980730"/>
            <a:ext cx="981075" cy="156972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962150" y="3176945"/>
            <a:ext cx="2308384" cy="288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000" kern="0" spc="-36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Στοχοθεσία</a:t>
            </a:r>
            <a:endParaRPr lang="en-US" sz="2000" dirty="0"/>
          </a:p>
        </p:txBody>
      </p:sp>
      <p:sp>
        <p:nvSpPr>
          <p:cNvPr id="9" name="Text 4"/>
          <p:cNvSpPr/>
          <p:nvPr/>
        </p:nvSpPr>
        <p:spPr>
          <a:xfrm>
            <a:off x="1962150" y="3583067"/>
            <a:ext cx="6495098" cy="31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Οργάνωση στόχων σε επίπεδο σπουδών και αγοράς εργασίας</a:t>
            </a:r>
            <a:endParaRPr lang="en-US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753" y="4550450"/>
            <a:ext cx="981075" cy="156972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962150" y="4746665"/>
            <a:ext cx="2308384" cy="288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000" kern="0" spc="-36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Ανάπτυξη Δεξιοτήτων</a:t>
            </a:r>
            <a:endParaRPr lang="en-US" sz="2000" dirty="0"/>
          </a:p>
        </p:txBody>
      </p:sp>
      <p:sp>
        <p:nvSpPr>
          <p:cNvPr id="12" name="Text 6"/>
          <p:cNvSpPr/>
          <p:nvPr/>
        </p:nvSpPr>
        <p:spPr>
          <a:xfrm>
            <a:off x="1962150" y="5152787"/>
            <a:ext cx="6495098" cy="31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Παρακολούθηση σεμιναρίων, εκμάθηση ξένων γλωσσών και Η/Υ</a:t>
            </a:r>
            <a:endParaRPr lang="en-US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753" y="6120170"/>
            <a:ext cx="981075" cy="156972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962150" y="6316385"/>
            <a:ext cx="2308384" cy="288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000" kern="0" spc="-36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Εργασιακή Εμπειρία</a:t>
            </a:r>
            <a:endParaRPr lang="en-US" sz="2000" dirty="0"/>
          </a:p>
        </p:txBody>
      </p:sp>
      <p:sp>
        <p:nvSpPr>
          <p:cNvPr id="15" name="Text 8"/>
          <p:cNvSpPr/>
          <p:nvPr/>
        </p:nvSpPr>
        <p:spPr>
          <a:xfrm>
            <a:off x="1962150" y="6722507"/>
            <a:ext cx="6495098" cy="31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Αξιοποίηση κάθε ευκαιρίας για απόκτηση εμπειρίας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37724" y="1708190"/>
            <a:ext cx="5632490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Συμπεράσματα</a:t>
            </a:r>
            <a:endParaRPr lang="en-US" sz="4400" dirty="0"/>
          </a:p>
        </p:txBody>
      </p:sp>
      <p:sp>
        <p:nvSpPr>
          <p:cNvPr id="4" name="Shape 1"/>
          <p:cNvSpPr/>
          <p:nvPr/>
        </p:nvSpPr>
        <p:spPr>
          <a:xfrm>
            <a:off x="837724" y="2771180"/>
            <a:ext cx="3614618" cy="2138482"/>
          </a:xfrm>
          <a:prstGeom prst="roundRect">
            <a:avLst>
              <a:gd name="adj" fmla="val 4701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84659" y="3018115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Προσαρμοστικότητα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84659" y="3513653"/>
            <a:ext cx="3120747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ικανότητα προσαρμογής στις τεχνολογικές αλλαγές είναι κρίσιμη.</a:t>
            </a:r>
            <a:endParaRPr lang="en-US" sz="1850" dirty="0"/>
          </a:p>
        </p:txBody>
      </p:sp>
      <p:sp>
        <p:nvSpPr>
          <p:cNvPr id="7" name="Shape 4"/>
          <p:cNvSpPr/>
          <p:nvPr/>
        </p:nvSpPr>
        <p:spPr>
          <a:xfrm>
            <a:off x="4691658" y="2771180"/>
            <a:ext cx="3614618" cy="2138482"/>
          </a:xfrm>
          <a:prstGeom prst="roundRect">
            <a:avLst>
              <a:gd name="adj" fmla="val 4701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938593" y="3018115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Δια Βίου Μάθηση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938593" y="3513653"/>
            <a:ext cx="3120747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συνεχής εκπαίδευση είναι απαραίτητη για την επαγγελματική επιβίωση.</a:t>
            </a:r>
            <a:endParaRPr lang="en-US" sz="1850" dirty="0"/>
          </a:p>
        </p:txBody>
      </p:sp>
      <p:sp>
        <p:nvSpPr>
          <p:cNvPr id="10" name="Shape 7"/>
          <p:cNvSpPr/>
          <p:nvPr/>
        </p:nvSpPr>
        <p:spPr>
          <a:xfrm>
            <a:off x="837724" y="5148977"/>
            <a:ext cx="7468553" cy="1372433"/>
          </a:xfrm>
          <a:prstGeom prst="roundRect">
            <a:avLst>
              <a:gd name="adj" fmla="val 7326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084659" y="5395913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Κοινωνική Ευθύνη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084659" y="5891451"/>
            <a:ext cx="6974681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αντιμετώπιση της ανεργίας απαιτεί συλλογική προσπάθεια.</a:t>
            </a:r>
            <a:endParaRPr lang="en-US" sz="1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37724" y="1404818"/>
            <a:ext cx="7468553" cy="1408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Η Επίδραση των Νέων Τεχνολογιών</a:t>
            </a:r>
            <a:endParaRPr lang="en-US" sz="4400" dirty="0"/>
          </a:p>
        </p:txBody>
      </p:sp>
      <p:sp>
        <p:nvSpPr>
          <p:cNvPr id="4" name="Shape 1"/>
          <p:cNvSpPr/>
          <p:nvPr/>
        </p:nvSpPr>
        <p:spPr>
          <a:xfrm>
            <a:off x="837724" y="3441025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95901" y="3441025"/>
            <a:ext cx="2956441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Κατάργηση Θέσεων Εργασίας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495901" y="4288512"/>
            <a:ext cx="2956441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Οι νέες επενδύσεις συχνά καταργούν τουλάχιστον μία θέση εργασίας.</a:t>
            </a:r>
            <a:endParaRPr lang="en-US" sz="1850" dirty="0"/>
          </a:p>
        </p:txBody>
      </p:sp>
      <p:sp>
        <p:nvSpPr>
          <p:cNvPr id="7" name="Shape 4"/>
          <p:cNvSpPr/>
          <p:nvPr/>
        </p:nvSpPr>
        <p:spPr>
          <a:xfrm>
            <a:off x="4691658" y="3441025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349835" y="3441025"/>
            <a:ext cx="2956441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Αντισταθμιστικές Δυνάμεις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5349835" y="4288512"/>
            <a:ext cx="2956441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Πιθανή εξουδετέρωση των δυσμενών επιπτώσεων στην απασχόληση.</a:t>
            </a:r>
            <a:endParaRPr lang="en-US" sz="1850" dirty="0"/>
          </a:p>
        </p:txBody>
      </p:sp>
      <p:sp>
        <p:nvSpPr>
          <p:cNvPr id="10" name="Shape 7"/>
          <p:cNvSpPr/>
          <p:nvPr/>
        </p:nvSpPr>
        <p:spPr>
          <a:xfrm>
            <a:off x="837724" y="5946100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495901" y="5946100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Άνιση Επίδραση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495901" y="6441638"/>
            <a:ext cx="681037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Δεν θίγονται όλα τα επαγγέλματα εξίσου από τις νέες τεχνολογίες.</a:t>
            </a:r>
            <a:endParaRPr lang="en-US" sz="1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48197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94968" y="3027998"/>
            <a:ext cx="6095405" cy="5840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4550"/>
              </a:lnSpc>
              <a:buNone/>
            </a:pPr>
            <a:r>
              <a:rPr lang="en-US" sz="3650" kern="0" spc="-74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Αλλαγές στην Αγορά Εργασίας</a:t>
            </a:r>
            <a:endParaRPr lang="en-US" sz="3650" dirty="0"/>
          </a:p>
        </p:txBody>
      </p:sp>
      <p:sp>
        <p:nvSpPr>
          <p:cNvPr id="4" name="Shape 1"/>
          <p:cNvSpPr/>
          <p:nvPr/>
        </p:nvSpPr>
        <p:spPr>
          <a:xfrm>
            <a:off x="981313" y="3909774"/>
            <a:ext cx="22860" cy="3773805"/>
          </a:xfrm>
          <a:prstGeom prst="roundRect">
            <a:avLst>
              <a:gd name="adj" fmla="val 364817"/>
            </a:avLst>
          </a:prstGeom>
          <a:solidFill>
            <a:srgbClr val="DABADD"/>
          </a:solidFill>
          <a:ln/>
        </p:spPr>
      </p:sp>
      <p:sp>
        <p:nvSpPr>
          <p:cNvPr id="5" name="Shape 2"/>
          <p:cNvSpPr/>
          <p:nvPr/>
        </p:nvSpPr>
        <p:spPr>
          <a:xfrm>
            <a:off x="1193244" y="4345067"/>
            <a:ext cx="694968" cy="22860"/>
          </a:xfrm>
          <a:prstGeom prst="roundRect">
            <a:avLst>
              <a:gd name="adj" fmla="val 364817"/>
            </a:avLst>
          </a:prstGeom>
          <a:solidFill>
            <a:srgbClr val="DABADD"/>
          </a:solidFill>
          <a:ln/>
        </p:spPr>
      </p:sp>
      <p:sp>
        <p:nvSpPr>
          <p:cNvPr id="6" name="Shape 3"/>
          <p:cNvSpPr/>
          <p:nvPr/>
        </p:nvSpPr>
        <p:spPr>
          <a:xfrm>
            <a:off x="769382" y="4133136"/>
            <a:ext cx="446723" cy="446723"/>
          </a:xfrm>
          <a:prstGeom prst="roundRect">
            <a:avLst>
              <a:gd name="adj" fmla="val 18669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922615" y="4216360"/>
            <a:ext cx="140137" cy="2802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2084784" y="4108252"/>
            <a:ext cx="3245644" cy="2919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800" u="sng" kern="0" spc="-3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Αύξηση σε Τεχνολογικούς Τομείς</a:t>
            </a:r>
            <a:endParaRPr lang="en-US" sz="1800" u="sng" dirty="0"/>
          </a:p>
        </p:txBody>
      </p:sp>
      <p:sp>
        <p:nvSpPr>
          <p:cNvPr id="9" name="Text 6"/>
          <p:cNvSpPr/>
          <p:nvPr/>
        </p:nvSpPr>
        <p:spPr>
          <a:xfrm>
            <a:off x="2084784" y="4519255"/>
            <a:ext cx="11850648" cy="3176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Αύξηση υπαλλήλων σε τηλεπικοινωνίες, λογισμικό και ηλεκτρονικούς υπολογιστές.</a:t>
            </a:r>
            <a:endParaRPr lang="en-US" sz="1550" dirty="0"/>
          </a:p>
        </p:txBody>
      </p:sp>
      <p:sp>
        <p:nvSpPr>
          <p:cNvPr id="10" name="Shape 7"/>
          <p:cNvSpPr/>
          <p:nvPr/>
        </p:nvSpPr>
        <p:spPr>
          <a:xfrm>
            <a:off x="1193244" y="5669161"/>
            <a:ext cx="694968" cy="22860"/>
          </a:xfrm>
          <a:prstGeom prst="roundRect">
            <a:avLst>
              <a:gd name="adj" fmla="val 364817"/>
            </a:avLst>
          </a:prstGeom>
          <a:solidFill>
            <a:srgbClr val="DABADD"/>
          </a:solidFill>
          <a:ln/>
        </p:spPr>
      </p:sp>
      <p:sp>
        <p:nvSpPr>
          <p:cNvPr id="11" name="Shape 8"/>
          <p:cNvSpPr/>
          <p:nvPr/>
        </p:nvSpPr>
        <p:spPr>
          <a:xfrm>
            <a:off x="769382" y="5457230"/>
            <a:ext cx="446723" cy="446723"/>
          </a:xfrm>
          <a:prstGeom prst="roundRect">
            <a:avLst>
              <a:gd name="adj" fmla="val 18669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22615" y="5540454"/>
            <a:ext cx="140137" cy="2802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2084784" y="5432346"/>
            <a:ext cx="2336006" cy="2919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800" kern="0" spc="-3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Ετεροαπασχόληση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2084784" y="5843349"/>
            <a:ext cx="11850648" cy="3176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Απόφοιτοι αναζητούν εργασία σε διαφορετικούς τομείς από την ειδίκευσή τους.</a:t>
            </a:r>
            <a:endParaRPr lang="en-US" sz="1550" dirty="0"/>
          </a:p>
        </p:txBody>
      </p:sp>
      <p:sp>
        <p:nvSpPr>
          <p:cNvPr id="15" name="Shape 12"/>
          <p:cNvSpPr/>
          <p:nvPr/>
        </p:nvSpPr>
        <p:spPr>
          <a:xfrm>
            <a:off x="1193244" y="6993255"/>
            <a:ext cx="694968" cy="22860"/>
          </a:xfrm>
          <a:prstGeom prst="roundRect">
            <a:avLst>
              <a:gd name="adj" fmla="val 364817"/>
            </a:avLst>
          </a:prstGeom>
          <a:solidFill>
            <a:srgbClr val="DABADD"/>
          </a:solidFill>
          <a:ln/>
        </p:spPr>
      </p:sp>
      <p:sp>
        <p:nvSpPr>
          <p:cNvPr id="16" name="Shape 13"/>
          <p:cNvSpPr/>
          <p:nvPr/>
        </p:nvSpPr>
        <p:spPr>
          <a:xfrm>
            <a:off x="769382" y="6781324"/>
            <a:ext cx="446723" cy="446723"/>
          </a:xfrm>
          <a:prstGeom prst="roundRect">
            <a:avLst>
              <a:gd name="adj" fmla="val 18669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922615" y="6864548"/>
            <a:ext cx="140137" cy="2802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2084784" y="6756440"/>
            <a:ext cx="2336006" cy="2919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800" kern="0" spc="-3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Νέες Ειδικότητες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2084784" y="7167443"/>
            <a:ext cx="11850648" cy="3176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u="sng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Δημιουργία νέων επαγγελμάτων </a:t>
            </a:r>
            <a:r>
              <a:rPr lang="en-US" sz="1550" kern="0" spc="-31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και αλλαγή περιεχομένου παλαιών.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37724" y="1516618"/>
            <a:ext cx="5632490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Η Ανεργία ως Συνέπεια</a:t>
            </a:r>
            <a:endParaRPr lang="en-US" sz="4400" dirty="0"/>
          </a:p>
        </p:txBody>
      </p:sp>
      <p:sp>
        <p:nvSpPr>
          <p:cNvPr id="4" name="Shape 1"/>
          <p:cNvSpPr/>
          <p:nvPr/>
        </p:nvSpPr>
        <p:spPr>
          <a:xfrm>
            <a:off x="837724" y="2579608"/>
            <a:ext cx="3614618" cy="2138482"/>
          </a:xfrm>
          <a:prstGeom prst="roundRect">
            <a:avLst>
              <a:gd name="adj" fmla="val 4701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84659" y="2826544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Τεχνολογική Πρόοδος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84659" y="3322082"/>
            <a:ext cx="3120747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ανεργία δεν προκαλείται άμεσα από την τεχνολογική πρόοδο.</a:t>
            </a:r>
            <a:endParaRPr lang="en-US" sz="1850" dirty="0"/>
          </a:p>
        </p:txBody>
      </p:sp>
      <p:sp>
        <p:nvSpPr>
          <p:cNvPr id="7" name="Shape 4"/>
          <p:cNvSpPr/>
          <p:nvPr/>
        </p:nvSpPr>
        <p:spPr>
          <a:xfrm>
            <a:off x="4691658" y="2579608"/>
            <a:ext cx="3614618" cy="2138482"/>
          </a:xfrm>
          <a:prstGeom prst="roundRect">
            <a:avLst>
              <a:gd name="adj" fmla="val 4701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938593" y="2826544"/>
            <a:ext cx="2975610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Συσσώρευση Κεφαλαίου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938593" y="3322082"/>
            <a:ext cx="3120747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σχέση της τεχνολογίας με τις επενδύσεις επηρεάζει την ανεργία.</a:t>
            </a:r>
            <a:endParaRPr lang="en-US" sz="1850" dirty="0"/>
          </a:p>
        </p:txBody>
      </p:sp>
      <p:sp>
        <p:nvSpPr>
          <p:cNvPr id="10" name="Shape 7"/>
          <p:cNvSpPr/>
          <p:nvPr/>
        </p:nvSpPr>
        <p:spPr>
          <a:xfrm>
            <a:off x="837724" y="4957405"/>
            <a:ext cx="7468553" cy="1755458"/>
          </a:xfrm>
          <a:prstGeom prst="roundRect">
            <a:avLst>
              <a:gd name="adj" fmla="val 5727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084659" y="5204341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Παραγωγικότητα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084659" y="5699879"/>
            <a:ext cx="6974681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Η άνοδος της παραγωγικότητας υπό καπιταλιστικές συνθήκες οδηγεί σε ανεργία.</a:t>
            </a:r>
            <a:endParaRPr lang="en-US" sz="1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899" y="221456"/>
            <a:ext cx="1772603" cy="177260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0316" y="2702838"/>
            <a:ext cx="7169944" cy="5212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4100"/>
              </a:lnSpc>
              <a:buNone/>
            </a:pPr>
            <a:r>
              <a:rPr lang="en-US" sz="3250" kern="0" spc="-66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Παράγοντες Απασχόλησης στην Ελλάδα</a:t>
            </a:r>
            <a:endParaRPr lang="en-US" sz="32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16" y="3489960"/>
            <a:ext cx="886182" cy="141791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772364" y="3667125"/>
            <a:ext cx="2085142" cy="260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2200" kern="0" spc="-33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Εκμηχάνιση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1772364" y="4033957"/>
            <a:ext cx="12237720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Συνεχής μείωση της απασχόλησης λόγω υποκατάστασης εργασίας από μηχανές.</a:t>
            </a:r>
            <a:endParaRPr lang="en-US" sz="200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316" y="4907875"/>
            <a:ext cx="886182" cy="141791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772364" y="5085040"/>
            <a:ext cx="3134916" cy="260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2200" kern="0" spc="-33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Επέκταση Παραγωγικού Δυναμικού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1772364" y="5451872"/>
            <a:ext cx="12237720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i="1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Ευνοεί την απασχόληση, αλλά </a:t>
            </a:r>
            <a:r>
              <a:rPr lang="en-US" sz="2000" i="1" u="sng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με επιβράδυνση </a:t>
            </a:r>
            <a:r>
              <a:rPr lang="en-US" sz="2000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λόγω μειωμένης συσσώρευσης κεφαλαίου.</a:t>
            </a:r>
            <a:endParaRPr lang="en-US" sz="20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316" y="6325791"/>
            <a:ext cx="886182" cy="141791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772364" y="6502956"/>
            <a:ext cx="2834283" cy="260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2200" kern="0" spc="-33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Χρήση Παραγωγικού Δυναμικού</a:t>
            </a:r>
            <a:endParaRPr lang="en-US" sz="2200" dirty="0"/>
          </a:p>
        </p:txBody>
      </p:sp>
      <p:sp>
        <p:nvSpPr>
          <p:cNvPr id="12" name="Text 6"/>
          <p:cNvSpPr/>
          <p:nvPr/>
        </p:nvSpPr>
        <p:spPr>
          <a:xfrm>
            <a:off x="1772364" y="6869787"/>
            <a:ext cx="12237720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u="sng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Μείωση του βαθμού χρησιμοποίησης των μηχανών</a:t>
            </a:r>
            <a:r>
              <a:rPr lang="en-US" sz="2000" kern="0" spc="-2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2677239"/>
            <a:ext cx="10799802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Επιπτώσεις στις Διάφορες Ηλικιακές Ομάδες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837724" y="3979545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Νέοι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37724" y="4570809"/>
            <a:ext cx="6185535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Αντιμετωπίζουν δυσκολίες λόγω περιορισμένης αγοράς εργασίας και έλλειψης κατάρτισης.</a:t>
            </a:r>
            <a:endParaRPr lang="en-US" sz="1850" dirty="0"/>
          </a:p>
        </p:txBody>
      </p:sp>
      <p:sp>
        <p:nvSpPr>
          <p:cNvPr id="5" name="Text 3"/>
          <p:cNvSpPr/>
          <p:nvPr/>
        </p:nvSpPr>
        <p:spPr>
          <a:xfrm>
            <a:off x="7614761" y="3979545"/>
            <a:ext cx="3146227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Μεγαλύτεροι Εργαζόμενοι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614761" y="4570809"/>
            <a:ext cx="6185535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Κίνδυνος απόλυσης και δυσκολία επανεκπαίδευσης. Συχνά βρίσκουν εργασία με χειρότερους όρους.</a:t>
            </a:r>
            <a:endParaRPr lang="en-US" sz="1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0"/>
            <a:ext cx="36576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37724" y="1124903"/>
            <a:ext cx="7770019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Αντιμετώπιση των Προκλήσεων</a:t>
            </a:r>
            <a:endParaRPr lang="en-US" sz="440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4" y="2187893"/>
            <a:ext cx="598408" cy="598408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37724" y="3025616"/>
            <a:ext cx="320361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Επαγγελματική Κατάρτιση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837724" y="3521154"/>
            <a:ext cx="4469130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Θεσμός ενσωματωμένος στις προηγμένες κοινωνίες.</a:t>
            </a:r>
            <a:endParaRPr lang="en-US" sz="18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827" y="2187893"/>
            <a:ext cx="598408" cy="598408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5665827" y="3025616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Επανακατάρτιση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5665827" y="3521154"/>
            <a:ext cx="4469249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Απαραίτητη για την προσαρμογή στις νέες τεχνολογίες.</a:t>
            </a:r>
            <a:endParaRPr lang="en-US" sz="185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724" y="5005268"/>
            <a:ext cx="598408" cy="598408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37724" y="5842992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Δια Βίου Εκπαίδευση</a:t>
            </a:r>
            <a:endParaRPr lang="en-US" sz="2200" dirty="0"/>
          </a:p>
        </p:txBody>
      </p:sp>
      <p:sp>
        <p:nvSpPr>
          <p:cNvPr id="12" name="Text 6"/>
          <p:cNvSpPr/>
          <p:nvPr/>
        </p:nvSpPr>
        <p:spPr>
          <a:xfrm>
            <a:off x="837724" y="6338530"/>
            <a:ext cx="4469130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Συνεχής μάθηση για την αντιμετώπιση των τεχνολογικών εξελίξεων.</a:t>
            </a:r>
            <a:endParaRPr lang="en-US" sz="1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324124" y="1404818"/>
            <a:ext cx="7468553" cy="1408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n-US" sz="4400" kern="0" spc="-89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Θετικές Πτυχές της Τεχνολογικής Εξέλιξης</a:t>
            </a:r>
            <a:endParaRPr lang="en-US" sz="4400" dirty="0"/>
          </a:p>
        </p:txBody>
      </p:sp>
      <p:sp>
        <p:nvSpPr>
          <p:cNvPr id="4" name="Shape 1"/>
          <p:cNvSpPr/>
          <p:nvPr/>
        </p:nvSpPr>
        <p:spPr>
          <a:xfrm>
            <a:off x="6324124" y="3441025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982301" y="3441025"/>
            <a:ext cx="2956441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Βιωσιμότητα Επιχειρήσεων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982301" y="4288512"/>
            <a:ext cx="2956441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Μη βιώσιμες μονάδες γίνονται ανταγωνιστικές με τη νέα τεχνολογία.</a:t>
            </a:r>
            <a:endParaRPr lang="en-US" sz="1850" dirty="0"/>
          </a:p>
        </p:txBody>
      </p:sp>
      <p:sp>
        <p:nvSpPr>
          <p:cNvPr id="7" name="Shape 4"/>
          <p:cNvSpPr/>
          <p:nvPr/>
        </p:nvSpPr>
        <p:spPr>
          <a:xfrm>
            <a:off x="10178058" y="3441025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836235" y="3441025"/>
            <a:ext cx="2956441" cy="7038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Συμμετοχή Εργαζομένων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0836235" y="4288512"/>
            <a:ext cx="2956441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Ουσιαστική συμμετοχή στην οργάνωση εργασίας και διοίκηση παραγωγής.</a:t>
            </a:r>
            <a:endParaRPr lang="en-US" sz="1850" dirty="0"/>
          </a:p>
        </p:txBody>
      </p:sp>
      <p:sp>
        <p:nvSpPr>
          <p:cNvPr id="10" name="Shape 7"/>
          <p:cNvSpPr/>
          <p:nvPr/>
        </p:nvSpPr>
        <p:spPr>
          <a:xfrm>
            <a:off x="6324124" y="5946100"/>
            <a:ext cx="418862" cy="418862"/>
          </a:xfrm>
          <a:prstGeom prst="roundRect">
            <a:avLst>
              <a:gd name="adj" fmla="val 24003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982301" y="5946100"/>
            <a:ext cx="3710226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Ενσωμάτωση στην Επιχείρηση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6982301" y="6441638"/>
            <a:ext cx="6810375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1850" kern="0" spc="-38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Συστράτευση εργαζομένων στους στόχους της επιχείρησης.</a:t>
            </a:r>
            <a:endParaRPr lang="en-US" sz="1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1682710"/>
            <a:ext cx="8789908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00"/>
              </a:lnSpc>
              <a:buNone/>
            </a:pPr>
            <a:r>
              <a:rPr lang="el-GR" sz="4400" kern="0" spc="-89" dirty="0" smtClean="0">
                <a:solidFill>
                  <a:srgbClr val="D73AD7"/>
                </a:solidFill>
                <a:ea typeface="Source Serif Pro Semi Bold" pitchFamily="34" charset="-122"/>
              </a:rPr>
              <a:t>Διάφορα Αίτια Ανεργίας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837724" y="2865477"/>
            <a:ext cx="1619369" cy="830580"/>
          </a:xfrm>
          <a:prstGeom prst="roundRect">
            <a:avLst>
              <a:gd name="adj" fmla="val 12105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84659" y="3041452"/>
            <a:ext cx="149543" cy="4786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750"/>
              </a:lnSpc>
              <a:buNone/>
            </a:pPr>
            <a:r>
              <a:rPr lang="en-US" sz="2350" kern="0" spc="-4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1</a:t>
            </a:r>
            <a:endParaRPr lang="en-US" sz="2350" dirty="0"/>
          </a:p>
        </p:txBody>
      </p:sp>
      <p:sp>
        <p:nvSpPr>
          <p:cNvPr id="5" name="Text 3"/>
          <p:cNvSpPr/>
          <p:nvPr/>
        </p:nvSpPr>
        <p:spPr>
          <a:xfrm>
            <a:off x="2696408" y="3104793"/>
            <a:ext cx="7888934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 err="1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Τοπική</a:t>
            </a: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 </a:t>
            </a:r>
            <a:r>
              <a:rPr lang="en-US" sz="2200" kern="0" spc="-44" dirty="0" err="1" smtClean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Υπερπαραγωγή</a:t>
            </a:r>
            <a:r>
              <a:rPr lang="el-GR" sz="2200" kern="0" spc="-44" dirty="0" smtClean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   –   Λανθασμένες πολιτικές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576751" y="3680817"/>
            <a:ext cx="11096268" cy="15240"/>
          </a:xfrm>
          <a:prstGeom prst="roundRect">
            <a:avLst>
              <a:gd name="adj" fmla="val 659712"/>
            </a:avLst>
          </a:prstGeom>
          <a:solidFill>
            <a:srgbClr val="DABADD"/>
          </a:solidFill>
          <a:ln/>
        </p:spPr>
      </p:sp>
      <p:sp>
        <p:nvSpPr>
          <p:cNvPr id="7" name="Shape 5"/>
          <p:cNvSpPr/>
          <p:nvPr/>
        </p:nvSpPr>
        <p:spPr>
          <a:xfrm>
            <a:off x="837724" y="3815715"/>
            <a:ext cx="3238738" cy="830580"/>
          </a:xfrm>
          <a:prstGeom prst="roundRect">
            <a:avLst>
              <a:gd name="adj" fmla="val 12105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84659" y="3991689"/>
            <a:ext cx="149543" cy="4786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750"/>
              </a:lnSpc>
              <a:buNone/>
            </a:pPr>
            <a:r>
              <a:rPr lang="en-US" sz="2350" kern="0" spc="-4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2</a:t>
            </a:r>
            <a:endParaRPr lang="en-US" sz="2350" dirty="0"/>
          </a:p>
        </p:txBody>
      </p:sp>
      <p:sp>
        <p:nvSpPr>
          <p:cNvPr id="9" name="Text 7"/>
          <p:cNvSpPr/>
          <p:nvPr/>
        </p:nvSpPr>
        <p:spPr>
          <a:xfrm>
            <a:off x="4315778" y="4055031"/>
            <a:ext cx="444567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Αλλαγή Προτιμήσεων Καταναλωτών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196120" y="4631055"/>
            <a:ext cx="9476899" cy="15240"/>
          </a:xfrm>
          <a:prstGeom prst="roundRect">
            <a:avLst>
              <a:gd name="adj" fmla="val 659712"/>
            </a:avLst>
          </a:prstGeom>
          <a:solidFill>
            <a:srgbClr val="DABADD"/>
          </a:solidFill>
          <a:ln/>
        </p:spPr>
      </p:sp>
      <p:sp>
        <p:nvSpPr>
          <p:cNvPr id="11" name="Shape 9"/>
          <p:cNvSpPr/>
          <p:nvPr/>
        </p:nvSpPr>
        <p:spPr>
          <a:xfrm>
            <a:off x="837724" y="4765953"/>
            <a:ext cx="4858107" cy="830580"/>
          </a:xfrm>
          <a:prstGeom prst="roundRect">
            <a:avLst>
              <a:gd name="adj" fmla="val 12105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84659" y="4941927"/>
            <a:ext cx="149543" cy="4786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750"/>
              </a:lnSpc>
              <a:buNone/>
            </a:pPr>
            <a:r>
              <a:rPr lang="en-US" sz="2350" kern="0" spc="-4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3</a:t>
            </a:r>
            <a:endParaRPr lang="en-US" sz="2350" dirty="0"/>
          </a:p>
        </p:txBody>
      </p:sp>
      <p:sp>
        <p:nvSpPr>
          <p:cNvPr id="13" name="Text 11"/>
          <p:cNvSpPr/>
          <p:nvPr/>
        </p:nvSpPr>
        <p:spPr>
          <a:xfrm>
            <a:off x="5935147" y="5005268"/>
            <a:ext cx="6138033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 err="1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Αδυναμία</a:t>
            </a: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 </a:t>
            </a:r>
            <a:r>
              <a:rPr lang="en-US" sz="2200" kern="0" spc="-44" dirty="0" err="1" smtClean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Ανταγωνιστικότητας</a:t>
            </a:r>
            <a:r>
              <a:rPr lang="el-GR" sz="2200" kern="0" spc="-44" dirty="0" smtClean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   -   Πτώση αγορών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5815489" y="5581293"/>
            <a:ext cx="7857530" cy="15240"/>
          </a:xfrm>
          <a:prstGeom prst="roundRect">
            <a:avLst>
              <a:gd name="adj" fmla="val 659712"/>
            </a:avLst>
          </a:prstGeom>
          <a:solidFill>
            <a:srgbClr val="DABADD"/>
          </a:solidFill>
          <a:ln/>
        </p:spPr>
      </p:sp>
      <p:sp>
        <p:nvSpPr>
          <p:cNvPr id="15" name="Shape 13"/>
          <p:cNvSpPr/>
          <p:nvPr/>
        </p:nvSpPr>
        <p:spPr>
          <a:xfrm>
            <a:off x="837724" y="5716191"/>
            <a:ext cx="6477476" cy="830580"/>
          </a:xfrm>
          <a:prstGeom prst="roundRect">
            <a:avLst>
              <a:gd name="adj" fmla="val 12105"/>
            </a:avLst>
          </a:prstGeom>
          <a:solidFill>
            <a:srgbClr val="F4D4F7"/>
          </a:solidFill>
          <a:ln w="7620">
            <a:solidFill>
              <a:srgbClr val="DABA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84659" y="5892165"/>
            <a:ext cx="149543" cy="4786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750"/>
              </a:lnSpc>
              <a:buNone/>
            </a:pPr>
            <a:r>
              <a:rPr lang="en-US" sz="2350" kern="0" spc="-47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4</a:t>
            </a:r>
            <a:endParaRPr lang="en-US" sz="2350" dirty="0"/>
          </a:p>
        </p:txBody>
      </p:sp>
      <p:sp>
        <p:nvSpPr>
          <p:cNvPr id="17" name="Text 15"/>
          <p:cNvSpPr/>
          <p:nvPr/>
        </p:nvSpPr>
        <p:spPr>
          <a:xfrm>
            <a:off x="7554516" y="5955506"/>
            <a:ext cx="1811179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44" dirty="0">
                <a:solidFill>
                  <a:srgbClr val="272525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Ανεργία Τριβής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460</Words>
  <Application>Microsoft Office PowerPoint</Application>
  <PresentationFormat>Προσαρμογή</PresentationFormat>
  <Paragraphs>109</Paragraphs>
  <Slides>13</Slides>
  <Notes>13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9</cp:revision>
  <dcterms:created xsi:type="dcterms:W3CDTF">2025-01-12T15:24:24Z</dcterms:created>
  <dcterms:modified xsi:type="dcterms:W3CDTF">2025-02-22T17:46:32Z</dcterms:modified>
</cp:coreProperties>
</file>