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177772"/>
            <a:ext cx="7415927" cy="2004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kern="0" spc="-12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Θεωρίες Αναγκών και Κινήτρων</a:t>
            </a:r>
            <a:endParaRPr lang="en-US" sz="6300" dirty="0"/>
          </a:p>
        </p:txBody>
      </p:sp>
      <p:sp>
        <p:nvSpPr>
          <p:cNvPr id="4" name="Text 1"/>
          <p:cNvSpPr/>
          <p:nvPr/>
        </p:nvSpPr>
        <p:spPr>
          <a:xfrm>
            <a:off x="6350437" y="455211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Οι ανάγκες παίζουν σημαντικό ρόλο στη ζωή και την εργασία. Δύο βασικές θεωρίες εξηγούν τη σημασία τους: η θεωρία του Maslow και του Erikson.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5638324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57" y="5645944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5619869"/>
            <a:ext cx="3014305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Stathis Spyropoulos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1357" y="475298"/>
            <a:ext cx="4067056" cy="508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kern="0" spc="-6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Προέλευση Αναγκών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57" y="1242893"/>
            <a:ext cx="432078" cy="4320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91357" y="1847731"/>
            <a:ext cx="203346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Ενστικτώδης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091357" y="2205633"/>
            <a:ext cx="7934087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Οι ανάγκες έχουν βιολογική βάση.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57" y="3000732"/>
            <a:ext cx="432078" cy="4320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91357" y="3605570"/>
            <a:ext cx="203346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Φυσιολογική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6091357" y="3963472"/>
            <a:ext cx="7934087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Συνδέονται με τη λειτουργία του οργανισμού.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357" y="4758571"/>
            <a:ext cx="432078" cy="4320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91357" y="5363408"/>
            <a:ext cx="203346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Πολιτισμική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091357" y="5721310"/>
            <a:ext cx="7934087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Επηρεάζονται από το κοινωνικό περιβάλλον.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357" y="6516410"/>
            <a:ext cx="432078" cy="4320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91357" y="7121247"/>
            <a:ext cx="203346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Ψυχοκοινωνική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6091357" y="7479149"/>
            <a:ext cx="7934087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Διαμορφώνονται από ψυχολογικούς και κοινωνικούς παράγοντες.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838920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Συμπεράσματα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058716"/>
            <a:ext cx="12692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Οι θεωρίες του Maslow και του Erikson τονίζουν τη σημασία των αναγκών στην ανθρώπινη ανάπτυξη. Η κατανόηση και κάλυψή τους είναι κρίσιμη για την ευημερία και εξέλιξη του ατόμου.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968693" y="43732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Ιεράρχηση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968693" y="4983242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Οι ανάγκες ακολουθούν μια ιεραρχική δομή κατά τον Maslow.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407462" y="43732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Εξέλιξη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5407462" y="4983242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Erikson δείχνει πώς οι ανάγκες αλλάζουν στα διάφορα στάδια ζωής.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46231" y="43732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Εφαρμογή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9846231" y="4983242"/>
            <a:ext cx="382893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κατανόηση των αναγκών βοηθά στην προσωπική και επαγγελματική ανάπτυξη.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735330"/>
            <a:ext cx="4834652" cy="579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kern="0" spc="-7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Η Πυραμίδα του Maslow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34" y="1709380"/>
            <a:ext cx="1256586" cy="1117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80153" y="2208967"/>
            <a:ext cx="12323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l-GR" sz="1900" dirty="0" smtClean="0"/>
              <a:t>5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4967168" y="1906429"/>
            <a:ext cx="2319099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Αυτοπραγμάτωση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967168" y="2314575"/>
            <a:ext cx="4674751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Δημιουργικότητα, πληρότητα και πνευματική ολοκλήρωση.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19293" y="2842022"/>
            <a:ext cx="8793123" cy="11430"/>
          </a:xfrm>
          <a:prstGeom prst="roundRect">
            <a:avLst>
              <a:gd name="adj" fmla="val 724354"/>
            </a:avLst>
          </a:prstGeom>
          <a:solidFill>
            <a:srgbClr val="5E98F1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242" y="2876193"/>
            <a:ext cx="2513171" cy="11176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80153" y="3237786"/>
            <a:ext cx="12323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l-GR" sz="1900" dirty="0" smtClean="0"/>
              <a:t>4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5595461" y="3073241"/>
            <a:ext cx="2319099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Ανάγκες Εκτίμησης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595461" y="3481388"/>
            <a:ext cx="4253627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Αναγνώριση, σεβασμός και προσοχή από τους άλλους.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447586" y="4008834"/>
            <a:ext cx="8164830" cy="11430"/>
          </a:xfrm>
          <a:prstGeom prst="roundRect">
            <a:avLst>
              <a:gd name="adj" fmla="val 724354"/>
            </a:avLst>
          </a:prstGeom>
          <a:solidFill>
            <a:srgbClr val="5CC97B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949" y="4043005"/>
            <a:ext cx="3769757" cy="11176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80153" y="4404598"/>
            <a:ext cx="12323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1900" dirty="0"/>
          </a:p>
        </p:txBody>
      </p:sp>
      <p:sp>
        <p:nvSpPr>
          <p:cNvPr id="15" name="Text 10"/>
          <p:cNvSpPr/>
          <p:nvPr/>
        </p:nvSpPr>
        <p:spPr>
          <a:xfrm>
            <a:off x="6223754" y="4240054"/>
            <a:ext cx="2319099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Κοινωνικές Ανάγκες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223754" y="4648200"/>
            <a:ext cx="3098363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Ανάγκη για αγάπη και ένταξη σε ομάδα.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075878" y="5175647"/>
            <a:ext cx="7536537" cy="11430"/>
          </a:xfrm>
          <a:prstGeom prst="roundRect">
            <a:avLst>
              <a:gd name="adj" fmla="val 724354"/>
            </a:avLst>
          </a:prstGeom>
          <a:solidFill>
            <a:srgbClr val="F9D933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656" y="5209818"/>
            <a:ext cx="5026343" cy="111764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080153" y="5571411"/>
            <a:ext cx="12323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l-GR" sz="1900" dirty="0" smtClean="0"/>
              <a:t>2</a:t>
            </a:r>
            <a:endParaRPr lang="en-US" sz="1900" dirty="0"/>
          </a:p>
        </p:txBody>
      </p:sp>
      <p:sp>
        <p:nvSpPr>
          <p:cNvPr id="20" name="Text 14"/>
          <p:cNvSpPr/>
          <p:nvPr/>
        </p:nvSpPr>
        <p:spPr>
          <a:xfrm>
            <a:off x="6852047" y="5406866"/>
            <a:ext cx="2319099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Ανάγκες Ασφάλειας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6852047" y="5815013"/>
            <a:ext cx="3022521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Προστασία από απειλές και κινδύνους.</a:t>
            </a:r>
            <a:endParaRPr lang="en-US" sz="1550" dirty="0"/>
          </a:p>
        </p:txBody>
      </p:sp>
      <p:sp>
        <p:nvSpPr>
          <p:cNvPr id="22" name="Shape 16"/>
          <p:cNvSpPr/>
          <p:nvPr/>
        </p:nvSpPr>
        <p:spPr>
          <a:xfrm>
            <a:off x="6704171" y="6342459"/>
            <a:ext cx="6908244" cy="11430"/>
          </a:xfrm>
          <a:prstGeom prst="roundRect">
            <a:avLst>
              <a:gd name="adj" fmla="val 724354"/>
            </a:avLst>
          </a:prstGeom>
          <a:solidFill>
            <a:srgbClr val="FFA44F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363" y="6376630"/>
            <a:ext cx="6282928" cy="111764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4080153" y="6738223"/>
            <a:ext cx="12323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l-GR" sz="1900" kern="0" spc="-39" dirty="0" smtClean="0">
                <a:solidFill>
                  <a:srgbClr val="FFFFFF"/>
                </a:solidFill>
                <a:ea typeface="Source Serif Pro Semi Bold" pitchFamily="34" charset="-122"/>
              </a:rPr>
              <a:t>1</a:t>
            </a:r>
            <a:endParaRPr lang="en-US" sz="1900" dirty="0"/>
          </a:p>
        </p:txBody>
      </p:sp>
      <p:sp>
        <p:nvSpPr>
          <p:cNvPr id="25" name="Text 18"/>
          <p:cNvSpPr/>
          <p:nvPr/>
        </p:nvSpPr>
        <p:spPr>
          <a:xfrm>
            <a:off x="7480340" y="6573679"/>
            <a:ext cx="2319099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Φυσιολογικές Ανάγκες</a:t>
            </a:r>
            <a:endParaRPr lang="en-US" sz="1800" dirty="0"/>
          </a:p>
        </p:txBody>
      </p:sp>
      <p:sp>
        <p:nvSpPr>
          <p:cNvPr id="26" name="Text 19"/>
          <p:cNvSpPr/>
          <p:nvPr/>
        </p:nvSpPr>
        <p:spPr>
          <a:xfrm>
            <a:off x="7480340" y="6981825"/>
            <a:ext cx="4890730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Τροφή, στέγη και κατοικία είναι οι βασικές ανάγκες επιβίωσης.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2921" y="667107"/>
            <a:ext cx="7147203" cy="618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kern="0" spc="-78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Ιεράρχηση Αναγκών κατά Maslow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222921" y="1601629"/>
            <a:ext cx="7670959" cy="673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 Maslow υποστηρίζει ότι οι ανάγκες ικανοποιούνται ιεραρχικά. Η κάλυψη των κατώτερων αναγκών είναι προϋπόθεση για την επιδίωξη των ανώτερων.</a:t>
            </a: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21" y="2511742"/>
            <a:ext cx="1052274" cy="16835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90830" y="2722126"/>
            <a:ext cx="2475905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Κατώτερες Ανάγκες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7590830" y="3157895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Φυσιολογικές και ασφάλειας πρέπει να καλυφθούν πρώτα.</a:t>
            </a:r>
            <a:endParaRPr lang="en-US" sz="16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921" y="4195286"/>
            <a:ext cx="1052274" cy="16835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90830" y="4405670"/>
            <a:ext cx="2475905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Μεσαίες Ανάγκες</a:t>
            </a:r>
            <a:endParaRPr lang="en-US" sz="1900" dirty="0"/>
          </a:p>
        </p:txBody>
      </p:sp>
      <p:sp>
        <p:nvSpPr>
          <p:cNvPr id="10" name="Text 5"/>
          <p:cNvSpPr/>
          <p:nvPr/>
        </p:nvSpPr>
        <p:spPr>
          <a:xfrm>
            <a:off x="7590830" y="4841438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Κοινωνικές και εκτίμησης ακολουθούν.</a:t>
            </a:r>
            <a:endParaRPr lang="en-US" sz="16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921" y="5878830"/>
            <a:ext cx="1052274" cy="168354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90830" y="6089213"/>
            <a:ext cx="2475905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Ανώτερες Ανάγκες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7590830" y="6524982"/>
            <a:ext cx="6303050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αυτοπραγμάτωση είναι το τελικό στάδιο.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8525" y="999768"/>
            <a:ext cx="7168753" cy="682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kern="0" spc="-8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Ορισμός Ανάγκης και Κινήτρου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98525" y="2030254"/>
            <a:ext cx="7519749" cy="1702237"/>
          </a:xfrm>
          <a:prstGeom prst="roundRect">
            <a:avLst>
              <a:gd name="adj" fmla="val 57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38198" y="2269927"/>
            <a:ext cx="2730103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Ανάγκη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538198" y="2750344"/>
            <a:ext cx="7040404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Κατάσταση ανισορροπίας στον οργανισμό που προκαλεί έντονη επιθυμία για κάλυψη.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6298525" y="3964543"/>
            <a:ext cx="7519749" cy="1331000"/>
          </a:xfrm>
          <a:prstGeom prst="roundRect">
            <a:avLst>
              <a:gd name="adj" fmla="val 732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38198" y="4204216"/>
            <a:ext cx="2730103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Κίνητρο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538198" y="4684633"/>
            <a:ext cx="7040404" cy="37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επιθυμία που ωθεί το άτομο σε δράση για την κάλυψη της ανάγκης.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298525" y="5527596"/>
            <a:ext cx="7519749" cy="1702237"/>
          </a:xfrm>
          <a:prstGeom prst="roundRect">
            <a:avLst>
              <a:gd name="adj" fmla="val 57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38198" y="5767268"/>
            <a:ext cx="2730103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Ατομική Ιεράρχηση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538198" y="6247686"/>
            <a:ext cx="7040404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Κάθε άτομο ιεραρχεί διαφορετικά τις ανάγκες του βάσει προσωπικών αξιολογήσεων.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931" y="613648"/>
            <a:ext cx="7582138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Θεωρία Ψυχοκοινωνικής Ανάπτυξης του Erikson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1" y="2260878"/>
            <a:ext cx="1115616" cy="17849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1231" y="2484001"/>
            <a:ext cx="2624971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Διαδοχικά Στάδια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231231" y="2945963"/>
            <a:ext cx="613183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ψυχοκοινωνική ανάπτυξη περνά από συγκεκριμένα στάδια.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31" y="4045863"/>
            <a:ext cx="1115616" cy="17849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31231" y="4268986"/>
            <a:ext cx="2624971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Βασική Ανάγκη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231231" y="4730948"/>
            <a:ext cx="613183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Σε κάθε στάδιο κυριαρχεί μία βασική ανάγκη.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31" y="5830848"/>
            <a:ext cx="1115616" cy="17849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31231" y="6053971"/>
            <a:ext cx="2624971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Ομαλή Μετάβαση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231231" y="6515933"/>
            <a:ext cx="6131838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κάλυψη της ανάγκης είναι απαραίτητη για το επόμενο στάδιο.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6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" y="1679258"/>
            <a:ext cx="4872038" cy="48720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46508" y="675799"/>
            <a:ext cx="7423785" cy="1445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Θεωρία Erikson: Πρώιμα Στάδια</a:t>
            </a:r>
            <a:endParaRPr lang="en-US" sz="4550" dirty="0"/>
          </a:p>
        </p:txBody>
      </p:sp>
      <p:sp>
        <p:nvSpPr>
          <p:cNvPr id="5" name="Shape 1"/>
          <p:cNvSpPr/>
          <p:nvPr/>
        </p:nvSpPr>
        <p:spPr>
          <a:xfrm>
            <a:off x="6699885" y="2490073"/>
            <a:ext cx="30480" cy="5064800"/>
          </a:xfrm>
          <a:prstGeom prst="roundRect">
            <a:avLst>
              <a:gd name="adj" fmla="val 338631"/>
            </a:avLst>
          </a:prstGeom>
          <a:solidFill>
            <a:srgbClr val="DABADD"/>
          </a:solidFill>
          <a:ln/>
        </p:spPr>
      </p:sp>
      <p:sp>
        <p:nvSpPr>
          <p:cNvPr id="6" name="Shape 2"/>
          <p:cNvSpPr/>
          <p:nvPr/>
        </p:nvSpPr>
        <p:spPr>
          <a:xfrm>
            <a:off x="6961108" y="3027759"/>
            <a:ext cx="860108" cy="30480"/>
          </a:xfrm>
          <a:prstGeom prst="roundRect">
            <a:avLst>
              <a:gd name="adj" fmla="val 338631"/>
            </a:avLst>
          </a:prstGeom>
          <a:solidFill>
            <a:srgbClr val="DABADD"/>
          </a:solidFill>
          <a:ln/>
        </p:spPr>
      </p:sp>
      <p:sp>
        <p:nvSpPr>
          <p:cNvPr id="7" name="Shape 3"/>
          <p:cNvSpPr/>
          <p:nvPr/>
        </p:nvSpPr>
        <p:spPr>
          <a:xfrm>
            <a:off x="6438662" y="2766536"/>
            <a:ext cx="552926" cy="55292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628328" y="2869525"/>
            <a:ext cx="173474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9" name="Text 5"/>
          <p:cNvSpPr/>
          <p:nvPr/>
        </p:nvSpPr>
        <p:spPr>
          <a:xfrm>
            <a:off x="8066723" y="2735818"/>
            <a:ext cx="408741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Βασική Εμπιστοσύνη - Δυσπιστία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8066723" y="3244572"/>
            <a:ext cx="5703570" cy="786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0-1 έτος: Ανάγκη για εμπιστοσύνη στον κόσμο - άτομο φροντιστής.</a:t>
            </a:r>
            <a:endParaRPr lang="en-US" sz="1900" dirty="0"/>
          </a:p>
        </p:txBody>
      </p:sp>
      <p:sp>
        <p:nvSpPr>
          <p:cNvPr id="11" name="Shape 7"/>
          <p:cNvSpPr/>
          <p:nvPr/>
        </p:nvSpPr>
        <p:spPr>
          <a:xfrm>
            <a:off x="6961108" y="5060037"/>
            <a:ext cx="860108" cy="30480"/>
          </a:xfrm>
          <a:prstGeom prst="roundRect">
            <a:avLst>
              <a:gd name="adj" fmla="val 338631"/>
            </a:avLst>
          </a:prstGeom>
          <a:solidFill>
            <a:srgbClr val="DABADD"/>
          </a:solidFill>
          <a:ln/>
        </p:spPr>
      </p:sp>
      <p:sp>
        <p:nvSpPr>
          <p:cNvPr id="12" name="Shape 8"/>
          <p:cNvSpPr/>
          <p:nvPr/>
        </p:nvSpPr>
        <p:spPr>
          <a:xfrm>
            <a:off x="6438662" y="4798814"/>
            <a:ext cx="552926" cy="55292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628328" y="4901803"/>
            <a:ext cx="173474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4" name="Text 10"/>
          <p:cNvSpPr/>
          <p:nvPr/>
        </p:nvSpPr>
        <p:spPr>
          <a:xfrm>
            <a:off x="8066723" y="4768096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Αυτονομία - Αμφιβολία</a:t>
            </a:r>
            <a:endParaRPr lang="en-US" sz="2250" dirty="0"/>
          </a:p>
        </p:txBody>
      </p:sp>
      <p:sp>
        <p:nvSpPr>
          <p:cNvPr id="15" name="Text 11"/>
          <p:cNvSpPr/>
          <p:nvPr/>
        </p:nvSpPr>
        <p:spPr>
          <a:xfrm>
            <a:off x="8066723" y="5276850"/>
            <a:ext cx="5703570" cy="393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1-2 έτη: Ανάγκη για αυτονομία (έλεγχος των σφιγκτήρων).</a:t>
            </a:r>
            <a:endParaRPr lang="en-US" sz="1900" dirty="0"/>
          </a:p>
        </p:txBody>
      </p:sp>
      <p:sp>
        <p:nvSpPr>
          <p:cNvPr id="16" name="Shape 12"/>
          <p:cNvSpPr/>
          <p:nvPr/>
        </p:nvSpPr>
        <p:spPr>
          <a:xfrm>
            <a:off x="6961108" y="6699171"/>
            <a:ext cx="860108" cy="30480"/>
          </a:xfrm>
          <a:prstGeom prst="roundRect">
            <a:avLst>
              <a:gd name="adj" fmla="val 338631"/>
            </a:avLst>
          </a:prstGeom>
          <a:solidFill>
            <a:srgbClr val="DABADD"/>
          </a:solidFill>
          <a:ln/>
        </p:spPr>
      </p:sp>
      <p:sp>
        <p:nvSpPr>
          <p:cNvPr id="17" name="Shape 13"/>
          <p:cNvSpPr/>
          <p:nvPr/>
        </p:nvSpPr>
        <p:spPr>
          <a:xfrm>
            <a:off x="6438662" y="6437948"/>
            <a:ext cx="552926" cy="552926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6628328" y="6540937"/>
            <a:ext cx="173474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9" name="Text 15"/>
          <p:cNvSpPr/>
          <p:nvPr/>
        </p:nvSpPr>
        <p:spPr>
          <a:xfrm>
            <a:off x="8066723" y="6407229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Πρωτοβουλία - Ενοχή</a:t>
            </a:r>
            <a:endParaRPr lang="en-US" sz="2250" dirty="0"/>
          </a:p>
        </p:txBody>
      </p:sp>
      <p:sp>
        <p:nvSpPr>
          <p:cNvPr id="20" name="Text 16"/>
          <p:cNvSpPr/>
          <p:nvPr/>
        </p:nvSpPr>
        <p:spPr>
          <a:xfrm>
            <a:off x="8066723" y="6915983"/>
            <a:ext cx="5703570" cy="393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2-5 έτη: Ανάγκη για εξερεύνηση του κόσμου.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2" y="1664732"/>
            <a:ext cx="4900136" cy="49001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07098" y="1365290"/>
            <a:ext cx="7092553" cy="68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kern="0" spc="-8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Θεωρία Erikson: Μέσα Στάδια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6409015" y="2406610"/>
            <a:ext cx="30480" cy="4457581"/>
          </a:xfrm>
          <a:prstGeom prst="roundRect">
            <a:avLst>
              <a:gd name="adj" fmla="val 323145"/>
            </a:avLst>
          </a:prstGeom>
          <a:solidFill>
            <a:srgbClr val="DABADD"/>
          </a:solidFill>
          <a:ln/>
        </p:spPr>
      </p:sp>
      <p:sp>
        <p:nvSpPr>
          <p:cNvPr id="6" name="Shape 2"/>
          <p:cNvSpPr/>
          <p:nvPr/>
        </p:nvSpPr>
        <p:spPr>
          <a:xfrm>
            <a:off x="6598920" y="2860238"/>
            <a:ext cx="820698" cy="30480"/>
          </a:xfrm>
          <a:prstGeom prst="roundRect">
            <a:avLst>
              <a:gd name="adj" fmla="val 323145"/>
            </a:avLst>
          </a:prstGeom>
          <a:solidFill>
            <a:srgbClr val="DABADD"/>
          </a:solidFill>
          <a:ln/>
        </p:spPr>
      </p:sp>
      <p:sp>
        <p:nvSpPr>
          <p:cNvPr id="7" name="Shape 3"/>
          <p:cNvSpPr/>
          <p:nvPr/>
        </p:nvSpPr>
        <p:spPr>
          <a:xfrm>
            <a:off x="6219111" y="2670334"/>
            <a:ext cx="410289" cy="410289"/>
          </a:xfrm>
          <a:prstGeom prst="roundRect">
            <a:avLst>
              <a:gd name="adj" fmla="val 240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7714059" y="2641044"/>
            <a:ext cx="356866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Εργατικότητα - Κατωτερότητα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7714059" y="3126462"/>
            <a:ext cx="6095643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6-11 έτη: Ανάγκη για παραγωγή έργου και αναγνώριση.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6598920" y="4424243"/>
            <a:ext cx="820698" cy="30480"/>
          </a:xfrm>
          <a:prstGeom prst="roundRect">
            <a:avLst>
              <a:gd name="adj" fmla="val 323145"/>
            </a:avLst>
          </a:prstGeom>
          <a:solidFill>
            <a:srgbClr val="DABADD"/>
          </a:solidFill>
          <a:ln/>
        </p:spPr>
      </p:sp>
      <p:sp>
        <p:nvSpPr>
          <p:cNvPr id="11" name="Shape 7"/>
          <p:cNvSpPr/>
          <p:nvPr/>
        </p:nvSpPr>
        <p:spPr>
          <a:xfrm>
            <a:off x="6219111" y="4234339"/>
            <a:ext cx="410289" cy="410289"/>
          </a:xfrm>
          <a:prstGeom prst="roundRect">
            <a:avLst>
              <a:gd name="adj" fmla="val 240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714059" y="4205049"/>
            <a:ext cx="39089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Ταυτότητα - Σύγχυση Ταυτότητας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7714059" y="4690467"/>
            <a:ext cx="6095643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12-20 έτη: Ανάγκη για διαμόρφωση προσωπικής ταυτότητας.</a:t>
            </a:r>
            <a:endParaRPr lang="en-US" sz="1800" dirty="0"/>
          </a:p>
        </p:txBody>
      </p:sp>
      <p:sp>
        <p:nvSpPr>
          <p:cNvPr id="14" name="Shape 10"/>
          <p:cNvSpPr/>
          <p:nvPr/>
        </p:nvSpPr>
        <p:spPr>
          <a:xfrm>
            <a:off x="6598920" y="5988248"/>
            <a:ext cx="820698" cy="30480"/>
          </a:xfrm>
          <a:prstGeom prst="roundRect">
            <a:avLst>
              <a:gd name="adj" fmla="val 323145"/>
            </a:avLst>
          </a:prstGeom>
          <a:solidFill>
            <a:srgbClr val="DABADD"/>
          </a:solidFill>
          <a:ln/>
        </p:spPr>
      </p:sp>
      <p:sp>
        <p:nvSpPr>
          <p:cNvPr id="15" name="Shape 11"/>
          <p:cNvSpPr/>
          <p:nvPr/>
        </p:nvSpPr>
        <p:spPr>
          <a:xfrm>
            <a:off x="6219111" y="5798344"/>
            <a:ext cx="410289" cy="410289"/>
          </a:xfrm>
          <a:prstGeom prst="roundRect">
            <a:avLst>
              <a:gd name="adj" fmla="val 240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714059" y="5769054"/>
            <a:ext cx="292846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Οικειότητα - Απομόνωση</a:t>
            </a:r>
            <a:endParaRPr lang="en-US" sz="2150" dirty="0"/>
          </a:p>
        </p:txBody>
      </p:sp>
      <p:sp>
        <p:nvSpPr>
          <p:cNvPr id="17" name="Text 13"/>
          <p:cNvSpPr/>
          <p:nvPr/>
        </p:nvSpPr>
        <p:spPr>
          <a:xfrm>
            <a:off x="7714059" y="6254472"/>
            <a:ext cx="6095643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20-30 έτη: Ανάγκη για συντροφικότητα και σημαντικές σχέσεις.</a:t>
            </a:r>
            <a:endParaRPr lang="en-US" sz="1800" dirty="0"/>
          </a:p>
        </p:txBody>
      </p:sp>
      <p:sp>
        <p:nvSpPr>
          <p:cNvPr id="18" name="17 - TextBox"/>
          <p:cNvSpPr txBox="1"/>
          <p:nvPr/>
        </p:nvSpPr>
        <p:spPr>
          <a:xfrm>
            <a:off x="6307098" y="2670334"/>
            <a:ext cx="291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4</a:t>
            </a:r>
            <a:endParaRPr lang="el-GR" sz="2500" dirty="0"/>
          </a:p>
        </p:txBody>
      </p:sp>
      <p:sp>
        <p:nvSpPr>
          <p:cNvPr id="19" name="18 - TextBox"/>
          <p:cNvSpPr txBox="1"/>
          <p:nvPr/>
        </p:nvSpPr>
        <p:spPr>
          <a:xfrm>
            <a:off x="6307098" y="4234339"/>
            <a:ext cx="291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5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6307098" y="5798344"/>
            <a:ext cx="2918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</a:t>
            </a:r>
            <a:endParaRPr lang="el-GR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680210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Θεωρία Erikson: Τελευταία Στάδια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972145" y="3502581"/>
            <a:ext cx="30480" cy="3046690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172885" y="3980974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771406" y="3780234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345174" y="3749397"/>
            <a:ext cx="4721185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Δημιουργικότητα - Στείρα Προσέγγιση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345174" y="4260652"/>
            <a:ext cx="593478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30-50 έτη: Ανάγκη για παραγωγικότητα και δημιουργία.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1172885" y="5627727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10" name="Shape 7"/>
          <p:cNvSpPr/>
          <p:nvPr/>
        </p:nvSpPr>
        <p:spPr>
          <a:xfrm>
            <a:off x="771406" y="5426988"/>
            <a:ext cx="431959" cy="431959"/>
          </a:xfrm>
          <a:prstGeom prst="roundRect">
            <a:avLst>
              <a:gd name="adj" fmla="val 24005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345174" y="5396151"/>
            <a:ext cx="4921925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Εσωτερική Ακεραιότητα - Απογοήτευση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2345174" y="5907405"/>
            <a:ext cx="593478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50+ έτη: Ανάγκη για εσωτερική αυτάρκεια και ικανοποίηση.</a:t>
            </a:r>
            <a:endParaRPr lang="en-US" sz="19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71406" y="3749397"/>
            <a:ext cx="401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7</a:t>
            </a:r>
            <a:endParaRPr lang="el-GR" sz="2500" dirty="0"/>
          </a:p>
        </p:txBody>
      </p:sp>
      <p:sp>
        <p:nvSpPr>
          <p:cNvPr id="15" name="14 - TextBox"/>
          <p:cNvSpPr txBox="1"/>
          <p:nvPr/>
        </p:nvSpPr>
        <p:spPr>
          <a:xfrm>
            <a:off x="864037" y="5426988"/>
            <a:ext cx="308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8</a:t>
            </a:r>
            <a:endParaRPr lang="el-GR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951309"/>
            <a:ext cx="6843951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Σημασία Κάλυψης Αναγκών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2325291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4537" y="2428756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666280" y="2325291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Ομαλή Ανάπτυξη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1666280" y="2836545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κάλυψη αναγκών είναι απαραίτητη για το πέρασμα στο επόμενο στάδιο.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415111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54537" y="4254579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1666280" y="415111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Επιπτώσεις Ελλείψεων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666280" y="4662368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Η μη κάλυψη αναγκών μπορεί να προκαλέσει μελλοντικές δυσκολίες.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4037" y="597693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54537" y="6080403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1666280" y="597693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Διαρκής Εξέλιξη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1666280" y="6488192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Οι ανάγκες μεταβάλλονται και εξελίσσονται με την ανάπτυξη του ατόμου.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515</Words>
  <Application>Microsoft Office PowerPoint</Application>
  <PresentationFormat>Προσαρμογή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2024-10-06T15:51:02Z</dcterms:created>
  <dcterms:modified xsi:type="dcterms:W3CDTF">2024-11-10T09:36:24Z</dcterms:modified>
</cp:coreProperties>
</file>