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1919"/>
    <a:srgbClr val="000000"/>
    <a:srgbClr val="E0F5FF"/>
    <a:srgbClr val="800040"/>
    <a:srgbClr val="FFFDDD"/>
    <a:srgbClr val="F2FDF7"/>
    <a:srgbClr val="FF0080"/>
    <a:srgbClr val="5D7E9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Φωτεινό στυλ 1 - Έμφαση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Φωτεινό στυλ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Σκούρο στυλ 2 - Έμφαση 5/Έμφαση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8" autoAdjust="0"/>
    <p:restoredTop sz="92980" autoAdjust="0"/>
  </p:normalViewPr>
  <p:slideViewPr>
    <p:cSldViewPr snapToObjects="1">
      <p:cViewPr>
        <p:scale>
          <a:sx n="100" d="100"/>
          <a:sy n="100" d="100"/>
        </p:scale>
        <p:origin x="-1171" y="96"/>
      </p:cViewPr>
      <p:guideLst>
        <p:guide orient="horz"/>
        <p:guide orient="horz" pos="192"/>
        <p:guide orient="horz" pos="96"/>
        <p:guide/>
        <p:guide pos="48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A0C02B2-8C11-478E-9E5A-5587BC677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C2BCC4-5DBE-4F0C-A763-27BC1B1A5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233237-61F0-4F23-9526-4DF261EC530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2BE7C4-C38B-47F8-BC7E-3AC09E0E6EE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CA6772-DF2B-472E-905D-5D545D23B19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7CA9E-B6C0-40BC-BF96-10578E17666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5B430E-4E09-4F61-8DBC-465D1226609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27EC85-C88D-4C94-95A6-40F5CC763FF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49792-2644-4763-B023-348BCC307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52D60-2046-45B9-A80C-548E72D6D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A852B-F79E-4064-9995-608AB770A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Τίτλος και Γράφη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γραφήματος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B9B8E-0FF3-47BD-989E-BEEF00205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5290F-5B4E-418B-B940-978C0C7D3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AA244-A541-4E8A-BF6F-DCC419186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50E97-8408-459A-A734-DA32919FD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8FFF9-47FE-4C71-99EB-698F863EA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3C7FE-5303-4858-9DC7-5362D8CF6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E5A3A-AD96-4076-B3D4-71ECF9E4C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672DC-1179-4FAE-8DF8-A1BF1FED4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97D6E-F272-48E1-959D-2784E782C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C3AFE-F372-4DA0-A48E-1655C5D7F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80E760-93B6-44F5-9FF1-055CA33E7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ransition>
    <p:pull dir="l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2" descr="Untitled-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101" descr="card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00" descr="card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99" descr="card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93"/>
          <p:cNvSpPr txBox="1">
            <a:spLocks noChangeArrowheads="1"/>
          </p:cNvSpPr>
          <p:nvPr/>
        </p:nvSpPr>
        <p:spPr bwMode="auto">
          <a:xfrm>
            <a:off x="3124200" y="442913"/>
            <a:ext cx="510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>
                <a:solidFill>
                  <a:srgbClr val="FF0080"/>
                </a:solidFill>
              </a:rPr>
              <a:t>WINTER</a:t>
            </a:r>
            <a:endParaRPr lang="en-US" sz="9600">
              <a:solidFill>
                <a:srgbClr val="FF0080"/>
              </a:solidFill>
            </a:endParaRPr>
          </a:p>
        </p:txBody>
      </p:sp>
      <p:sp>
        <p:nvSpPr>
          <p:cNvPr id="3079" name="Text Box 90"/>
          <p:cNvSpPr txBox="1">
            <a:spLocks noChangeArrowheads="1"/>
          </p:cNvSpPr>
          <p:nvPr/>
        </p:nvSpPr>
        <p:spPr bwMode="auto">
          <a:xfrm>
            <a:off x="3352800" y="1677988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bg2"/>
                </a:solidFill>
              </a:rPr>
              <a:t>Template</a:t>
            </a:r>
            <a:endParaRPr lang="en-US"/>
          </a:p>
        </p:txBody>
      </p:sp>
      <p:pic>
        <p:nvPicPr>
          <p:cNvPr id="3080" name="Picture 98" descr="card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" name="Text Box 103"/>
          <p:cNvSpPr txBox="1">
            <a:spLocks noChangeArrowheads="1"/>
          </p:cNvSpPr>
          <p:nvPr/>
        </p:nvSpPr>
        <p:spPr bwMode="auto">
          <a:xfrm>
            <a:off x="336550" y="342900"/>
            <a:ext cx="66071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/>
              <a:t>Η Ζήτηση και η Προσφορά Αγαθών και υπηρεσιών</a:t>
            </a:r>
            <a:endParaRPr lang="en-US" sz="2400"/>
          </a:p>
        </p:txBody>
      </p:sp>
      <p:sp>
        <p:nvSpPr>
          <p:cNvPr id="3082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3083" name="Text Box 108"/>
          <p:cNvSpPr txBox="1">
            <a:spLocks noChangeArrowheads="1"/>
          </p:cNvSpPr>
          <p:nvPr/>
        </p:nvSpPr>
        <p:spPr bwMode="auto">
          <a:xfrm>
            <a:off x="6943725" y="342900"/>
            <a:ext cx="92233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2FDF7"/>
                </a:solidFill>
              </a:rPr>
              <a:t>01</a:t>
            </a:r>
            <a:endParaRPr lang="en-US" sz="4400"/>
          </a:p>
        </p:txBody>
      </p:sp>
      <p:sp>
        <p:nvSpPr>
          <p:cNvPr id="3084" name="AutoShape 13" descr="Εσείς ξέρετε τη σκεπαστή αγορά της Καλλιθέας; | ΜΑΓΑΖΙ | Gastronomos.g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085" name="AutoShape 15" descr="Εσείς ξέρετε τη σκεπαστή αγορά της Καλλιθέας; | ΜΑΓΑΖΙ | Gastronomos.g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3086" name="14 - Εικόνα" descr="C:\Users\Kokos\Desktop\αρχείο λήψης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5163" y="1519238"/>
            <a:ext cx="28575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16" descr="C:\Users\Kokos\Desktop\αρχείο λήψης (1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43425" y="1519238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- Ορθογώνιο"/>
          <p:cNvSpPr/>
          <p:nvPr/>
        </p:nvSpPr>
        <p:spPr>
          <a:xfrm>
            <a:off x="460375" y="3429000"/>
            <a:ext cx="7142163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l-GR" sz="2000" b="1" i="1" dirty="0">
                <a:solidFill>
                  <a:schemeClr val="bg1">
                    <a:lumMod val="10000"/>
                  </a:schemeClr>
                </a:solidFill>
              </a:rPr>
              <a:t>Αγορά: θεσμός απαραίτητος για τη διενέργεια των συναλλαγών με αντικείμενο αγαθά και υπηρεσίες. </a:t>
            </a:r>
          </a:p>
          <a:p>
            <a:pPr algn="just">
              <a:defRPr/>
            </a:pPr>
            <a:r>
              <a:rPr lang="el-GR" sz="2000" b="1" i="1" dirty="0">
                <a:solidFill>
                  <a:schemeClr val="bg1">
                    <a:lumMod val="10000"/>
                  </a:schemeClr>
                </a:solidFill>
              </a:rPr>
              <a:t>Είναι όλοι οι χώροι αλλά και όλα τα μέσα με τα οποία πραγματοποιούνται αγοραπωλησίες.</a:t>
            </a:r>
          </a:p>
          <a:p>
            <a:pPr algn="just">
              <a:defRPr/>
            </a:pPr>
            <a:r>
              <a:rPr lang="el-GR" sz="2000" b="1" i="1" dirty="0">
                <a:solidFill>
                  <a:schemeClr val="bg1">
                    <a:lumMod val="10000"/>
                  </a:schemeClr>
                </a:solidFill>
              </a:rPr>
              <a:t>Η λειτουργία της βασίζεται σε δυο </a:t>
            </a:r>
            <a:r>
              <a:rPr lang="el-GR" sz="2000" b="1" i="1" dirty="0">
                <a:solidFill>
                  <a:schemeClr val="bg1">
                    <a:lumMod val="10000"/>
                  </a:schemeClr>
                </a:solidFill>
              </a:rPr>
              <a:t>δυνάμεις…</a:t>
            </a:r>
          </a:p>
          <a:p>
            <a:pPr algn="just">
              <a:defRPr/>
            </a:pPr>
            <a:endParaRPr lang="el-GR" sz="2000" b="1" i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15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4" descr="Untitled-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5" descr="card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8100" y="-144463"/>
            <a:ext cx="9182100" cy="688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58" descr="card1"/>
          <p:cNvPicPr>
            <a:picLocks noChangeAspect="1" noChangeArrowheads="1"/>
          </p:cNvPicPr>
          <p:nvPr/>
        </p:nvPicPr>
        <p:blipFill>
          <a:blip r:embed="rId5" cstate="print"/>
          <a:srcRect l="78838"/>
          <a:stretch>
            <a:fillRect/>
          </a:stretch>
        </p:blipFill>
        <p:spPr bwMode="auto">
          <a:xfrm>
            <a:off x="179388" y="166688"/>
            <a:ext cx="1943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33"/>
          <p:cNvSpPr txBox="1">
            <a:spLocks noChangeArrowheads="1"/>
          </p:cNvSpPr>
          <p:nvPr/>
        </p:nvSpPr>
        <p:spPr bwMode="auto">
          <a:xfrm>
            <a:off x="1150938" y="166688"/>
            <a:ext cx="6621462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endParaRPr lang="el-GR" sz="2400" b="1"/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Blip>
                <a:blip r:embed="rId6"/>
              </a:buBlip>
            </a:pPr>
            <a:endParaRPr lang="el-GR" sz="2400" b="1"/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l-GR" sz="2400" b="1"/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Blip>
                <a:blip r:embed="rId6"/>
              </a:buBlip>
            </a:pPr>
            <a:endParaRPr lang="en-US" sz="2400"/>
          </a:p>
        </p:txBody>
      </p:sp>
      <p:sp>
        <p:nvSpPr>
          <p:cNvPr id="4102" name="Text Box 60"/>
          <p:cNvSpPr txBox="1">
            <a:spLocks noChangeArrowheads="1"/>
          </p:cNvSpPr>
          <p:nvPr/>
        </p:nvSpPr>
        <p:spPr bwMode="auto">
          <a:xfrm>
            <a:off x="6705600" y="166688"/>
            <a:ext cx="1066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F2FDF7"/>
                </a:solidFill>
              </a:rPr>
              <a:t>02</a:t>
            </a:r>
            <a:endParaRPr lang="en-US"/>
          </a:p>
        </p:txBody>
      </p:sp>
      <p:sp>
        <p:nvSpPr>
          <p:cNvPr id="4103" name="AutoShape 13" descr="15 Μαρτίου: Παγκόσμια Ημέρα καταναλωτή - Κ-ΤΥΠΟ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4104" name="Picture 14" descr="C:\Users\Kokos\Desktop\αρχείο λήψης (2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57313" y="1457325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5" descr="C:\Users\Kokos\Desktop\αρχείο λήψης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72113" y="1347788"/>
            <a:ext cx="18002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15 - TextBox"/>
          <p:cNvSpPr txBox="1">
            <a:spLocks noChangeArrowheads="1"/>
          </p:cNvSpPr>
          <p:nvPr/>
        </p:nvSpPr>
        <p:spPr bwMode="auto">
          <a:xfrm>
            <a:off x="1357313" y="4086225"/>
            <a:ext cx="2703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solidFill>
                  <a:srgbClr val="000000"/>
                </a:solidFill>
              </a:rPr>
              <a:t>Καταναλωτής</a:t>
            </a:r>
          </a:p>
        </p:txBody>
      </p:sp>
      <p:sp>
        <p:nvSpPr>
          <p:cNvPr id="17" name="16 - TextBox"/>
          <p:cNvSpPr txBox="1">
            <a:spLocks noChangeArrowheads="1"/>
          </p:cNvSpPr>
          <p:nvPr/>
        </p:nvSpPr>
        <p:spPr bwMode="auto">
          <a:xfrm>
            <a:off x="5472113" y="4086225"/>
            <a:ext cx="205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solidFill>
                  <a:srgbClr val="191919"/>
                </a:solidFill>
              </a:rPr>
              <a:t>Παραγωγός</a:t>
            </a:r>
          </a:p>
        </p:txBody>
      </p:sp>
      <p:sp>
        <p:nvSpPr>
          <p:cNvPr id="18" name="17 - TextBox"/>
          <p:cNvSpPr txBox="1">
            <a:spLocks noChangeArrowheads="1"/>
          </p:cNvSpPr>
          <p:nvPr/>
        </p:nvSpPr>
        <p:spPr bwMode="auto">
          <a:xfrm>
            <a:off x="1611313" y="4456113"/>
            <a:ext cx="1022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/>
              <a:t>Ζήτηση</a:t>
            </a:r>
          </a:p>
        </p:txBody>
      </p:sp>
      <p:sp>
        <p:nvSpPr>
          <p:cNvPr id="19" name="18 - TextBox"/>
          <p:cNvSpPr txBox="1">
            <a:spLocks noChangeArrowheads="1"/>
          </p:cNvSpPr>
          <p:nvPr/>
        </p:nvSpPr>
        <p:spPr bwMode="auto">
          <a:xfrm>
            <a:off x="5472113" y="4456113"/>
            <a:ext cx="1800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/>
              <a:t>Προσφορά</a:t>
            </a:r>
          </a:p>
        </p:txBody>
      </p:sp>
      <p:sp>
        <p:nvSpPr>
          <p:cNvPr id="20" name="19 - TextBox"/>
          <p:cNvSpPr txBox="1">
            <a:spLocks noChangeArrowheads="1"/>
          </p:cNvSpPr>
          <p:nvPr/>
        </p:nvSpPr>
        <p:spPr bwMode="auto">
          <a:xfrm>
            <a:off x="1357313" y="4824413"/>
            <a:ext cx="27035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sz="1600">
                <a:solidFill>
                  <a:srgbClr val="191919"/>
                </a:solidFill>
              </a:rPr>
              <a:t>Στόχος: η μεγαλύτερη ικανοποίηση των αναγκών του με το διαθέσιμο εισόδημα.</a:t>
            </a:r>
          </a:p>
        </p:txBody>
      </p:sp>
      <p:sp>
        <p:nvSpPr>
          <p:cNvPr id="22" name="21 - TextBox"/>
          <p:cNvSpPr txBox="1">
            <a:spLocks noChangeArrowheads="1"/>
          </p:cNvSpPr>
          <p:nvPr/>
        </p:nvSpPr>
        <p:spPr bwMode="auto">
          <a:xfrm>
            <a:off x="5489575" y="4943475"/>
            <a:ext cx="2432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600">
                <a:solidFill>
                  <a:srgbClr val="191919"/>
                </a:solidFill>
              </a:rPr>
              <a:t>Στόχος: Μεγιστοποίηση του κέρδους.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8" descr="Untitled-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9" descr="card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810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1" descr="card2"/>
          <p:cNvPicPr>
            <a:picLocks noChangeAspect="1" noChangeArrowheads="1"/>
          </p:cNvPicPr>
          <p:nvPr/>
        </p:nvPicPr>
        <p:blipFill>
          <a:blip r:embed="rId5" cstate="print"/>
          <a:srcRect l="79668"/>
          <a:stretch>
            <a:fillRect/>
          </a:stretch>
        </p:blipFill>
        <p:spPr bwMode="auto">
          <a:xfrm>
            <a:off x="0" y="0"/>
            <a:ext cx="18669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62" descr="card1"/>
          <p:cNvPicPr>
            <a:picLocks noChangeAspect="1" noChangeArrowheads="1"/>
          </p:cNvPicPr>
          <p:nvPr/>
        </p:nvPicPr>
        <p:blipFill>
          <a:blip r:embed="rId6" cstate="print"/>
          <a:srcRect l="80498"/>
          <a:stretch>
            <a:fillRect/>
          </a:stretch>
        </p:blipFill>
        <p:spPr bwMode="auto">
          <a:xfrm>
            <a:off x="0" y="0"/>
            <a:ext cx="17907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 Box 72"/>
          <p:cNvSpPr txBox="1">
            <a:spLocks noChangeArrowheads="1"/>
          </p:cNvSpPr>
          <p:nvPr/>
        </p:nvSpPr>
        <p:spPr bwMode="auto">
          <a:xfrm>
            <a:off x="6934200" y="166688"/>
            <a:ext cx="1066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F2FDF7"/>
                </a:solidFill>
              </a:rPr>
              <a:t>03</a:t>
            </a:r>
            <a:endParaRPr lang="en-US"/>
          </a:p>
        </p:txBody>
      </p:sp>
      <p:sp>
        <p:nvSpPr>
          <p:cNvPr id="5127" name="11 - TextBox"/>
          <p:cNvSpPr txBox="1">
            <a:spLocks noChangeArrowheads="1"/>
          </p:cNvSpPr>
          <p:nvPr/>
        </p:nvSpPr>
        <p:spPr bwMode="auto">
          <a:xfrm>
            <a:off x="1249363" y="1384300"/>
            <a:ext cx="715645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b="1">
                <a:solidFill>
                  <a:srgbClr val="191919"/>
                </a:solidFill>
              </a:rPr>
              <a:t>Νόμος Ζήτησης</a:t>
            </a:r>
            <a:r>
              <a:rPr lang="el-GR">
                <a:solidFill>
                  <a:srgbClr val="191919"/>
                </a:solidFill>
              </a:rPr>
              <a:t>: Όταν αυξάνεται η τιμή ενός αγαθού, η ζητούμενη ποσότητα μειώνεται και αντίθετα όταν μειώνεται η τιμή ενός αγαθού, η ζητούμενη ποσότητα αυξάνεται.</a:t>
            </a:r>
          </a:p>
          <a:p>
            <a:endParaRPr lang="el-GR">
              <a:solidFill>
                <a:srgbClr val="191919"/>
              </a:solidFill>
            </a:endParaRPr>
          </a:p>
          <a:p>
            <a:r>
              <a:rPr lang="el-GR">
                <a:solidFill>
                  <a:srgbClr val="191919"/>
                </a:solidFill>
              </a:rPr>
              <a:t>Σχέση τιμής- ζητούμενης ποσότητας αντιστρόφως ανάλογη.</a:t>
            </a:r>
          </a:p>
          <a:p>
            <a:endParaRPr lang="el-GR">
              <a:solidFill>
                <a:srgbClr val="191919"/>
              </a:solidFill>
            </a:endParaRPr>
          </a:p>
          <a:p>
            <a:endParaRPr lang="el-GR">
              <a:solidFill>
                <a:srgbClr val="191919"/>
              </a:solidFill>
            </a:endParaRPr>
          </a:p>
          <a:p>
            <a:endParaRPr lang="el-GR">
              <a:solidFill>
                <a:srgbClr val="191919"/>
              </a:solidFill>
            </a:endParaRPr>
          </a:p>
          <a:p>
            <a:endParaRPr lang="el-GR">
              <a:solidFill>
                <a:srgbClr val="191919"/>
              </a:solidFill>
            </a:endParaRPr>
          </a:p>
          <a:p>
            <a:r>
              <a:rPr lang="el-GR" b="1">
                <a:solidFill>
                  <a:srgbClr val="191919"/>
                </a:solidFill>
              </a:rPr>
              <a:t>Νόμος Προσφοράς</a:t>
            </a:r>
            <a:r>
              <a:rPr lang="el-GR">
                <a:solidFill>
                  <a:srgbClr val="191919"/>
                </a:solidFill>
              </a:rPr>
              <a:t>: Όταν αυξάνεται η τιμή ενός αγαθού, η προσφερόμενη ποσότητα αυξάνεται και όταν μειώνεται η τιμή ενός αγαθού, η προσφερόμενη ποσότητα μειώνεται.</a:t>
            </a:r>
          </a:p>
          <a:p>
            <a:endParaRPr lang="el-GR">
              <a:solidFill>
                <a:srgbClr val="191919"/>
              </a:solidFill>
            </a:endParaRPr>
          </a:p>
          <a:p>
            <a:r>
              <a:rPr lang="el-GR">
                <a:solidFill>
                  <a:srgbClr val="191919"/>
                </a:solidFill>
              </a:rPr>
              <a:t>Σχέση τιμής και προσφερόμενης ποσότητας ανάλογη 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9" descr="Untitled-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00" y="0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61" descr="card4"/>
          <p:cNvPicPr>
            <a:picLocks noChangeAspect="1" noChangeArrowheads="1"/>
          </p:cNvPicPr>
          <p:nvPr/>
        </p:nvPicPr>
        <p:blipFill>
          <a:blip r:embed="rId4" cstate="print"/>
          <a:srcRect l="80498"/>
          <a:stretch>
            <a:fillRect/>
          </a:stretch>
        </p:blipFill>
        <p:spPr bwMode="auto">
          <a:xfrm>
            <a:off x="0" y="-990600"/>
            <a:ext cx="17907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62" descr="card2"/>
          <p:cNvPicPr>
            <a:picLocks noChangeAspect="1" noChangeArrowheads="1"/>
          </p:cNvPicPr>
          <p:nvPr/>
        </p:nvPicPr>
        <p:blipFill>
          <a:blip r:embed="rId5" cstate="print"/>
          <a:srcRect l="81328" r="6224"/>
          <a:stretch>
            <a:fillRect/>
          </a:stretch>
        </p:blipFill>
        <p:spPr bwMode="auto">
          <a:xfrm>
            <a:off x="0" y="0"/>
            <a:ext cx="11430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63" descr="card1"/>
          <p:cNvPicPr>
            <a:picLocks noChangeAspect="1" noChangeArrowheads="1"/>
          </p:cNvPicPr>
          <p:nvPr/>
        </p:nvPicPr>
        <p:blipFill>
          <a:blip r:embed="rId6" cstate="print"/>
          <a:srcRect l="82158" r="8714"/>
          <a:stretch>
            <a:fillRect/>
          </a:stretch>
        </p:blipFill>
        <p:spPr bwMode="auto">
          <a:xfrm>
            <a:off x="0" y="0"/>
            <a:ext cx="8382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 Box 66"/>
          <p:cNvSpPr txBox="1">
            <a:spLocks noChangeArrowheads="1"/>
          </p:cNvSpPr>
          <p:nvPr/>
        </p:nvSpPr>
        <p:spPr bwMode="auto">
          <a:xfrm>
            <a:off x="7162800" y="166688"/>
            <a:ext cx="1066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F2FDF7"/>
                </a:solidFill>
              </a:rPr>
              <a:t>04</a:t>
            </a:r>
            <a:endParaRPr lang="en-US"/>
          </a:p>
        </p:txBody>
      </p:sp>
      <p:sp>
        <p:nvSpPr>
          <p:cNvPr id="6151" name="23 - TextBox"/>
          <p:cNvSpPr txBox="1">
            <a:spLocks noChangeArrowheads="1"/>
          </p:cNvSpPr>
          <p:nvPr/>
        </p:nvSpPr>
        <p:spPr bwMode="auto">
          <a:xfrm>
            <a:off x="1614488" y="581025"/>
            <a:ext cx="48561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/>
              <a:t>Προσδιορισμός της τιμής ισορροπίας</a:t>
            </a:r>
          </a:p>
        </p:txBody>
      </p:sp>
      <p:sp>
        <p:nvSpPr>
          <p:cNvPr id="6152" name="24 - TextBox"/>
          <p:cNvSpPr txBox="1">
            <a:spLocks noChangeArrowheads="1"/>
          </p:cNvSpPr>
          <p:nvPr/>
        </p:nvSpPr>
        <p:spPr bwMode="auto">
          <a:xfrm>
            <a:off x="1357313" y="1384300"/>
            <a:ext cx="6872287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/>
              <a:t> </a:t>
            </a:r>
            <a:r>
              <a:rPr lang="el-GR" b="1"/>
              <a:t>Η τιμή ενός αγαθού </a:t>
            </a:r>
            <a:r>
              <a:rPr lang="el-GR"/>
              <a:t>προσδιορίζεται από την αλληλεπίδραση των δυνάμεων της ζήτησης και της προσφοράς ώστε να υπάρχει ισορροπία στην αγορά.</a:t>
            </a:r>
          </a:p>
          <a:p>
            <a:pPr>
              <a:buFont typeface="Wingdings" pitchFamily="2" charset="2"/>
              <a:buChar char="Ø"/>
            </a:pPr>
            <a:endParaRPr lang="el-GR"/>
          </a:p>
          <a:p>
            <a:r>
              <a:rPr lang="el-GR"/>
              <a:t>Παράδειγμα: </a:t>
            </a:r>
          </a:p>
        </p:txBody>
      </p:sp>
      <p:pic>
        <p:nvPicPr>
          <p:cNvPr id="6153" name="Picture 17" descr="C:\Users\Kokos\Desktop\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57550" y="2625725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4" descr="Untitled-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03263" y="0"/>
            <a:ext cx="9182101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5" descr="card5"/>
          <p:cNvPicPr>
            <a:picLocks noChangeAspect="1" noChangeArrowheads="1"/>
          </p:cNvPicPr>
          <p:nvPr/>
        </p:nvPicPr>
        <p:blipFill>
          <a:blip r:embed="rId4" cstate="print"/>
          <a:srcRect l="82158"/>
          <a:stretch>
            <a:fillRect/>
          </a:stretch>
        </p:blipFill>
        <p:spPr bwMode="auto">
          <a:xfrm>
            <a:off x="0" y="-28575"/>
            <a:ext cx="16383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36" descr="card4"/>
          <p:cNvPicPr>
            <a:picLocks noChangeAspect="1" noChangeArrowheads="1"/>
          </p:cNvPicPr>
          <p:nvPr/>
        </p:nvPicPr>
        <p:blipFill>
          <a:blip r:embed="rId5" cstate="print"/>
          <a:srcRect l="82158"/>
          <a:stretch>
            <a:fillRect/>
          </a:stretch>
        </p:blipFill>
        <p:spPr bwMode="auto">
          <a:xfrm>
            <a:off x="0" y="0"/>
            <a:ext cx="16383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37" descr="card2"/>
          <p:cNvPicPr>
            <a:picLocks noChangeAspect="1" noChangeArrowheads="1"/>
          </p:cNvPicPr>
          <p:nvPr/>
        </p:nvPicPr>
        <p:blipFill>
          <a:blip r:embed="rId6" cstate="print"/>
          <a:srcRect l="82988" r="6224"/>
          <a:stretch>
            <a:fillRect/>
          </a:stretch>
        </p:blipFill>
        <p:spPr bwMode="auto">
          <a:xfrm>
            <a:off x="0" y="0"/>
            <a:ext cx="9906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38" descr="card1"/>
          <p:cNvPicPr>
            <a:picLocks noChangeAspect="1" noChangeArrowheads="1"/>
          </p:cNvPicPr>
          <p:nvPr/>
        </p:nvPicPr>
        <p:blipFill>
          <a:blip r:embed="rId7" cstate="print"/>
          <a:srcRect l="83818" r="8714"/>
          <a:stretch>
            <a:fillRect/>
          </a:stretch>
        </p:blipFill>
        <p:spPr bwMode="auto">
          <a:xfrm>
            <a:off x="0" y="0"/>
            <a:ext cx="6858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 Box 39"/>
          <p:cNvSpPr txBox="1">
            <a:spLocks noChangeArrowheads="1"/>
          </p:cNvSpPr>
          <p:nvPr/>
        </p:nvSpPr>
        <p:spPr bwMode="auto">
          <a:xfrm>
            <a:off x="7397750" y="166688"/>
            <a:ext cx="1066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F2FDF7"/>
                </a:solidFill>
              </a:rPr>
              <a:t>05</a:t>
            </a:r>
            <a:endParaRPr lang="en-US"/>
          </a:p>
        </p:txBody>
      </p:sp>
      <p:sp>
        <p:nvSpPr>
          <p:cNvPr id="7176" name="Rectangle 40"/>
          <p:cNvSpPr>
            <a:spLocks noChangeArrowheads="1"/>
          </p:cNvSpPr>
          <p:nvPr/>
        </p:nvSpPr>
        <p:spPr bwMode="auto">
          <a:xfrm>
            <a:off x="755650" y="1268413"/>
            <a:ext cx="8208963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7" name="16 - TextBox"/>
          <p:cNvSpPr txBox="1">
            <a:spLocks noChangeArrowheads="1"/>
          </p:cNvSpPr>
          <p:nvPr/>
        </p:nvSpPr>
        <p:spPr bwMode="auto">
          <a:xfrm>
            <a:off x="2717800" y="1268413"/>
            <a:ext cx="2214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l-GR" sz="2400" b="1" i="1"/>
          </a:p>
          <a:p>
            <a:pPr algn="ctr"/>
            <a:endParaRPr lang="el-GR" sz="2400" b="1" i="1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1358900" y="1268413"/>
          <a:ext cx="6407198" cy="5133332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904041"/>
                <a:gridCol w="1383889"/>
                <a:gridCol w="1419373"/>
                <a:gridCol w="1245661"/>
                <a:gridCol w="1454234"/>
              </a:tblGrid>
              <a:tr h="732142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191919"/>
                          </a:solidFill>
                        </a:rPr>
                        <a:t>Τιμή</a:t>
                      </a:r>
                      <a:endParaRPr lang="el-GR" dirty="0">
                        <a:solidFill>
                          <a:srgbClr val="19191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191919"/>
                          </a:solidFill>
                        </a:rPr>
                        <a:t>Ζητούμενη ποσότητα (κιλά)</a:t>
                      </a:r>
                      <a:endParaRPr lang="el-GR" dirty="0">
                        <a:solidFill>
                          <a:srgbClr val="19191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191919"/>
                          </a:solidFill>
                        </a:rPr>
                        <a:t>Προσφερόμενη ποσότητα</a:t>
                      </a:r>
                    </a:p>
                    <a:p>
                      <a:r>
                        <a:rPr lang="el-GR" dirty="0" smtClean="0">
                          <a:solidFill>
                            <a:srgbClr val="191919"/>
                          </a:solidFill>
                        </a:rPr>
                        <a:t>(κιλά)</a:t>
                      </a:r>
                      <a:endParaRPr lang="el-GR" dirty="0">
                        <a:solidFill>
                          <a:srgbClr val="19191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191919"/>
                          </a:solidFill>
                        </a:rPr>
                        <a:t>Έλλειμμα</a:t>
                      </a:r>
                      <a:endParaRPr lang="el-GR" dirty="0">
                        <a:solidFill>
                          <a:srgbClr val="19191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191919"/>
                          </a:solidFill>
                        </a:rPr>
                        <a:t>Πλεόνασμα</a:t>
                      </a:r>
                      <a:endParaRPr lang="el-GR" dirty="0">
                        <a:solidFill>
                          <a:srgbClr val="191919"/>
                        </a:solidFill>
                      </a:endParaRPr>
                    </a:p>
                  </a:txBody>
                  <a:tcPr/>
                </a:tc>
              </a:tr>
              <a:tr h="563516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63516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63516"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63516"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</a:tr>
              <a:tr h="563516"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</a:tr>
              <a:tr h="563516"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</a:tr>
              <a:tr h="563516">
                <a:tc>
                  <a:txBody>
                    <a:bodyPr/>
                    <a:lstStyle/>
                    <a:p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19" name="14 - TextBox"/>
          <p:cNvSpPr txBox="1">
            <a:spLocks noChangeArrowheads="1"/>
          </p:cNvSpPr>
          <p:nvPr/>
        </p:nvSpPr>
        <p:spPr bwMode="auto">
          <a:xfrm>
            <a:off x="1524000" y="469900"/>
            <a:ext cx="50879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/>
              <a:t>Πίνακας: Προσδιορισμός της τιμής ισορροπίας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2" descr="Untitled-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101" descr="card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100" descr="card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99" descr="card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9050" y="-28575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93"/>
          <p:cNvSpPr txBox="1">
            <a:spLocks noChangeArrowheads="1"/>
          </p:cNvSpPr>
          <p:nvPr/>
        </p:nvSpPr>
        <p:spPr bwMode="auto">
          <a:xfrm>
            <a:off x="3124200" y="442913"/>
            <a:ext cx="5105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>
                <a:solidFill>
                  <a:srgbClr val="FF0080"/>
                </a:solidFill>
              </a:rPr>
              <a:t>WINTER</a:t>
            </a:r>
            <a:endParaRPr lang="en-US" sz="9600">
              <a:solidFill>
                <a:srgbClr val="FF0080"/>
              </a:solidFill>
            </a:endParaRPr>
          </a:p>
        </p:txBody>
      </p:sp>
      <p:sp>
        <p:nvSpPr>
          <p:cNvPr id="8199" name="Text Box 90"/>
          <p:cNvSpPr txBox="1">
            <a:spLocks noChangeArrowheads="1"/>
          </p:cNvSpPr>
          <p:nvPr/>
        </p:nvSpPr>
        <p:spPr bwMode="auto">
          <a:xfrm>
            <a:off x="3352800" y="1677988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bg2"/>
                </a:solidFill>
              </a:rPr>
              <a:t>Template</a:t>
            </a:r>
            <a:endParaRPr lang="en-US"/>
          </a:p>
        </p:txBody>
      </p:sp>
      <p:pic>
        <p:nvPicPr>
          <p:cNvPr id="8200" name="Picture 98" descr="card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38100" y="442913"/>
            <a:ext cx="91821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Rectangle 105"/>
          <p:cNvSpPr>
            <a:spLocks noChangeArrowheads="1"/>
          </p:cNvSpPr>
          <p:nvPr/>
        </p:nvSpPr>
        <p:spPr bwMode="auto">
          <a:xfrm>
            <a:off x="5715000" y="166688"/>
            <a:ext cx="1447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/>
          </a:p>
        </p:txBody>
      </p:sp>
      <p:sp>
        <p:nvSpPr>
          <p:cNvPr id="8202" name="Text Box 108"/>
          <p:cNvSpPr txBox="1">
            <a:spLocks noChangeArrowheads="1"/>
          </p:cNvSpPr>
          <p:nvPr/>
        </p:nvSpPr>
        <p:spPr bwMode="auto">
          <a:xfrm>
            <a:off x="6629400" y="166688"/>
            <a:ext cx="1066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>
                <a:solidFill>
                  <a:srgbClr val="F2FDF7"/>
                </a:solidFill>
              </a:rPr>
              <a:t>0</a:t>
            </a:r>
            <a:r>
              <a:rPr lang="el-GR" sz="6000">
                <a:solidFill>
                  <a:srgbClr val="F2FDF7"/>
                </a:solidFill>
              </a:rPr>
              <a:t>6</a:t>
            </a:r>
            <a:endParaRPr lang="en-US"/>
          </a:p>
        </p:txBody>
      </p:sp>
      <p:sp>
        <p:nvSpPr>
          <p:cNvPr id="8203" name="19 - TextBox"/>
          <p:cNvSpPr txBox="1">
            <a:spLocks noChangeArrowheads="1"/>
          </p:cNvSpPr>
          <p:nvPr/>
        </p:nvSpPr>
        <p:spPr bwMode="auto">
          <a:xfrm>
            <a:off x="482600" y="1998663"/>
            <a:ext cx="7213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solidFill>
                  <a:srgbClr val="191919"/>
                </a:solidFill>
              </a:rPr>
              <a:t>Τιμή ισορροπίας: Ζητούμενη ποσότητα= Προσφερόμενη Ποσότητα</a:t>
            </a:r>
          </a:p>
          <a:p>
            <a:endParaRPr lang="el-GR" b="1">
              <a:solidFill>
                <a:srgbClr val="191919"/>
              </a:solidFill>
            </a:endParaRPr>
          </a:p>
          <a:p>
            <a:r>
              <a:rPr lang="el-GR" b="1">
                <a:solidFill>
                  <a:srgbClr val="191919"/>
                </a:solidFill>
              </a:rPr>
              <a:t>Πλεόνασμα: Προσφερόμενη ποσότητα &gt; Ζητούμενη ποσότητα</a:t>
            </a:r>
          </a:p>
          <a:p>
            <a:endParaRPr lang="el-GR" b="1">
              <a:solidFill>
                <a:srgbClr val="191919"/>
              </a:solidFill>
            </a:endParaRPr>
          </a:p>
          <a:p>
            <a:r>
              <a:rPr lang="el-GR" b="1">
                <a:solidFill>
                  <a:srgbClr val="191919"/>
                </a:solidFill>
              </a:rPr>
              <a:t>Έλλειμμα: Ζητούμενη ποσότητα &gt; Προσφερόμενη Ποσότητα</a:t>
            </a:r>
          </a:p>
          <a:p>
            <a:endParaRPr lang="el-GR" b="1">
              <a:solidFill>
                <a:srgbClr val="191919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4C4C4C"/>
      </a:dk1>
      <a:lt1>
        <a:srgbClr val="CCCCCC"/>
      </a:lt1>
      <a:dk2>
        <a:srgbClr val="FF0080"/>
      </a:dk2>
      <a:lt2>
        <a:srgbClr val="666666"/>
      </a:lt2>
      <a:accent1>
        <a:srgbClr val="333333"/>
      </a:accent1>
      <a:accent2>
        <a:srgbClr val="66CCFF"/>
      </a:accent2>
      <a:accent3>
        <a:srgbClr val="E2E2E2"/>
      </a:accent3>
      <a:accent4>
        <a:srgbClr val="404040"/>
      </a:accent4>
      <a:accent5>
        <a:srgbClr val="ADADAD"/>
      </a:accent5>
      <a:accent6>
        <a:srgbClr val="5CB9E7"/>
      </a:accent6>
      <a:hlink>
        <a:srgbClr val="FF0080"/>
      </a:hlink>
      <a:folHlink>
        <a:srgbClr val="6666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3409</TotalTime>
  <Words>253</Words>
  <Application>Microsoft Office PowerPoint</Application>
  <PresentationFormat>Προβολή στην οθόνη (4:3)</PresentationFormat>
  <Paragraphs>83</Paragraphs>
  <Slides>6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Arial</vt:lpstr>
      <vt:lpstr>Wingdings</vt:lpstr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Coloured slides template background</dc:title>
  <dc:creator>Presentation Magazine</dc:creator>
  <cp:lastModifiedBy>Maria Stamatiou</cp:lastModifiedBy>
  <cp:revision>208</cp:revision>
  <dcterms:modified xsi:type="dcterms:W3CDTF">2024-10-20T07:28:23Z</dcterms:modified>
</cp:coreProperties>
</file>